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handoutMasterIdLst>
    <p:handoutMasterId r:id="rId9"/>
  </p:handoutMasterIdLst>
  <p:sldIdLst>
    <p:sldId id="256" r:id="rId2"/>
    <p:sldId id="257" r:id="rId3"/>
    <p:sldId id="258" r:id="rId4"/>
    <p:sldId id="259" r:id="rId5"/>
    <p:sldId id="260" r:id="rId6"/>
    <p:sldId id="261" r:id="rId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notesView">
  <p:normalViewPr>
    <p:restoredLeft sz="15620"/>
    <p:restoredTop sz="94660"/>
  </p:normalViewPr>
  <p:slideViewPr>
    <p:cSldViewPr>
      <p:cViewPr varScale="1">
        <p:scale>
          <a:sx n="86" d="100"/>
          <a:sy n="86" d="100"/>
        </p:scale>
        <p:origin x="-1050" y="-90"/>
      </p:cViewPr>
      <p:guideLst>
        <p:guide orient="horz" pos="2160"/>
        <p:guide pos="2880"/>
      </p:guideLst>
    </p:cSldViewPr>
  </p:slideViewPr>
  <p:notesTextViewPr>
    <p:cViewPr>
      <p:scale>
        <a:sx n="1" d="1"/>
        <a:sy n="1" d="1"/>
      </p:scale>
      <p:origin x="0" y="0"/>
    </p:cViewPr>
  </p:notesTextViewPr>
  <p:notesViewPr>
    <p:cSldViewPr>
      <p:cViewPr varScale="1">
        <p:scale>
          <a:sx n="68" d="100"/>
          <a:sy n="68" d="100"/>
        </p:scale>
        <p:origin x="-2730" y="-102"/>
      </p:cViewPr>
      <p:guideLst>
        <p:guide orient="horz" pos="2928"/>
        <p:guide pos="220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6A16E8D9-F00C-4CBF-801B-12C4A0EB7EB5}" type="datetimeFigureOut">
              <a:rPr lang="en-CA" smtClean="0"/>
              <a:t>17/07/2012</a:t>
            </a:fld>
            <a:endParaRPr lang="en-CA"/>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CA"/>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8AC040D-CEFE-4820-B526-388A84F7FB97}" type="slidenum">
              <a:rPr lang="en-CA" smtClean="0"/>
              <a:t>‹#›</a:t>
            </a:fld>
            <a:endParaRPr lang="en-CA"/>
          </a:p>
        </p:txBody>
      </p:sp>
    </p:spTree>
    <p:extLst>
      <p:ext uri="{BB962C8B-B14F-4D97-AF65-F5344CB8AC3E}">
        <p14:creationId xmlns:p14="http://schemas.microsoft.com/office/powerpoint/2010/main" val="6640495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F3BC93C2-FA3A-4D14-9D6C-ABFC43CCB37D}" type="datetimeFigureOut">
              <a:rPr lang="en-CA" smtClean="0"/>
              <a:t>17/07/2012</a:t>
            </a:fld>
            <a:endParaRPr lang="en-CA"/>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1A6E02E-47A0-415D-A635-1EEEFE4F2ED9}" type="slidenum">
              <a:rPr lang="en-CA" smtClean="0"/>
              <a:t>‹#›</a:t>
            </a:fld>
            <a:endParaRPr lang="en-CA"/>
          </a:p>
        </p:txBody>
      </p:sp>
    </p:spTree>
    <p:extLst>
      <p:ext uri="{BB962C8B-B14F-4D97-AF65-F5344CB8AC3E}">
        <p14:creationId xmlns:p14="http://schemas.microsoft.com/office/powerpoint/2010/main" val="8005497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This is the title page</a:t>
            </a:r>
            <a:endParaRPr lang="en-CA" dirty="0"/>
          </a:p>
        </p:txBody>
      </p:sp>
      <p:sp>
        <p:nvSpPr>
          <p:cNvPr id="4" name="Slide Number Placeholder 3"/>
          <p:cNvSpPr>
            <a:spLocks noGrp="1"/>
          </p:cNvSpPr>
          <p:nvPr>
            <p:ph type="sldNum" sz="quarter" idx="10"/>
          </p:nvPr>
        </p:nvSpPr>
        <p:spPr/>
        <p:txBody>
          <a:bodyPr/>
          <a:lstStyle/>
          <a:p>
            <a:fld id="{C1A6E02E-47A0-415D-A635-1EEEFE4F2ED9}" type="slidenum">
              <a:rPr lang="en-CA" smtClean="0"/>
              <a:t>1</a:t>
            </a:fld>
            <a:endParaRPr lang="en-CA"/>
          </a:p>
        </p:txBody>
      </p:sp>
    </p:spTree>
    <p:extLst>
      <p:ext uri="{BB962C8B-B14F-4D97-AF65-F5344CB8AC3E}">
        <p14:creationId xmlns:p14="http://schemas.microsoft.com/office/powerpoint/2010/main" val="1663369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200000"/>
              </a:lnSpc>
            </a:pPr>
            <a:r>
              <a:rPr lang="en-CA" dirty="0" smtClean="0"/>
              <a:t>In 2011 the Cigna Medical Group (CMG) received the highest honor and recognition for quality and service provision. This was based upon the Cigna program launched in 2010 to improve the processes and procedures in ‘collaborative accountable care medical homes’; the intention to improve the overall quality of medical care and at the same time reduce the operational running costs. This being one of 8 such programs that Cigna would launch in that year.  The award covered all of the 22 care facilities in Phoenix Arizona. The award is testimony to the huge success of the program and is the highest level of recognition ever offered by the National Committee for Quality Assurance (NCQA).  The award demonstrates that Cigna was able to excel on national developed standards and developed a model of patient-centred care for a large medical practice; being the first innovative concept of its kind in Phoenix Arizona. (NCQA, 2012).</a:t>
            </a:r>
            <a:endParaRPr lang="en-CA" dirty="0"/>
          </a:p>
        </p:txBody>
      </p:sp>
      <p:sp>
        <p:nvSpPr>
          <p:cNvPr id="4" name="Slide Number Placeholder 3"/>
          <p:cNvSpPr>
            <a:spLocks noGrp="1"/>
          </p:cNvSpPr>
          <p:nvPr>
            <p:ph type="sldNum" sz="quarter" idx="10"/>
          </p:nvPr>
        </p:nvSpPr>
        <p:spPr/>
        <p:txBody>
          <a:bodyPr/>
          <a:lstStyle/>
          <a:p>
            <a:fld id="{C1A6E02E-47A0-415D-A635-1EEEFE4F2ED9}" type="slidenum">
              <a:rPr lang="en-CA" smtClean="0"/>
              <a:t>2</a:t>
            </a:fld>
            <a:endParaRPr lang="en-CA"/>
          </a:p>
        </p:txBody>
      </p:sp>
    </p:spTree>
    <p:extLst>
      <p:ext uri="{BB962C8B-B14F-4D97-AF65-F5344CB8AC3E}">
        <p14:creationId xmlns:p14="http://schemas.microsoft.com/office/powerpoint/2010/main" val="2858627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CA" dirty="0" smtClean="0"/>
              <a:t>Through the model program Cigna managed to co-ordinate all aspects of a patient’s medical care; this focusing particularly on those with chronic illness or special medical requirements. The patient centric model worked around the needs of the patient; the patient was not involved in making any changes to adapt to the program. Central to this process was a Registered Nurse (RN) who acted as the central care co-ordinator and provided the main communication line with the patient.  The RN was essentially a navigator of the patient care and services that would be provided; hence each patient received a custom fit medical care program according to their individual needs and requirements.  Dr. Mark </a:t>
            </a:r>
            <a:r>
              <a:rPr lang="en-CA" dirty="0" err="1" smtClean="0"/>
              <a:t>Weist</a:t>
            </a:r>
            <a:r>
              <a:rPr lang="en-CA" dirty="0" smtClean="0"/>
              <a:t>, the Chief Medical Officer of Cigna, stated that the program aimed to put the focus of healthcare back on the relationship between patient and doctor. These initiatives provided more visible physician accountability and as such provide additional compensation to the Doctors where a specific patient requires more medical attention that is normally deemed necessary.  (Cigna Medical Group, 2012)</a:t>
            </a:r>
            <a:endParaRPr lang="en-CA" dirty="0"/>
          </a:p>
        </p:txBody>
      </p:sp>
      <p:sp>
        <p:nvSpPr>
          <p:cNvPr id="4" name="Slide Number Placeholder 3"/>
          <p:cNvSpPr>
            <a:spLocks noGrp="1"/>
          </p:cNvSpPr>
          <p:nvPr>
            <p:ph type="sldNum" sz="quarter" idx="10"/>
          </p:nvPr>
        </p:nvSpPr>
        <p:spPr/>
        <p:txBody>
          <a:bodyPr/>
          <a:lstStyle/>
          <a:p>
            <a:fld id="{C1A6E02E-47A0-415D-A635-1EEEFE4F2ED9}" type="slidenum">
              <a:rPr lang="en-CA" smtClean="0"/>
              <a:t>3</a:t>
            </a:fld>
            <a:endParaRPr lang="en-CA"/>
          </a:p>
        </p:txBody>
      </p:sp>
    </p:spTree>
    <p:extLst>
      <p:ext uri="{BB962C8B-B14F-4D97-AF65-F5344CB8AC3E}">
        <p14:creationId xmlns:p14="http://schemas.microsoft.com/office/powerpoint/2010/main" val="179980595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CA" dirty="0" smtClean="0"/>
              <a:t>The program put forward three main benchmark areas:</a:t>
            </a:r>
          </a:p>
          <a:p>
            <a:pPr>
              <a:lnSpc>
                <a:spcPct val="150000"/>
              </a:lnSpc>
            </a:pPr>
            <a:r>
              <a:rPr lang="en-CA" dirty="0" smtClean="0"/>
              <a:t>1.	Integrated Care – the coordination of all the healthcare services, including specialists, healthcare professionals and outpatient services;</a:t>
            </a:r>
          </a:p>
          <a:p>
            <a:pPr>
              <a:lnSpc>
                <a:spcPct val="150000"/>
              </a:lnSpc>
            </a:pPr>
            <a:r>
              <a:rPr lang="en-CA" dirty="0" smtClean="0"/>
              <a:t>2.	Quality and Safety – This covered such items as evidence based medicine, electronic health care records, the ability to track medical history and NCQA certification</a:t>
            </a:r>
          </a:p>
          <a:p>
            <a:pPr>
              <a:lnSpc>
                <a:spcPct val="150000"/>
              </a:lnSpc>
            </a:pPr>
            <a:r>
              <a:rPr lang="en-CA" dirty="0" smtClean="0"/>
              <a:t>3.	Enhanced Access – creating better patient appointment times, extended hours, e-visits, on call availability and onsite urgent care. </a:t>
            </a:r>
          </a:p>
          <a:p>
            <a:pPr>
              <a:lnSpc>
                <a:spcPct val="150000"/>
              </a:lnSpc>
            </a:pPr>
            <a:r>
              <a:rPr lang="en-CA" dirty="0" smtClean="0"/>
              <a:t>Central to the procedural re-organisation was the role of the Registered Nurse as the Clinical Care Co-ordinator. This role navigated all of the services and ensured that they flowed smoothly throughout the system.  The model was essentially one of business process reengineering (BPR) focused upon the lens of patient care.  The initial conceptual model was based upon making the processes flow around the patient needs and requirements whilst enhancing Doctor performance by compensation and optimization of time. (Cigna, 2012)</a:t>
            </a:r>
          </a:p>
          <a:p>
            <a:endParaRPr lang="en-CA" dirty="0"/>
          </a:p>
        </p:txBody>
      </p:sp>
      <p:sp>
        <p:nvSpPr>
          <p:cNvPr id="4" name="Slide Number Placeholder 3"/>
          <p:cNvSpPr>
            <a:spLocks noGrp="1"/>
          </p:cNvSpPr>
          <p:nvPr>
            <p:ph type="sldNum" sz="quarter" idx="10"/>
          </p:nvPr>
        </p:nvSpPr>
        <p:spPr/>
        <p:txBody>
          <a:bodyPr/>
          <a:lstStyle/>
          <a:p>
            <a:fld id="{C1A6E02E-47A0-415D-A635-1EEEFE4F2ED9}" type="slidenum">
              <a:rPr lang="en-CA" smtClean="0"/>
              <a:t>4</a:t>
            </a:fld>
            <a:endParaRPr lang="en-CA"/>
          </a:p>
        </p:txBody>
      </p:sp>
    </p:spTree>
    <p:extLst>
      <p:ext uri="{BB962C8B-B14F-4D97-AF65-F5344CB8AC3E}">
        <p14:creationId xmlns:p14="http://schemas.microsoft.com/office/powerpoint/2010/main" val="34422124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smtClean="0"/>
              <a:t>Cigna has received numerous medical testimonies for the quality of its patient medical care programme.  This includes internal endorsements by the physicians working for Cigna and external review bodies looking at the Cigna medical care model. </a:t>
            </a:r>
          </a:p>
          <a:p>
            <a:r>
              <a:rPr lang="en-CA" dirty="0" smtClean="0"/>
              <a:t>	“Cigna Health Plans Earn Accreditation from National Committee for Quality Assurance. The National Committee for Quality Assurance (NCQA) has accredited all 95 of the health plans that Cigna submitted for review. Plans in 94 percent of markets earned a "Commendable" or "Excellent" accreditation”</a:t>
            </a:r>
          </a:p>
          <a:p>
            <a:r>
              <a:rPr lang="en-CA" dirty="0" smtClean="0"/>
              <a:t>	“The strength of Cigna's physician and hospital performance measurement programs for quality and cost was recognized by the National Committee for Quality Assurance (NCQA). Cigna has earned Physician and Hospital Quality (PHQ) Certification for the second time after a rigorous recertification survey under NCQA’s strict standards adopted in 2008.”  </a:t>
            </a:r>
          </a:p>
          <a:p>
            <a:r>
              <a:rPr lang="en-CA" dirty="0" smtClean="0"/>
              <a:t>	“Cigna Medical Group, the multi-specialty medical group practice division of </a:t>
            </a:r>
            <a:r>
              <a:rPr lang="en-CA" dirty="0" err="1" smtClean="0"/>
              <a:t>CIGNHealthCare</a:t>
            </a:r>
            <a:r>
              <a:rPr lang="en-CA" dirty="0" smtClean="0"/>
              <a:t> of Arizona, has received the highest level of recognition possible from the National Committee for Quality Assurance (NCQA) for meeting national quality standards for physician group medical homes. The NCQA recognition applies to all 22 of Cigna Medical Group’s health care centers in Phoenix.” (Cigna Medical Group, 2012)</a:t>
            </a:r>
          </a:p>
          <a:p>
            <a:endParaRPr lang="en-CA" dirty="0"/>
          </a:p>
        </p:txBody>
      </p:sp>
      <p:sp>
        <p:nvSpPr>
          <p:cNvPr id="4" name="Slide Number Placeholder 3"/>
          <p:cNvSpPr>
            <a:spLocks noGrp="1"/>
          </p:cNvSpPr>
          <p:nvPr>
            <p:ph type="sldNum" sz="quarter" idx="10"/>
          </p:nvPr>
        </p:nvSpPr>
        <p:spPr/>
        <p:txBody>
          <a:bodyPr/>
          <a:lstStyle/>
          <a:p>
            <a:fld id="{C1A6E02E-47A0-415D-A635-1EEEFE4F2ED9}" type="slidenum">
              <a:rPr lang="en-CA" smtClean="0"/>
              <a:t>5</a:t>
            </a:fld>
            <a:endParaRPr lang="en-CA"/>
          </a:p>
        </p:txBody>
      </p:sp>
    </p:spTree>
    <p:extLst>
      <p:ext uri="{BB962C8B-B14F-4D97-AF65-F5344CB8AC3E}">
        <p14:creationId xmlns:p14="http://schemas.microsoft.com/office/powerpoint/2010/main" val="10115603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50000"/>
              </a:lnSpc>
            </a:pPr>
            <a:r>
              <a:rPr lang="en-CA" dirty="0" smtClean="0"/>
              <a:t>References</a:t>
            </a:r>
          </a:p>
          <a:p>
            <a:pPr>
              <a:lnSpc>
                <a:spcPct val="150000"/>
              </a:lnSpc>
            </a:pPr>
            <a:r>
              <a:rPr lang="en-CA" dirty="0" smtClean="0"/>
              <a:t>Cigna. (2012, 7 16). Awards and Honors: Dedication to Wellness and Quality of Care. Retrieved from Cigna: http://newsroom.cigna.com/AboutCigna/awardsandhonors/wellnessqualityofcare</a:t>
            </a:r>
          </a:p>
          <a:p>
            <a:pPr>
              <a:lnSpc>
                <a:spcPct val="150000"/>
              </a:lnSpc>
            </a:pPr>
            <a:r>
              <a:rPr lang="en-CA" dirty="0" smtClean="0"/>
              <a:t>Cigna Medical Group. (2012, 7 15). Cigna Medical Group Receives Highest Level of Recognition for Physician Group Medical Homes from National Committee for Quality Assurance (NCQA). Retrieved from PR Newswire: http://www.prnewswire.com/news-releases/cigna-medical-group-receives-highest-level-of-recognition-for-physician-group-medical-homes-from-national-committee-for-quality-assurance-ncqa-117590198.html</a:t>
            </a:r>
          </a:p>
          <a:p>
            <a:pPr>
              <a:lnSpc>
                <a:spcPct val="150000"/>
              </a:lnSpc>
            </a:pPr>
            <a:r>
              <a:rPr lang="en-CA" dirty="0" smtClean="0"/>
              <a:t>NCQA. (2012, 7 15). NCQA Recognition. Retrieved from Cigna: http://www.cigna.com/cmgaz/ncqa.html</a:t>
            </a:r>
          </a:p>
          <a:p>
            <a:pPr>
              <a:lnSpc>
                <a:spcPct val="150000"/>
              </a:lnSpc>
            </a:pPr>
            <a:endParaRPr lang="en-CA" dirty="0" smtClean="0"/>
          </a:p>
          <a:p>
            <a:pPr>
              <a:lnSpc>
                <a:spcPct val="150000"/>
              </a:lnSpc>
            </a:pPr>
            <a:endParaRPr lang="en-CA" dirty="0"/>
          </a:p>
        </p:txBody>
      </p:sp>
      <p:sp>
        <p:nvSpPr>
          <p:cNvPr id="4" name="Slide Number Placeholder 3"/>
          <p:cNvSpPr>
            <a:spLocks noGrp="1"/>
          </p:cNvSpPr>
          <p:nvPr>
            <p:ph type="sldNum" sz="quarter" idx="10"/>
          </p:nvPr>
        </p:nvSpPr>
        <p:spPr/>
        <p:txBody>
          <a:bodyPr/>
          <a:lstStyle/>
          <a:p>
            <a:fld id="{C1A6E02E-47A0-415D-A635-1EEEFE4F2ED9}" type="slidenum">
              <a:rPr lang="en-CA" smtClean="0"/>
              <a:t>6</a:t>
            </a:fld>
            <a:endParaRPr lang="en-CA"/>
          </a:p>
        </p:txBody>
      </p:sp>
    </p:spTree>
    <p:extLst>
      <p:ext uri="{BB962C8B-B14F-4D97-AF65-F5344CB8AC3E}">
        <p14:creationId xmlns:p14="http://schemas.microsoft.com/office/powerpoint/2010/main" val="2234032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1449437-87C5-4677-A027-DEC6497D0A7F}" type="datetimeFigureOut">
              <a:rPr lang="en-CA" smtClean="0"/>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724E9C1-BC81-41F6-B196-BCCAC9152B03}" type="slidenum">
              <a:rPr lang="en-CA" smtClean="0"/>
              <a:t>‹#›</a:t>
            </a:fld>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49437-87C5-4677-A027-DEC6497D0A7F}" type="datetimeFigureOut">
              <a:rPr lang="en-CA" smtClean="0"/>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724E9C1-BC81-41F6-B196-BCCAC9152B03}"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1449437-87C5-4677-A027-DEC6497D0A7F}" type="datetimeFigureOut">
              <a:rPr lang="en-CA" smtClean="0"/>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724E9C1-BC81-41F6-B196-BCCAC9152B03}" type="slidenum">
              <a:rPr lang="en-CA" smtClean="0"/>
              <a:t>‹#›</a:t>
            </a:fld>
            <a:endParaRPr lang="en-CA"/>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1449437-87C5-4677-A027-DEC6497D0A7F}" type="datetimeFigureOut">
              <a:rPr lang="en-CA" smtClean="0"/>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724E9C1-BC81-41F6-B196-BCCAC9152B03}" type="slidenum">
              <a:rPr lang="en-CA" smtClean="0"/>
              <a:t>‹#›</a:t>
            </a:fld>
            <a:endParaRPr lang="en-CA"/>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1449437-87C5-4677-A027-DEC6497D0A7F}" type="datetimeFigureOut">
              <a:rPr lang="en-CA" smtClean="0"/>
              <a:t>17/07/2012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5724E9C1-BC81-41F6-B196-BCCAC9152B03}" type="slidenum">
              <a:rPr lang="en-CA" smtClean="0"/>
              <a:t>‹#›</a:t>
            </a:fld>
            <a:endParaRPr lang="en-C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A1449437-87C5-4677-A027-DEC6497D0A7F}" type="datetimeFigureOut">
              <a:rPr lang="en-CA" smtClean="0"/>
              <a:t>17/07/2012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724E9C1-BC81-41F6-B196-BCCAC9152B03}" type="slidenum">
              <a:rPr lang="en-CA" smtClean="0"/>
              <a:t>‹#›</a:t>
            </a:fld>
            <a:endParaRPr lang="en-CA"/>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1449437-87C5-4677-A027-DEC6497D0A7F}" type="datetimeFigureOut">
              <a:rPr lang="en-CA" smtClean="0"/>
              <a:t>17/07/2012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5724E9C1-BC81-41F6-B196-BCCAC9152B03}" type="slidenum">
              <a:rPr lang="en-CA" smtClean="0"/>
              <a:t>‹#›</a:t>
            </a:fld>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1449437-87C5-4677-A027-DEC6497D0A7F}" type="datetimeFigureOut">
              <a:rPr lang="en-CA" smtClean="0"/>
              <a:t>17/07/2012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5724E9C1-BC81-41F6-B196-BCCAC9152B03}" type="slidenum">
              <a:rPr lang="en-CA" smtClean="0"/>
              <a:t>‹#›</a:t>
            </a:fld>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1449437-87C5-4677-A027-DEC6497D0A7F}" type="datetimeFigureOut">
              <a:rPr lang="en-CA" smtClean="0"/>
              <a:t>17/07/2012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5724E9C1-BC81-41F6-B196-BCCAC9152B03}"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1449437-87C5-4677-A027-DEC6497D0A7F}" type="datetimeFigureOut">
              <a:rPr lang="en-CA" smtClean="0"/>
              <a:t>17/07/2012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724E9C1-BC81-41F6-B196-BCCAC9152B03}" type="slidenum">
              <a:rPr lang="en-CA" smtClean="0"/>
              <a:t>‹#›</a:t>
            </a:fld>
            <a:endParaRPr lang="en-CA"/>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1449437-87C5-4677-A027-DEC6497D0A7F}" type="datetimeFigureOut">
              <a:rPr lang="en-CA" smtClean="0"/>
              <a:t>17/07/2012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5724E9C1-BC81-41F6-B196-BCCAC9152B03}" type="slidenum">
              <a:rPr lang="en-CA" smtClean="0"/>
              <a:t>‹#›</a:t>
            </a:fld>
            <a:endParaRPr lang="en-CA"/>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1449437-87C5-4677-A027-DEC6497D0A7F}" type="datetimeFigureOut">
              <a:rPr lang="en-CA" smtClean="0"/>
              <a:t>17/07/2012</a:t>
            </a:fld>
            <a:endParaRPr lang="en-CA"/>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CA"/>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5724E9C1-BC81-41F6-B196-BCCAC9152B03}" type="slidenum">
              <a:rPr lang="en-CA" smtClean="0"/>
              <a:t>‹#›</a:t>
            </a:fld>
            <a:endParaRPr lang="en-CA"/>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The CIGNA MEDICAL GROUP</a:t>
            </a:r>
            <a:endParaRPr lang="en-CA" dirty="0"/>
          </a:p>
        </p:txBody>
      </p:sp>
      <p:sp>
        <p:nvSpPr>
          <p:cNvPr id="3" name="Subtitle 2"/>
          <p:cNvSpPr>
            <a:spLocks noGrp="1"/>
          </p:cNvSpPr>
          <p:nvPr>
            <p:ph type="subTitle" idx="1"/>
          </p:nvPr>
        </p:nvSpPr>
        <p:spPr/>
        <p:txBody>
          <a:bodyPr/>
          <a:lstStyle/>
          <a:p>
            <a:r>
              <a:rPr lang="en-CA" dirty="0" smtClean="0"/>
              <a:t>Performance Motivation Plan</a:t>
            </a:r>
            <a:endParaRPr lang="en-CA" dirty="0"/>
          </a:p>
        </p:txBody>
      </p:sp>
    </p:spTree>
    <p:extLst>
      <p:ext uri="{BB962C8B-B14F-4D97-AF65-F5344CB8AC3E}">
        <p14:creationId xmlns:p14="http://schemas.microsoft.com/office/powerpoint/2010/main" val="10915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 In 2010 CMG received the highest level of recognition for Physician Group Medical Homes from the National Committee for Quality Assurance (NCQA)</a:t>
            </a:r>
          </a:p>
          <a:p>
            <a:pPr lvl="1"/>
            <a:r>
              <a:rPr lang="en-CA" dirty="0" smtClean="0"/>
              <a:t>Applied to all 22 Health care centres in Phoenix, AZ</a:t>
            </a:r>
          </a:p>
          <a:p>
            <a:pPr lvl="1"/>
            <a:r>
              <a:rPr lang="en-CA" dirty="0" smtClean="0"/>
              <a:t>Highest level of recognition possible</a:t>
            </a:r>
          </a:p>
          <a:p>
            <a:pPr lvl="1"/>
            <a:r>
              <a:rPr lang="en-CA" dirty="0" smtClean="0"/>
              <a:t>Meeting National Quality Standards</a:t>
            </a:r>
            <a:endParaRPr lang="en-CA" dirty="0"/>
          </a:p>
        </p:txBody>
      </p:sp>
      <p:sp>
        <p:nvSpPr>
          <p:cNvPr id="2" name="Title 1"/>
          <p:cNvSpPr>
            <a:spLocks noGrp="1"/>
          </p:cNvSpPr>
          <p:nvPr>
            <p:ph type="title"/>
          </p:nvPr>
        </p:nvSpPr>
        <p:spPr/>
        <p:txBody>
          <a:bodyPr/>
          <a:lstStyle/>
          <a:p>
            <a:r>
              <a:rPr lang="en-CA" dirty="0" smtClean="0"/>
              <a:t>The CIGNA MEDICAL GROUP</a:t>
            </a:r>
            <a:endParaRPr lang="en-CA" dirty="0"/>
          </a:p>
        </p:txBody>
      </p:sp>
    </p:spTree>
    <p:extLst>
      <p:ext uri="{BB962C8B-B14F-4D97-AF65-F5344CB8AC3E}">
        <p14:creationId xmlns:p14="http://schemas.microsoft.com/office/powerpoint/2010/main" val="15951857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Highest recognition on National Healthcare Standards</a:t>
            </a:r>
          </a:p>
          <a:p>
            <a:r>
              <a:rPr lang="en-CA" dirty="0" smtClean="0"/>
              <a:t>Improved quality whilst lowering medical costs</a:t>
            </a:r>
          </a:p>
          <a:p>
            <a:r>
              <a:rPr lang="en-CA" dirty="0" smtClean="0"/>
              <a:t>Improved access and care coordination for patients</a:t>
            </a:r>
          </a:p>
          <a:p>
            <a:r>
              <a:rPr lang="en-CA" dirty="0" smtClean="0"/>
              <a:t>Recognition applied to all 22 Cigna Centres in Arizona</a:t>
            </a:r>
          </a:p>
          <a:p>
            <a:r>
              <a:rPr lang="en-CA" dirty="0" smtClean="0"/>
              <a:t>1</a:t>
            </a:r>
            <a:r>
              <a:rPr lang="en-CA" baseline="30000" dirty="0" smtClean="0"/>
              <a:t>st</a:t>
            </a:r>
            <a:r>
              <a:rPr lang="en-CA" dirty="0" smtClean="0"/>
              <a:t> of 8 initiatives launched by Cigna in 2008</a:t>
            </a:r>
          </a:p>
          <a:p>
            <a:r>
              <a:rPr lang="en-CA" dirty="0" smtClean="0"/>
              <a:t>Physicians attained a 3% higher quality on performance</a:t>
            </a:r>
            <a:endParaRPr lang="en-CA" dirty="0"/>
          </a:p>
        </p:txBody>
      </p:sp>
      <p:sp>
        <p:nvSpPr>
          <p:cNvPr id="3" name="Title 2"/>
          <p:cNvSpPr>
            <a:spLocks noGrp="1"/>
          </p:cNvSpPr>
          <p:nvPr>
            <p:ph type="title"/>
          </p:nvPr>
        </p:nvSpPr>
        <p:spPr/>
        <p:txBody>
          <a:bodyPr/>
          <a:lstStyle/>
          <a:p>
            <a:r>
              <a:rPr lang="en-CA" dirty="0" smtClean="0"/>
              <a:t>Improving Medical Healthcare </a:t>
            </a:r>
            <a:endParaRPr lang="en-CA" dirty="0"/>
          </a:p>
        </p:txBody>
      </p:sp>
    </p:spTree>
    <p:extLst>
      <p:ext uri="{BB962C8B-B14F-4D97-AF65-F5344CB8AC3E}">
        <p14:creationId xmlns:p14="http://schemas.microsoft.com/office/powerpoint/2010/main" val="5277272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Covered three important benchmark areas:</a:t>
            </a:r>
          </a:p>
          <a:p>
            <a:pPr lvl="1"/>
            <a:r>
              <a:rPr lang="en-CA" dirty="0" smtClean="0"/>
              <a:t>Integrated Care – across all areas of the health system</a:t>
            </a:r>
          </a:p>
          <a:p>
            <a:pPr lvl="1"/>
            <a:r>
              <a:rPr lang="en-CA" dirty="0" smtClean="0"/>
              <a:t>Quality and Safety – Electronic health records</a:t>
            </a:r>
          </a:p>
          <a:p>
            <a:pPr lvl="1"/>
            <a:r>
              <a:rPr lang="en-CA" dirty="0" smtClean="0"/>
              <a:t>Enhanced Access – Onsite urgent care &amp; administration</a:t>
            </a:r>
            <a:endParaRPr lang="en-CA" dirty="0"/>
          </a:p>
        </p:txBody>
      </p:sp>
      <p:sp>
        <p:nvSpPr>
          <p:cNvPr id="3" name="Title 2"/>
          <p:cNvSpPr>
            <a:spLocks noGrp="1"/>
          </p:cNvSpPr>
          <p:nvPr>
            <p:ph type="title"/>
          </p:nvPr>
        </p:nvSpPr>
        <p:spPr/>
        <p:txBody>
          <a:bodyPr/>
          <a:lstStyle/>
          <a:p>
            <a:r>
              <a:rPr lang="en-CA" dirty="0" smtClean="0"/>
              <a:t>Performance Benchmarks</a:t>
            </a:r>
            <a:endParaRPr lang="en-CA" dirty="0"/>
          </a:p>
        </p:txBody>
      </p:sp>
    </p:spTree>
    <p:extLst>
      <p:ext uri="{BB962C8B-B14F-4D97-AF65-F5344CB8AC3E}">
        <p14:creationId xmlns:p14="http://schemas.microsoft.com/office/powerpoint/2010/main" val="2134530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CA" dirty="0" smtClean="0"/>
              <a:t>“ </a:t>
            </a:r>
            <a:r>
              <a:rPr lang="en-CA" i="1" dirty="0" smtClean="0"/>
              <a:t>A key driver of these outcomes is the high level of patient access we provide through outpatient services, urgent care locations with after hours care, online e-visits, which are key components of the patient centred medical home</a:t>
            </a:r>
            <a:r>
              <a:rPr lang="en-CA" dirty="0" smtClean="0"/>
              <a:t>”</a:t>
            </a:r>
          </a:p>
          <a:p>
            <a:pPr marL="0" indent="0">
              <a:buNone/>
            </a:pPr>
            <a:r>
              <a:rPr lang="en-CA" dirty="0" smtClean="0">
                <a:solidFill>
                  <a:srgbClr val="C00000"/>
                </a:solidFill>
              </a:rPr>
              <a:t>Dr. Jim Burrell, Chief Medical Officer, Cigna Medical Group</a:t>
            </a:r>
            <a:endParaRPr lang="en-CA" dirty="0">
              <a:solidFill>
                <a:srgbClr val="C00000"/>
              </a:solidFill>
            </a:endParaRPr>
          </a:p>
        </p:txBody>
      </p:sp>
      <p:sp>
        <p:nvSpPr>
          <p:cNvPr id="3" name="Title 2"/>
          <p:cNvSpPr>
            <a:spLocks noGrp="1"/>
          </p:cNvSpPr>
          <p:nvPr>
            <p:ph type="title"/>
          </p:nvPr>
        </p:nvSpPr>
        <p:spPr/>
        <p:txBody>
          <a:bodyPr/>
          <a:lstStyle/>
          <a:p>
            <a:r>
              <a:rPr lang="en-CA" dirty="0" smtClean="0"/>
              <a:t>Medical Testimony</a:t>
            </a:r>
            <a:endParaRPr lang="en-CA" dirty="0"/>
          </a:p>
        </p:txBody>
      </p:sp>
    </p:spTree>
    <p:extLst>
      <p:ext uri="{BB962C8B-B14F-4D97-AF65-F5344CB8AC3E}">
        <p14:creationId xmlns:p14="http://schemas.microsoft.com/office/powerpoint/2010/main" val="42855040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CA"/>
          </a:p>
        </p:txBody>
      </p:sp>
      <p:sp>
        <p:nvSpPr>
          <p:cNvPr id="3" name="Title 2"/>
          <p:cNvSpPr>
            <a:spLocks noGrp="1"/>
          </p:cNvSpPr>
          <p:nvPr>
            <p:ph type="title"/>
          </p:nvPr>
        </p:nvSpPr>
        <p:spPr/>
        <p:txBody>
          <a:bodyPr/>
          <a:lstStyle/>
          <a:p>
            <a:r>
              <a:rPr lang="en-CA" dirty="0" smtClean="0"/>
              <a:t>References</a:t>
            </a:r>
            <a:endParaRPr lang="en-CA" dirty="0"/>
          </a:p>
        </p:txBody>
      </p:sp>
    </p:spTree>
    <p:extLst>
      <p:ext uri="{BB962C8B-B14F-4D97-AF65-F5344CB8AC3E}">
        <p14:creationId xmlns:p14="http://schemas.microsoft.com/office/powerpoint/2010/main" val="23802955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67</TotalTime>
  <Words>697</Words>
  <Application>Microsoft Office PowerPoint</Application>
  <PresentationFormat>On-screen Show (4:3)</PresentationFormat>
  <Paragraphs>45</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Waveform</vt:lpstr>
      <vt:lpstr>The CIGNA MEDICAL GROUP</vt:lpstr>
      <vt:lpstr>The CIGNA MEDICAL GROUP</vt:lpstr>
      <vt:lpstr>Improving Medical Healthcare </vt:lpstr>
      <vt:lpstr>Performance Benchmarks</vt:lpstr>
      <vt:lpstr>Medical Testimony</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CIGNA MEDICAL GROUP</dc:title>
  <dc:creator>gstrange</dc:creator>
  <cp:lastModifiedBy>gstrange</cp:lastModifiedBy>
  <cp:revision>4</cp:revision>
  <cp:lastPrinted>2012-07-17T16:07:37Z</cp:lastPrinted>
  <dcterms:created xsi:type="dcterms:W3CDTF">2012-07-17T04:17:10Z</dcterms:created>
  <dcterms:modified xsi:type="dcterms:W3CDTF">2012-07-17T16:55:30Z</dcterms:modified>
</cp:coreProperties>
</file>