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0" r:id="rId3"/>
    <p:sldId id="269" r:id="rId4"/>
    <p:sldId id="271" r:id="rId5"/>
    <p:sldId id="280" r:id="rId6"/>
    <p:sldId id="281" r:id="rId7"/>
    <p:sldId id="282" r:id="rId8"/>
    <p:sldId id="283" r:id="rId9"/>
    <p:sldId id="284" r:id="rId10"/>
    <p:sldId id="285" r:id="rId11"/>
    <p:sldId id="286" r:id="rId12"/>
    <p:sldId id="289" r:id="rId13"/>
    <p:sldId id="290" r:id="rId14"/>
    <p:sldId id="287" r:id="rId15"/>
    <p:sldId id="265" r:id="rId16"/>
    <p:sldId id="266" r:id="rId17"/>
    <p:sldId id="268" r:id="rId18"/>
    <p:sldId id="272" r:id="rId19"/>
    <p:sldId id="28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34" autoAdjust="0"/>
  </p:normalViewPr>
  <p:slideViewPr>
    <p:cSldViewPr>
      <p:cViewPr>
        <p:scale>
          <a:sx n="50" d="100"/>
          <a:sy n="50" d="100"/>
        </p:scale>
        <p:origin x="-1422" y="-34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3E61865-DBF5-4FD9-8F8C-0C0C96628FC1}" type="datetimeFigureOut">
              <a:rPr lang="en-US"/>
              <a:pPr>
                <a:defRPr/>
              </a:pPr>
              <a:t>12/11/2013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B08E4DA-6B21-40C9-BA3E-C55C414108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optimization is an approach to alleviate unnecessary business processes by reducing the amount of waste within the systems and transform the legacy processes into a wing-to-wing operating model which allows multi-directional data and information flow that is not available within the current configurations.  The span of impact is enterprise wide encompassing finance/accounting, manufacturing, sales, service, customer relationship management, supplier management, and human resources.  Implementation of this optimization project includes not only a change in IT systems but also adaptation, integration and modification of current business processes.</a:t>
            </a:r>
          </a:p>
          <a:p>
            <a:pPr>
              <a:spcBef>
                <a:spcPct val="0"/>
              </a:spcBef>
            </a:pPr>
            <a:r>
              <a:rPr lang="en-US" smtClean="0"/>
              <a:t>Efficiency goes hand in hand with the ability to have and retrieve usable information from a single source.  These benefits include real-time data transfer from one source of data.  This eliminates the potential for information including noise or other factors that may disrupt the initial intention or validity as it passes from one individual or business group to another.  All internal users of the new business programs receive one source of the information.  The program works by eliminating legacy and antiquated systems that are disparate from the collaborative efforts the ERP program strives for.</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8DEC81-9271-458C-813A-586308FE4A78}"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If the assumptions are not documented and controlled, inputs not monitored and the information persuaded by personal judgment the results are in jeopardy and would not be repeatable.</a:t>
            </a:r>
          </a:p>
          <a:p>
            <a:pPr>
              <a:spcBef>
                <a:spcPct val="0"/>
              </a:spcBef>
            </a:pPr>
            <a:endParaRPr lang="en-US" smtClean="0"/>
          </a:p>
          <a:p>
            <a:pPr>
              <a:spcBef>
                <a:spcPct val="0"/>
              </a:spcBef>
            </a:pPr>
            <a:r>
              <a:rPr lang="en-US" smtClean="0"/>
              <a:t>A research project needs to investigate how a system, environment or reaction interact without the interference or input from an outside system.  By viewing the environment without interaction will allow the research to remain untainted and produce the best results.  With the wrong assumptions the entire research project could fall like a house of cards.</a:t>
            </a:r>
          </a:p>
          <a:p>
            <a:pPr>
              <a:spcBef>
                <a:spcPct val="0"/>
              </a:spcBef>
            </a:pPr>
            <a:endParaRPr lang="en-US" smtClean="0"/>
          </a:p>
          <a:p>
            <a:pPr>
              <a:spcBef>
                <a:spcPct val="0"/>
              </a:spcBef>
            </a:pPr>
            <a:r>
              <a:rPr lang="en-US" smtClean="0"/>
              <a:t>The research we need to ensure success is based upon the knowledge of our target audience.  These skills and experiences are going to be utilized to create the basis for the project team’s toolkit for execution of the optimization project.</a:t>
            </a:r>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158FC8-2528-4210-A8BC-038501C08101}"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Within the survey performed by the project team.  61 members of the PMI were interviewed.  The first area showed the tools in which the PMI members deemed the best tools for the implementation of an optimization project.  Each member was allowed to vote 2 times for the top tools they deemed important.  This list was initially created based upon a free-text submission by the PMI members and those on the project team.  </a:t>
            </a:r>
          </a:p>
          <a:p>
            <a:pPr>
              <a:spcBef>
                <a:spcPct val="0"/>
              </a:spcBef>
            </a:pPr>
            <a:endParaRPr lang="en-US" smtClean="0"/>
          </a:p>
          <a:p>
            <a:pPr>
              <a:spcBef>
                <a:spcPct val="0"/>
              </a:spcBef>
            </a:pPr>
            <a:r>
              <a:rPr lang="en-US" smtClean="0"/>
              <a:t>The results here show that the PMBOK is the primary source and has a significant impact on the project’s success.  The framework of the project is guided by this book of knowledge and its importance is bolstered by the unanimous voting by the PMI members.</a:t>
            </a:r>
          </a:p>
          <a:p>
            <a:pPr>
              <a:spcBef>
                <a:spcPct val="0"/>
              </a:spcBef>
            </a:pPr>
            <a:endParaRPr lang="en-US" smtClean="0"/>
          </a:p>
          <a:p>
            <a:pPr>
              <a:spcBef>
                <a:spcPct val="0"/>
              </a:spcBef>
            </a:pPr>
            <a:r>
              <a:rPr lang="en-US" smtClean="0"/>
              <a:t>Next in significance is the Earned Value Management tool.  This tool allows for a better understanding of project progression and the associated cost to achieve that progression.  With the optimization project this is a critical aspect of the project.</a:t>
            </a:r>
          </a:p>
        </p:txBody>
      </p:sp>
      <p:sp>
        <p:nvSpPr>
          <p:cNvPr id="491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2602F06-CF9A-4937-8049-73A589450FA7}" type="slidenum">
              <a:rPr lang="en-US" sz="1200">
                <a:latin typeface="Calibri" pitchFamily="34" charset="0"/>
              </a:rPr>
              <a:pPr algn="r"/>
              <a:t>12</a:t>
            </a:fld>
            <a:endParaRPr 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area of the survey focused on the importance of the key project factors as according to the PMI members.  The first three areas encapsulated the triple constraints of any project.  This included the cost, as the primary driver of the critical focus, schedule and scope.  The other areas that were critical aspects of the optimization project were focused on the implementation of the project as a whole and the acceptance of the project by the business and stakeholders.</a:t>
            </a:r>
          </a:p>
        </p:txBody>
      </p:sp>
      <p:sp>
        <p:nvSpPr>
          <p:cNvPr id="532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16ED06-9CE2-4D25-BD6E-107146B75032}" type="slidenum">
              <a:rPr lang="en-US" sz="1200">
                <a:latin typeface="Calibri" pitchFamily="34" charset="0"/>
              </a:rPr>
              <a:pPr algn="r"/>
              <a:t>13</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Success is dependent on multiple factors but it is imperative to understand what the scope of the project is prior to undertaking the initiative.  The scope sets the stage that the entire project will be played upon.  Making a change to the scope of the project impacts every aspect and effort that has been accomplished and that will be accomplished in the project.  Planning the scope to ensure that the right amount of scope is included in the project to ensure the business is receiving not only what they need to business but also to provide a benefit in either cost savings, productivity or some other aspect the business deems worthy of allocating resources to.  Success in the project is dependent on management the scope of the project to ensure what leadership signs off on in the beginning is the orders that the project team will execute to.  This provides a clear line of sight that is achievable, measurable, reasonable and time constrained.  These aspects fall into place for the project planning aspect piece that will be covered later.</a:t>
            </a:r>
          </a:p>
          <a:p>
            <a:pPr>
              <a:spcBef>
                <a:spcPct val="0"/>
              </a:spcBef>
            </a:pPr>
            <a:endParaRPr lang="en-US" smtClean="0"/>
          </a:p>
          <a:p>
            <a:pPr>
              <a:spcBef>
                <a:spcPct val="0"/>
              </a:spcBef>
            </a:pPr>
            <a:r>
              <a:rPr lang="en-US" smtClean="0"/>
              <a:t>The scope of the project has defined what we expect to deliver at the different tollgates defined by time parameters. This scope is the foundation of the entire project.  Managing that scope and ensuring that it maintains its integrity through out the project will not only ease the troubles faced by the project manager but will also provide a step toward a successful project.</a:t>
            </a:r>
          </a:p>
          <a:p>
            <a:pPr>
              <a:spcBef>
                <a:spcPct val="0"/>
              </a:spcBef>
            </a:pPr>
            <a:endParaRPr lang="en-US" smtClean="0"/>
          </a:p>
          <a:p>
            <a:pPr>
              <a:spcBef>
                <a:spcPct val="0"/>
              </a:spcBef>
            </a:pPr>
            <a:r>
              <a:rPr lang="en-US" smtClean="0"/>
              <a:t>The PMBOK provides the outline and framework which is defined through a visualization of the scope of the project, vision of the project and the overall implementation.</a:t>
            </a:r>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478113-A176-4C9B-9E44-07936F67E555}"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conceptual vision of the scope planning event includes first the business identifying a need or a change.  Normally a business does not change unless it sees an area of opportunity, there is current problem or it is forced by an outside entity.  The business need feeds into a leadership group that devises a vision or direction in which the company needs to go.  This could be a special project that needs a project manager or it could be an entire section that needs to be stood up to address the issue.  Once this is established a person or group of people are charged with solving the issue and a project management team is born.  The initial planning requires developing a charter that will include: project purpose, objectives and success criteria, high-level requirements, high-level project description, high-level risks, a summary milestone schedule and the approval criteria.   This document also assigns the project manager to the project as well as the sponsor of the project.  From the charter the scope documentation is developed.  The scope is developed by interviewing members that have accomplished this task and creative workshops to determine what the project needs to entail.  The output will be a scope statement that defines what the scope of the project is, it will be measurable, attainable and will ultimately be accepted by the stakeholders.  The scope document reigns in all the current information to provide a concise and direct set of information answering what the project is, the goals and objectives, what needs are being addressed and constraints.</a:t>
            </a:r>
          </a:p>
          <a:p>
            <a:pPr>
              <a:spcBef>
                <a:spcPct val="0"/>
              </a:spcBef>
            </a:pPr>
            <a:endParaRPr lang="en-US" smtClean="0"/>
          </a:p>
          <a:p>
            <a:pPr>
              <a:spcBef>
                <a:spcPct val="0"/>
              </a:spcBef>
            </a:pPr>
            <a:r>
              <a:rPr lang="en-US" smtClean="0"/>
              <a:t>This page also shows how the level of effort and timing increase and decrease among the different phases of each project.  This will be explained when reviewing the conceptual project plan.  This is just to illustrate the integral piece the scope statement plays in the overall project.  The PMBOK provides the structure for each of these areas and allows for the reliance on the established framework to execute the deliverables of the project.</a:t>
            </a:r>
          </a:p>
          <a:p>
            <a:pPr>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93B358-C9EB-4AC2-8A61-0C05997F7FE6}"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project plan has multiple different areas that need to be addressed that would not be addressed in the conceptual view of how the role of the scope plays into the entire project.  The project is built upon milestones derived from the charter, scope document and requirements.  The concept is to have a time phased implementation of the project and ensure all aspects of the project are covered prior to going live.</a:t>
            </a:r>
          </a:p>
          <a:p>
            <a:pPr>
              <a:spcBef>
                <a:spcPct val="0"/>
              </a:spcBef>
            </a:pPr>
            <a:endParaRPr lang="en-US" smtClean="0"/>
          </a:p>
          <a:p>
            <a:pPr>
              <a:spcBef>
                <a:spcPct val="0"/>
              </a:spcBef>
            </a:pPr>
            <a:r>
              <a:rPr lang="en-US" smtClean="0"/>
              <a:t>The top of the chart denotes the length of time that will be spend in each area.  The curves represent the level of effort and time each activity will occur.  There will be overlap between functions and responsibilities.  The milestones are also annotated on what is on the critical path to accomplish the project plan.  These milestones have tasks and objectives associated to them but only the milestones are presented on the conceptual view.</a:t>
            </a:r>
          </a:p>
          <a:p>
            <a:pPr>
              <a:spcBef>
                <a:spcPct val="0"/>
              </a:spcBef>
            </a:pPr>
            <a:endParaRPr lang="en-US" smtClean="0"/>
          </a:p>
          <a:p>
            <a:pPr>
              <a:spcBef>
                <a:spcPct val="0"/>
              </a:spcBef>
            </a:pPr>
            <a:r>
              <a:rPr lang="en-US" smtClean="0"/>
              <a:t>What is not shown is the month and quarterly review, budget, risk analysis, and other daily project management work.  As a project manager knowing the scope, schedule and constraints help determine if a project is successful or not.  There are many moving parts that occur throughout the project.  The framework the project team is working in will constrain their efforts and allow for the limited resources allocated to the project to be appropriately used in the areas that requires the focus.</a:t>
            </a:r>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28A9D5-DA91-4485-A083-992007A43752}"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project life cycle varies from project to project but the overall them remains consistent.  There is a distinct end point in which the project manager is driving toward.</a:t>
            </a:r>
          </a:p>
          <a:p>
            <a:pPr>
              <a:spcBef>
                <a:spcPct val="0"/>
              </a:spcBef>
            </a:pPr>
            <a:endParaRPr lang="en-US" smtClean="0"/>
          </a:p>
          <a:p>
            <a:pPr>
              <a:spcBef>
                <a:spcPct val="0"/>
              </a:spcBef>
            </a:pPr>
            <a:r>
              <a:rPr lang="en-US" smtClean="0"/>
              <a:t>This project plan denotes the implementation milestones that are required to go live at a give point of time in the future.  Each milestone represents a multitude of different actions underneath each area.  In order to complete the project the system must be created, tested, tuned, validated, adopted and utilized after implementation date.</a:t>
            </a:r>
          </a:p>
          <a:p>
            <a:pPr>
              <a:spcBef>
                <a:spcPct val="0"/>
              </a:spcBef>
            </a:pPr>
            <a:endParaRPr lang="en-US" smtClean="0"/>
          </a:p>
          <a:p>
            <a:pPr>
              <a:spcBef>
                <a:spcPct val="0"/>
              </a:spcBef>
            </a:pPr>
            <a:r>
              <a:rPr lang="en-US" smtClean="0"/>
              <a:t>The project starts with the requirements and from there the determination on whether the company can or wants to create the opportunity inside the company or purchase the enhancements externally.  Due to the scope and complexity of the optimization, the option to purchase a commercial off the shelf (COTS) option is not feasible.  The focus of the project is to enhance the pre-existing processes and procedures.  This will be accomplished through the project management activities and utilization of best practices.  The requirements were then transferred to the vendor and it will be managed by the project manager to ensure the right things are accomplished during the right times.  Some areas to note are the conference room pilots.  Since this implementation is changing more than just the IT system but also the business processes it is imperative to bring in the impacted individuals to show the new system, perform actions, play out scenarios and receive feedback from the end users.  Communication to not only leadership but to suppliers and the plants impacted will help with informing the end users but also could facilitate the adoption process.</a:t>
            </a:r>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4878C6-3998-4BB6-9217-1889500536F4}"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three areas of focus to ensure the project has the highest potential opportunity for success is in the establishment of the best practices framework, monitoring and controlling project success and cost as well as incorporating the technique of using the critical path method. Every project has the same three constraining factors which include schedule, cost and quality.  These triple constraints impact how a project is completed and what can be accomplished within the allotted timeframe.</a:t>
            </a:r>
          </a:p>
          <a:p>
            <a:pPr>
              <a:spcBef>
                <a:spcPct val="0"/>
              </a:spcBef>
            </a:pPr>
            <a:r>
              <a:rPr lang="en-US" smtClean="0"/>
              <a:t>These constraints on time, resources and deliverables are constantly pulling at each other to receive the most resources or attention.  When a project is undertaken the foundation regarding the project scope, project plan and estimated resources become the foundation on what requirements can be accomplished given the amount of resources allocated and the timeframe allotted.  Scheduling a project is a balance between science and art. Infusing the PMBOK as the source of the best practice framework will allow the structured focus on managing the project.</a:t>
            </a:r>
          </a:p>
          <a:p>
            <a:pPr>
              <a:spcBef>
                <a:spcPct val="0"/>
              </a:spcBef>
            </a:pPr>
            <a:endParaRPr lang="en-US" smtClean="0"/>
          </a:p>
          <a:p>
            <a:pPr>
              <a:spcBef>
                <a:spcPct val="0"/>
              </a:spcBef>
            </a:pPr>
            <a:r>
              <a:rPr lang="en-US" smtClean="0"/>
              <a:t>Earned value management is a tool used to measure the performance of a project and how well the resources are being utilized to achieve certain goals, objectives and milestones.  With this tool, monitoring and controlling vital and limited resources becomes possible at the project manager level.  The planning and controlling of the project is highly impacted by the use the EVM tool and allows the reallocation, constriction or expansion of resources on certain activities to ensure critical deliverables are accomplished. The EVM tool allows the measurement of the three project constraints of scope, schedule and cost while analyzing the performance of the triple constraints against what is being accomplished on the project. </a:t>
            </a:r>
          </a:p>
          <a:p>
            <a:pPr>
              <a:spcBef>
                <a:spcPct val="0"/>
              </a:spcBef>
            </a:pPr>
            <a:endParaRPr lang="en-US" smtClean="0"/>
          </a:p>
          <a:p>
            <a:pPr>
              <a:spcBef>
                <a:spcPct val="0"/>
              </a:spcBef>
            </a:pPr>
            <a:r>
              <a:rPr lang="en-US" smtClean="0"/>
              <a:t>The critical path method focuses on the scheduling of specific resources and events throughout the project.  This coupled with the framework established by the PMBOK and the insight provided by EVM, the project’s assignment of resources can be successfully aligned and assigned.</a:t>
            </a:r>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70C58A-45C6-481E-902B-B223A06531B9}"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optimization project requires structure and guidance to be successful.  Optimizing a current business model can be a daunting task and requires experience and tools to perform.  The focus on research to gather the appropriate information and then taking that knowledge and transferring it into the project management execution will allow for the right assignment of effort.  Building the foundation on the tested and validated best practice framework outlined in the PMBOK provides the first level of opportunity for success.  This outline will guide the project team.  The other tools included the Earned Value Management tool and the Critical Process Model to help understand the project’s health and how to assign resources to the critical processes within the project’s lifecycle.</a:t>
            </a:r>
          </a:p>
          <a:p>
            <a:pPr>
              <a:spcBef>
                <a:spcPct val="0"/>
              </a:spcBef>
            </a:pPr>
            <a:endParaRPr lang="en-US" smtClean="0"/>
          </a:p>
          <a:p>
            <a:pPr>
              <a:spcBef>
                <a:spcPct val="0"/>
              </a:spcBef>
            </a:pPr>
            <a:r>
              <a:rPr lang="en-US" smtClean="0"/>
              <a:t>All of these areas came from the research that was performed and will be fully utilized throughout the project’s lifecycle.</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016D1F-EFA8-45F4-9E58-9E07134AFC73}"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optimization project has key criteria that will make sure it is successful.  The leadership team understands that the optimization is necessary and wants the project team to take the reins and drive the change within the organization.  These changes will require rigor and structure in order to successfully meet launch the project.</a:t>
            </a:r>
          </a:p>
          <a:p>
            <a:pPr>
              <a:spcBef>
                <a:spcPct val="0"/>
              </a:spcBef>
            </a:pPr>
            <a:endParaRPr lang="en-US" smtClean="0"/>
          </a:p>
          <a:p>
            <a:pPr>
              <a:spcBef>
                <a:spcPct val="0"/>
              </a:spcBef>
            </a:pPr>
            <a:r>
              <a:rPr lang="en-US" smtClean="0"/>
              <a:t>Launching the project means meeting the operational objectives defined by the requirements of the project.  There are also other key areas within the project management lifecycle that needs to have a definitive set of guidelines.  These will be outlined within the best practices framework that will be a critical component in the project manager’s toolkit.  </a:t>
            </a:r>
          </a:p>
          <a:p>
            <a:pPr>
              <a:spcBef>
                <a:spcPct val="0"/>
              </a:spcBef>
            </a:pPr>
            <a:endParaRPr lang="en-US" smtClean="0"/>
          </a:p>
          <a:p>
            <a:pPr>
              <a:spcBef>
                <a:spcPct val="0"/>
              </a:spcBef>
            </a:pPr>
            <a:r>
              <a:rPr lang="en-US" smtClean="0"/>
              <a:t>The project’s success is reliant upon the meticulous execution of the project’s deliverables.  This is accomplished through following the proper processes and procedures outline in the Project Management Book of Knowledge and using corrallary tools such as the Earned Value Management Tool.  These provide the structure and insight into the project’s variables that allow for the project team to make appropriate decisions to manage and execute the scope, cost and schedule of the project.</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8BE658-8574-45D0-B002-9F6DE270E391}"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Within the project the focal point is to optimize the current processes.  One of the major factors in not implementing projects is the cost associated with implementing the project.  If the cost is greater than the perceived benefits, leadership will not necessarily implement the project unless extraneous outside factors are pushing the decision.  These outside impacts could be rules, regulations or new governance that mandates the changes.  With this project, the goal is optimization to gain less cost, greater capability and increased effectiveness.  The focus of the research is to better understand what needs to happen within the project team to utilize the best resources to achieve project success within budget, meeting the expectations of the stakeholders and launching on schedule.  There are multiple ways to research for the project and with each there are inherent risks, challenges and limitations.</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B34020-E09C-49DA-8C60-F09A5FB44585}"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There are multiple methodologies for garning the information for research.  </a:t>
            </a:r>
          </a:p>
          <a:p>
            <a:pPr>
              <a:spcBef>
                <a:spcPct val="0"/>
              </a:spcBef>
            </a:pPr>
            <a:endParaRPr lang="en-US" smtClean="0"/>
          </a:p>
          <a:p>
            <a:pPr>
              <a:spcBef>
                <a:spcPct val="0"/>
              </a:spcBef>
            </a:pPr>
            <a:r>
              <a:rPr lang="en-US" smtClean="0"/>
              <a:t>Observational-This is the study of groups as a whole to view the entire aspect of the observational unit.  These types of studies are normally qualitative in nature. This could be a study of a sub-culture in southern Africa to learn their way of life or it could be a study on how cultures acclimate into other cultures in a macro level.</a:t>
            </a:r>
          </a:p>
          <a:p>
            <a:pPr>
              <a:spcBef>
                <a:spcPct val="0"/>
              </a:spcBef>
            </a:pPr>
            <a:endParaRPr lang="en-US" smtClean="0"/>
          </a:p>
          <a:p>
            <a:pPr>
              <a:spcBef>
                <a:spcPct val="0"/>
              </a:spcBef>
            </a:pPr>
            <a:r>
              <a:rPr lang="en-US" smtClean="0"/>
              <a:t>Correlational-This is the study of two or more covariant.  An example of this would be the correlation between wearing the proper running shoes and foot pain or the study of how long commutes to work impact mood.</a:t>
            </a:r>
          </a:p>
          <a:p>
            <a:pPr>
              <a:spcBef>
                <a:spcPct val="0"/>
              </a:spcBef>
            </a:pPr>
            <a:endParaRPr lang="en-US" smtClean="0"/>
          </a:p>
          <a:p>
            <a:pPr>
              <a:spcBef>
                <a:spcPct val="0"/>
              </a:spcBef>
            </a:pPr>
            <a:r>
              <a:rPr lang="en-US" smtClean="0"/>
              <a:t>True Experimentation-This experimentation most closely associated to laboratory experimentation.  This type of research is taking different aspects and manipulating them together or separately and recording their results.</a:t>
            </a:r>
          </a:p>
          <a:p>
            <a:pPr>
              <a:spcBef>
                <a:spcPct val="0"/>
              </a:spcBef>
            </a:pPr>
            <a:endParaRPr lang="en-US" smtClean="0"/>
          </a:p>
          <a:p>
            <a:pPr>
              <a:spcBef>
                <a:spcPct val="0"/>
              </a:spcBef>
            </a:pPr>
            <a:r>
              <a:rPr lang="en-US" smtClean="0"/>
              <a:t>Quasi-Experimentation-These are very similar to True Experiments.  These groups are using the studies of naturally formed groups.  If you were to randomly select a group of people some are naturally formed into he same group such as gender or age.  This type of study would be used to study groups that are naturally formed.</a:t>
            </a:r>
          </a:p>
          <a:p>
            <a:pPr>
              <a:spcBef>
                <a:spcPct val="0"/>
              </a:spcBef>
            </a:pPr>
            <a:endParaRPr lang="en-US" smtClean="0"/>
          </a:p>
          <a:p>
            <a:pPr>
              <a:spcBef>
                <a:spcPct val="0"/>
              </a:spcBef>
            </a:pPr>
            <a:r>
              <a:rPr lang="en-US" smtClean="0"/>
              <a:t>Observational would benefit our project based upon the needed information from the project management institute members and their ability to transfer knowledge from their prior experience and project management skillsets.</a:t>
            </a:r>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FD30E2-041D-4B61-82A7-2AE9D284BAB2}"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There are multiple ways to sway the result of research.  By avoiding some of the common challenges and issues with research there is a great possibility of eliminating error and biased judgment.</a:t>
            </a:r>
          </a:p>
          <a:p>
            <a:pPr>
              <a:spcBef>
                <a:spcPct val="0"/>
              </a:spcBef>
            </a:pPr>
            <a:endParaRPr lang="en-US" smtClean="0"/>
          </a:p>
          <a:p>
            <a:pPr>
              <a:spcBef>
                <a:spcPct val="0"/>
              </a:spcBef>
            </a:pPr>
            <a:r>
              <a:rPr lang="en-US" smtClean="0"/>
              <a:t>Some challenges include:</a:t>
            </a:r>
          </a:p>
          <a:p>
            <a:pPr>
              <a:spcBef>
                <a:spcPct val="0"/>
              </a:spcBef>
            </a:pPr>
            <a:r>
              <a:rPr lang="en-US" smtClean="0"/>
              <a:t>Multiple Tools</a:t>
            </a:r>
          </a:p>
          <a:p>
            <a:pPr>
              <a:spcBef>
                <a:spcPct val="0"/>
              </a:spcBef>
            </a:pPr>
            <a:r>
              <a:rPr lang="en-US" smtClean="0"/>
              <a:t>Using Pre-Existing Information</a:t>
            </a:r>
          </a:p>
          <a:p>
            <a:pPr>
              <a:spcBef>
                <a:spcPct val="0"/>
              </a:spcBef>
            </a:pPr>
            <a:r>
              <a:rPr lang="en-US" smtClean="0"/>
              <a:t>Making assumptions</a:t>
            </a:r>
          </a:p>
          <a:p>
            <a:pPr>
              <a:spcBef>
                <a:spcPct val="0"/>
              </a:spcBef>
            </a:pPr>
            <a:r>
              <a:rPr lang="en-US" smtClean="0"/>
              <a:t>Dynamic inputs used as static inputs</a:t>
            </a:r>
          </a:p>
          <a:p>
            <a:pPr>
              <a:spcBef>
                <a:spcPct val="0"/>
              </a:spcBef>
            </a:pPr>
            <a:endParaRPr lang="en-US" smtClean="0"/>
          </a:p>
          <a:p>
            <a:pPr>
              <a:spcBef>
                <a:spcPct val="0"/>
              </a:spcBef>
            </a:pPr>
            <a:r>
              <a:rPr lang="en-US" smtClean="0"/>
              <a:t>These challenges should be addressed and monitored so that not to negatively impact the proper results.  When retrieving the information from our target audience we do not want to persuaded them into providing an answer to our questions.  Valid feedback that is not tainted by outside influences will provide the best results.</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80DFAC-098E-48CD-AB50-E91D67BBB6C0}"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There are some inherent limitations to observation based research and the design of that research.  Certain problems and circumstances are influenced by their environment and could be impacted by the personal influence of those creating the research project.  It is important to take a not partisan and unbiased approach to the research methodology.  The overall research project must remain in focus and not only on the detection of the result.</a:t>
            </a:r>
          </a:p>
          <a:p>
            <a:pPr>
              <a:spcBef>
                <a:spcPct val="0"/>
              </a:spcBef>
            </a:pPr>
            <a:endParaRPr lang="en-US" smtClean="0"/>
          </a:p>
          <a:p>
            <a:pPr>
              <a:spcBef>
                <a:spcPct val="0"/>
              </a:spcBef>
            </a:pPr>
            <a:r>
              <a:rPr lang="en-US" smtClean="0"/>
              <a:t>The Scenario based observations should not be so focused that sight is lost on the overall inputs into the end results.  Since the research is establishing the research project they may inadvertently influence the result.</a:t>
            </a:r>
          </a:p>
          <a:p>
            <a:pPr>
              <a:spcBef>
                <a:spcPct val="0"/>
              </a:spcBef>
            </a:pPr>
            <a:endParaRPr lang="en-US" smtClean="0"/>
          </a:p>
          <a:p>
            <a:pPr>
              <a:spcBef>
                <a:spcPct val="0"/>
              </a:spcBef>
            </a:pPr>
            <a:r>
              <a:rPr lang="en-US" smtClean="0"/>
              <a:t>Personal experience or prior research may influence the interpretation of the results and the results should be documented as they are presented and not as they are interpreted.</a:t>
            </a:r>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C30DB5-3213-462C-816F-443E8F6E6526}"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Preconceived information may impact the results of the experiment.  Our own experience may subconsciously lead our results toward an end state that may or may not reflect the actual results.</a:t>
            </a:r>
          </a:p>
          <a:p>
            <a:pPr>
              <a:spcBef>
                <a:spcPct val="0"/>
              </a:spcBef>
            </a:pPr>
            <a:endParaRPr lang="en-US" smtClean="0"/>
          </a:p>
          <a:p>
            <a:pPr>
              <a:spcBef>
                <a:spcPct val="0"/>
              </a:spcBef>
            </a:pPr>
            <a:r>
              <a:rPr lang="en-US" smtClean="0"/>
              <a:t>If the experimentation or research was done previously it may or may not have the same results depending on the assumptions and other environmental factors.</a:t>
            </a:r>
          </a:p>
          <a:p>
            <a:pPr>
              <a:spcBef>
                <a:spcPct val="0"/>
              </a:spcBef>
            </a:pPr>
            <a:endParaRPr lang="en-US" smtClean="0"/>
          </a:p>
          <a:p>
            <a:pPr>
              <a:spcBef>
                <a:spcPct val="0"/>
              </a:spcBef>
            </a:pPr>
            <a:r>
              <a:rPr lang="en-US" smtClean="0"/>
              <a:t>Just because a research project was completely in the past it does not mean that the same inputs were used to create the same response.</a:t>
            </a:r>
          </a:p>
          <a:p>
            <a:pPr>
              <a:spcBef>
                <a:spcPct val="0"/>
              </a:spcBef>
            </a:pPr>
            <a:endParaRPr lang="en-US" smtClean="0"/>
          </a:p>
          <a:p>
            <a:pPr>
              <a:spcBef>
                <a:spcPct val="0"/>
              </a:spcBef>
            </a:pPr>
            <a:r>
              <a:rPr lang="en-US" smtClean="0"/>
              <a:t>The personal experience of those performing the research project may impact the results by allowing the actions taken previously to impact the potential results.</a:t>
            </a:r>
          </a:p>
          <a:p>
            <a:pPr>
              <a:spcBef>
                <a:spcPct val="0"/>
              </a:spcBef>
            </a:pPr>
            <a:endParaRPr lang="en-US" smtClean="0"/>
          </a:p>
          <a:p>
            <a:pPr>
              <a:spcBef>
                <a:spcPct val="0"/>
              </a:spcBef>
            </a:pPr>
            <a:r>
              <a:rPr lang="en-US" smtClean="0"/>
              <a:t>Also, while completing a research project, the notion about what the research presumes will happen could sway the results.  It is best to go into a research project and let the results speak for themselves.</a:t>
            </a: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2D598D-4E38-40F6-BCAA-2D775638B74A}"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When preparing a research project there are certain assumptions that you must document so that you can help reign in the possibilities and outcomes of the project.  You also want to document the assumptions so that you can understand what assumptions were made and therefore adjust them in the future to help learn more about how the inputs impact the outputs of the research project.</a:t>
            </a:r>
          </a:p>
          <a:p>
            <a:pPr>
              <a:spcBef>
                <a:spcPct val="0"/>
              </a:spcBef>
            </a:pPr>
            <a:endParaRPr lang="en-US" smtClean="0"/>
          </a:p>
          <a:p>
            <a:pPr>
              <a:spcBef>
                <a:spcPct val="0"/>
              </a:spcBef>
            </a:pPr>
            <a:r>
              <a:rPr lang="en-US" smtClean="0"/>
              <a:t>There are certain pitfalls when documenting assumptions.  The first is documenting the wrong assumptions.  An example of documenting the wrong assumptions include addressing aspects that have no impact on the research at hand.  Assumptions should reflect the research underway and the environment impacting the inputs, outputs and results.</a:t>
            </a:r>
          </a:p>
          <a:p>
            <a:pPr>
              <a:spcBef>
                <a:spcPct val="0"/>
              </a:spcBef>
            </a:pPr>
            <a:endParaRPr lang="en-US" smtClean="0"/>
          </a:p>
          <a:p>
            <a:pPr>
              <a:spcBef>
                <a:spcPct val="0"/>
              </a:spcBef>
            </a:pPr>
            <a:r>
              <a:rPr lang="en-US" smtClean="0"/>
              <a:t>Misusing assumptions can occur when we have a preconceived notion about what an environmental impact may have on our experiment.  By allowing our presumptions on an assumption we may inherently impact the results of the research.</a:t>
            </a:r>
          </a:p>
          <a:p>
            <a:pPr>
              <a:spcBef>
                <a:spcPct val="0"/>
              </a:spcBef>
            </a:pPr>
            <a:endParaRPr lang="en-US" smtClean="0"/>
          </a:p>
          <a:p>
            <a:pPr>
              <a:spcBef>
                <a:spcPct val="0"/>
              </a:spcBef>
            </a:pPr>
            <a:r>
              <a:rPr lang="en-US" smtClean="0"/>
              <a:t>This is in line with over assuming some aspects of the experiment.  By placing too much emphasis on certain aspects of the experiment we may over assume correlation to results when in fact it may have little or no impact to the results occurring.</a:t>
            </a:r>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674F7C-AE8E-4586-B123-9786141E6456}"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When researching there needs to be as many static inputs into the research equation as possible.  When driving toward a result the less amount of changing variables will help determine what the end result is.</a:t>
            </a:r>
          </a:p>
          <a:p>
            <a:pPr>
              <a:spcBef>
                <a:spcPct val="0"/>
              </a:spcBef>
            </a:pPr>
            <a:endParaRPr lang="en-US" smtClean="0"/>
          </a:p>
          <a:p>
            <a:pPr>
              <a:spcBef>
                <a:spcPct val="0"/>
              </a:spcBef>
            </a:pPr>
            <a:r>
              <a:rPr lang="en-US" smtClean="0"/>
              <a:t>The less amount of uncertainty and flux in the inputs of the research project allows the resulting output to be known and why it has the result.</a:t>
            </a:r>
          </a:p>
          <a:p>
            <a:pPr>
              <a:spcBef>
                <a:spcPct val="0"/>
              </a:spcBef>
            </a:pPr>
            <a:endParaRPr lang="en-US" smtClean="0"/>
          </a:p>
          <a:p>
            <a:pPr>
              <a:spcBef>
                <a:spcPct val="0"/>
              </a:spcBef>
            </a:pPr>
            <a:r>
              <a:rPr lang="en-US" smtClean="0"/>
              <a:t>Dynamic inputs have the inherent ability to change.  These changes could force the research into different outcomes depending on how critical the catalysts are that change.</a:t>
            </a:r>
          </a:p>
          <a:p>
            <a:pPr>
              <a:spcBef>
                <a:spcPct val="0"/>
              </a:spcBef>
            </a:pPr>
            <a:endParaRPr lang="en-US" smtClean="0"/>
          </a:p>
          <a:p>
            <a:pPr>
              <a:spcBef>
                <a:spcPct val="0"/>
              </a:spcBef>
            </a:pPr>
            <a:r>
              <a:rPr lang="en-US" smtClean="0"/>
              <a:t>It is important to know which inputs are dynamic and which are static.  Dynamic inputs should be limited and noted and never mistaken for static inputs.</a:t>
            </a:r>
          </a:p>
          <a:p>
            <a:pPr>
              <a:spcBef>
                <a:spcPct val="0"/>
              </a:spcBef>
            </a:pPr>
            <a:endParaRPr lang="en-US" smtClean="0"/>
          </a:p>
          <a:p>
            <a:pPr>
              <a:spcBef>
                <a:spcPct val="0"/>
              </a:spcBef>
            </a:pPr>
            <a:r>
              <a:rPr lang="en-US" smtClean="0"/>
              <a:t>Static inputs are stable and should be seen as inputs that do not need to be monitored as closely as the dynamic and fragile aspects of the research project.</a:t>
            </a:r>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CEE58A-4072-4777-BA11-1ED45A62B5CF}"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1A75931-C89E-4E6A-BC3D-80602DF87710}" type="datetimeFigureOut">
              <a:rPr lang="en-US"/>
              <a:pPr>
                <a:defRPr/>
              </a:pPr>
              <a:t>12/11/2013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11F01D-22D2-4CB2-A885-C5E6E9E991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233DC9-4C46-4315-A2C8-EB444E950FA3}" type="datetimeFigureOut">
              <a:rPr lang="en-US"/>
              <a:pPr>
                <a:defRPr/>
              </a:pPr>
              <a:t>12/11/2013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3FAC1D-0A68-4B08-B477-A2AC1FBEB65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DB0D96-2959-4E33-83D8-4B7B165D9D1D}" type="datetimeFigureOut">
              <a:rPr lang="en-US"/>
              <a:pPr>
                <a:defRPr/>
              </a:pPr>
              <a:t>12/11/2013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B0DFF4-9056-4DA2-8497-3F3960C0CC9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2642C2-ADC7-4C1E-806D-A5D5B9EC3345}" type="datetimeFigureOut">
              <a:rPr lang="en-US"/>
              <a:pPr>
                <a:defRPr/>
              </a:pPr>
              <a:t>12/11/2013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9EE3BA-4A40-48D4-B754-13B5F3F349E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0000BBF-C06C-4C9D-8643-8F525457F739}" type="datetimeFigureOut">
              <a:rPr lang="en-US"/>
              <a:pPr>
                <a:defRPr/>
              </a:pPr>
              <a:t>12/11/2013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C0DF97-D707-4956-ABE9-6C5CE7135A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DB12CD2-9838-4D8E-BB25-988E2919F99C}" type="datetimeFigureOut">
              <a:rPr lang="en-US"/>
              <a:pPr>
                <a:defRPr/>
              </a:pPr>
              <a:t>12/11/2013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40A6BD-E656-4BEE-BB23-1F930582DBB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839824-D804-4F34-B16E-88865B46D558}" type="datetimeFigureOut">
              <a:rPr lang="en-US"/>
              <a:pPr>
                <a:defRPr/>
              </a:pPr>
              <a:t>12/11/2013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6A459C2-51BD-4E7D-97E0-64C3E740AE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F4350DB-3185-4C85-B6CE-0D6B294F58EB}" type="datetimeFigureOut">
              <a:rPr lang="en-US"/>
              <a:pPr>
                <a:defRPr/>
              </a:pPr>
              <a:t>12/11/2013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78BCC66-06B5-46D6-A918-E8DB6182E6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0339835-56FA-488E-A0B8-97C991A1757B}" type="datetimeFigureOut">
              <a:rPr lang="en-US"/>
              <a:pPr>
                <a:defRPr/>
              </a:pPr>
              <a:t>12/11/2013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8F77F27-8AF3-407A-9EDF-8F97D86BB6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969E3A-6E4F-4387-AEB8-9053F5F6014C}" type="datetimeFigureOut">
              <a:rPr lang="en-US"/>
              <a:pPr>
                <a:defRPr/>
              </a:pPr>
              <a:t>12/11/2013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9FD3B9-3DC8-4924-8371-CF8AAA4ED7B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C75FD2-4C6F-469F-BD06-F3A38A094E62}" type="datetimeFigureOut">
              <a:rPr lang="en-US"/>
              <a:pPr>
                <a:defRPr/>
              </a:pPr>
              <a:t>12/11/2013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32CF9E-65D9-43A2-BE81-604D5F7B29D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41A8B0B-6EDE-40F9-A7BD-13BE1A59B78F}" type="datetimeFigureOut">
              <a:rPr lang="en-US"/>
              <a:pPr>
                <a:defRPr/>
              </a:pPr>
              <a:t>12/11/2013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1D48CD3-FE39-47A8-BF8E-DCAFD32B43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4338" name="Title 1"/>
          <p:cNvSpPr>
            <a:spLocks noGrp="1"/>
          </p:cNvSpPr>
          <p:nvPr>
            <p:ph type="ctrTitle"/>
          </p:nvPr>
        </p:nvSpPr>
        <p:spPr>
          <a:xfrm>
            <a:off x="838200" y="-228600"/>
            <a:ext cx="7772400" cy="1470025"/>
          </a:xfrm>
        </p:spPr>
        <p:txBody>
          <a:bodyPr/>
          <a:lstStyle/>
          <a:p>
            <a:r>
              <a:rPr lang="en-US" smtClean="0">
                <a:solidFill>
                  <a:schemeClr val="bg1"/>
                </a:solidFill>
              </a:rPr>
              <a:t>Project Optimization</a:t>
            </a:r>
          </a:p>
        </p:txBody>
      </p:sp>
      <p:sp>
        <p:nvSpPr>
          <p:cNvPr id="14339" name="Subtitle 2"/>
          <p:cNvSpPr>
            <a:spLocks noGrp="1"/>
          </p:cNvSpPr>
          <p:nvPr>
            <p:ph type="subTitle" idx="1"/>
          </p:nvPr>
        </p:nvSpPr>
        <p:spPr>
          <a:xfrm>
            <a:off x="6019800" y="6118225"/>
            <a:ext cx="3124200" cy="762000"/>
          </a:xfrm>
        </p:spPr>
        <p:txBody>
          <a:bodyPr/>
          <a:lstStyle/>
          <a:p>
            <a:r>
              <a:rPr lang="en-US" smtClean="0">
                <a:solidFill>
                  <a:schemeClr val="bg1"/>
                </a:solidFill>
              </a:rPr>
              <a:t>Name Class Date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1746" name="Title 1"/>
          <p:cNvSpPr>
            <a:spLocks noGrp="1"/>
          </p:cNvSpPr>
          <p:nvPr>
            <p:ph type="title"/>
          </p:nvPr>
        </p:nvSpPr>
        <p:spPr>
          <a:xfrm>
            <a:off x="457200" y="0"/>
            <a:ext cx="8229600" cy="1143000"/>
          </a:xfrm>
        </p:spPr>
        <p:txBody>
          <a:bodyPr/>
          <a:lstStyle/>
          <a:p>
            <a:r>
              <a:rPr lang="en-US" smtClean="0"/>
              <a:t>Misused Dynamic Information</a:t>
            </a:r>
          </a:p>
        </p:txBody>
      </p:sp>
      <p:sp>
        <p:nvSpPr>
          <p:cNvPr id="31747" name="Content Placeholder 2"/>
          <p:cNvSpPr>
            <a:spLocks noGrp="1"/>
          </p:cNvSpPr>
          <p:nvPr>
            <p:ph idx="1"/>
          </p:nvPr>
        </p:nvSpPr>
        <p:spPr/>
        <p:txBody>
          <a:bodyPr/>
          <a:lstStyle/>
          <a:p>
            <a:r>
              <a:rPr lang="en-US" smtClean="0"/>
              <a:t>Dynamic inputs</a:t>
            </a:r>
          </a:p>
          <a:p>
            <a:r>
              <a:rPr lang="en-US" smtClean="0"/>
              <a:t>Static Catalysts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3794" name="Title 1"/>
          <p:cNvSpPr>
            <a:spLocks noGrp="1"/>
          </p:cNvSpPr>
          <p:nvPr>
            <p:ph type="title"/>
          </p:nvPr>
        </p:nvSpPr>
        <p:spPr>
          <a:xfrm>
            <a:off x="457200" y="0"/>
            <a:ext cx="8229600" cy="1143000"/>
          </a:xfrm>
        </p:spPr>
        <p:txBody>
          <a:bodyPr/>
          <a:lstStyle/>
          <a:p>
            <a:r>
              <a:rPr lang="en-US" smtClean="0"/>
              <a:t>Impacts</a:t>
            </a:r>
          </a:p>
        </p:txBody>
      </p:sp>
      <p:sp>
        <p:nvSpPr>
          <p:cNvPr id="33795" name="Content Placeholder 2"/>
          <p:cNvSpPr>
            <a:spLocks noGrp="1"/>
          </p:cNvSpPr>
          <p:nvPr>
            <p:ph idx="1"/>
          </p:nvPr>
        </p:nvSpPr>
        <p:spPr/>
        <p:txBody>
          <a:bodyPr/>
          <a:lstStyle/>
          <a:p>
            <a:r>
              <a:rPr lang="en-US" smtClean="0"/>
              <a:t>Low Accuracy</a:t>
            </a:r>
          </a:p>
          <a:p>
            <a:r>
              <a:rPr lang="en-US" smtClean="0"/>
              <a:t>Lack of Precision</a:t>
            </a:r>
          </a:p>
          <a:p>
            <a:r>
              <a:rPr lang="en-US" smtClean="0"/>
              <a:t>Low Quality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C:\Users\Eiler\Desktop\Picture1.jpg"/>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48131" name="Title 1"/>
          <p:cNvSpPr>
            <a:spLocks noGrp="1"/>
          </p:cNvSpPr>
          <p:nvPr>
            <p:ph type="title" idx="4294967295"/>
          </p:nvPr>
        </p:nvSpPr>
        <p:spPr>
          <a:xfrm>
            <a:off x="457200" y="0"/>
            <a:ext cx="8229600" cy="1143000"/>
          </a:xfrm>
        </p:spPr>
        <p:txBody>
          <a:bodyPr/>
          <a:lstStyle/>
          <a:p>
            <a:r>
              <a:rPr lang="en-US" smtClean="0"/>
              <a:t>Results</a:t>
            </a:r>
          </a:p>
        </p:txBody>
      </p:sp>
      <p:graphicFrame>
        <p:nvGraphicFramePr>
          <p:cNvPr id="48133" name="Object 5"/>
          <p:cNvGraphicFramePr>
            <a:graphicFrameLocks noChangeAspect="1"/>
          </p:cNvGraphicFramePr>
          <p:nvPr/>
        </p:nvGraphicFramePr>
        <p:xfrm>
          <a:off x="685800" y="1295400"/>
          <a:ext cx="7315200" cy="4273550"/>
        </p:xfrm>
        <a:graphic>
          <a:graphicData uri="http://schemas.openxmlformats.org/presentationml/2006/ole">
            <p:oleObj spid="_x0000_s48133" name="Chart" r:id="rId5" imgW="5934110" imgH="3467027" progId="Excel.Chart.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C:\Users\Eiler\Desktop\Picture1.jpg"/>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52227" name="Title 1"/>
          <p:cNvSpPr>
            <a:spLocks noGrp="1"/>
          </p:cNvSpPr>
          <p:nvPr>
            <p:ph type="title" idx="4294967295"/>
          </p:nvPr>
        </p:nvSpPr>
        <p:spPr>
          <a:xfrm>
            <a:off x="457200" y="0"/>
            <a:ext cx="8229600" cy="1143000"/>
          </a:xfrm>
        </p:spPr>
        <p:txBody>
          <a:bodyPr/>
          <a:lstStyle/>
          <a:p>
            <a:r>
              <a:rPr lang="en-US" smtClean="0"/>
              <a:t>Results</a:t>
            </a:r>
          </a:p>
        </p:txBody>
      </p:sp>
      <p:graphicFrame>
        <p:nvGraphicFramePr>
          <p:cNvPr id="52229" name="Object 5"/>
          <p:cNvGraphicFramePr>
            <a:graphicFrameLocks noChangeAspect="1"/>
          </p:cNvGraphicFramePr>
          <p:nvPr/>
        </p:nvGraphicFramePr>
        <p:xfrm>
          <a:off x="1143000" y="1219200"/>
          <a:ext cx="7162800" cy="4297363"/>
        </p:xfrm>
        <a:graphic>
          <a:graphicData uri="http://schemas.openxmlformats.org/presentationml/2006/ole">
            <p:oleObj spid="_x0000_s52229" name="Chart" r:id="rId5" imgW="4667278" imgH="2800291" progId="Excel.Chart.8">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5842" name="Title 1"/>
          <p:cNvSpPr>
            <a:spLocks noGrp="1"/>
          </p:cNvSpPr>
          <p:nvPr>
            <p:ph type="title"/>
          </p:nvPr>
        </p:nvSpPr>
        <p:spPr>
          <a:xfrm>
            <a:off x="457200" y="76200"/>
            <a:ext cx="8229600" cy="1143000"/>
          </a:xfrm>
        </p:spPr>
        <p:txBody>
          <a:bodyPr/>
          <a:lstStyle/>
          <a:p>
            <a:r>
              <a:rPr lang="en-US" smtClean="0"/>
              <a:t>Success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How we succeed in implementation</a:t>
            </a:r>
          </a:p>
          <a:p>
            <a:pPr lvl="1" fontAlgn="auto">
              <a:spcAft>
                <a:spcPts val="0"/>
              </a:spcAft>
              <a:buFont typeface="Arial" pitchFamily="34" charset="0"/>
              <a:buChar char="–"/>
              <a:defRPr/>
            </a:pPr>
            <a:r>
              <a:rPr lang="en-US" sz="2400" dirty="0" smtClean="0"/>
              <a:t>Planning</a:t>
            </a:r>
          </a:p>
          <a:p>
            <a:pPr lvl="1" fontAlgn="auto">
              <a:spcAft>
                <a:spcPts val="0"/>
              </a:spcAft>
              <a:buFont typeface="Arial" pitchFamily="34" charset="0"/>
              <a:buChar char="–"/>
              <a:defRPr/>
            </a:pPr>
            <a:r>
              <a:rPr lang="en-US" sz="2400" dirty="0" smtClean="0"/>
              <a:t>Scope Management</a:t>
            </a:r>
          </a:p>
          <a:p>
            <a:pPr lvl="1" fontAlgn="auto">
              <a:spcAft>
                <a:spcPts val="0"/>
              </a:spcAft>
              <a:buFont typeface="Arial" pitchFamily="34" charset="0"/>
              <a:buChar char="–"/>
              <a:defRPr/>
            </a:pPr>
            <a:endParaRPr lang="en-US" sz="2400" dirty="0"/>
          </a:p>
          <a:p>
            <a:pPr fontAlgn="auto">
              <a:spcAft>
                <a:spcPts val="0"/>
              </a:spcAft>
              <a:buFont typeface="Arial" pitchFamily="34" charset="0"/>
              <a:buChar char="•"/>
              <a:defRPr/>
            </a:pPr>
            <a:r>
              <a:rPr lang="en-US" dirty="0" smtClean="0"/>
              <a:t>Scope’s Role in success</a:t>
            </a:r>
          </a:p>
          <a:p>
            <a:pPr lvl="1" fontAlgn="auto">
              <a:spcAft>
                <a:spcPts val="0"/>
              </a:spcAft>
              <a:buFont typeface="Arial" pitchFamily="34" charset="0"/>
              <a:buChar char="–"/>
              <a:defRPr/>
            </a:pPr>
            <a:r>
              <a:rPr lang="en-US" sz="2400" dirty="0" smtClean="0"/>
              <a:t>Foundation of Project</a:t>
            </a:r>
          </a:p>
          <a:p>
            <a:pPr lvl="1" fontAlgn="auto">
              <a:spcAft>
                <a:spcPts val="0"/>
              </a:spcAft>
              <a:buFont typeface="Arial" pitchFamily="34" charset="0"/>
              <a:buChar char="–"/>
              <a:defRPr/>
            </a:pPr>
            <a:r>
              <a:rPr lang="en-US" sz="2400" dirty="0" smtClean="0"/>
              <a:t>Establishes boundaries </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r>
              <a:rPr lang="en-US" dirty="0" smtClean="0"/>
              <a:t>Project Management’s Vision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cxnSp>
        <p:nvCxnSpPr>
          <p:cNvPr id="14" name="Straight Connector 13"/>
          <p:cNvCxnSpPr>
            <a:stCxn id="13" idx="2"/>
          </p:cNvCxnSpPr>
          <p:nvPr/>
        </p:nvCxnSpPr>
        <p:spPr>
          <a:xfrm>
            <a:off x="4865688" y="2244725"/>
            <a:ext cx="0" cy="1236663"/>
          </a:xfrm>
          <a:prstGeom prst="line">
            <a:avLst/>
          </a:prstGeom>
        </p:spPr>
        <p:style>
          <a:lnRef idx="2">
            <a:schemeClr val="accent2"/>
          </a:lnRef>
          <a:fillRef idx="1">
            <a:schemeClr val="lt1"/>
          </a:fillRef>
          <a:effectRef idx="0">
            <a:schemeClr val="accent2"/>
          </a:effectRef>
          <a:fontRef idx="minor">
            <a:schemeClr val="dk1"/>
          </a:fontRef>
        </p:style>
      </p:cxnSp>
      <p:cxnSp>
        <p:nvCxnSpPr>
          <p:cNvPr id="32" name="Straight Connector 31"/>
          <p:cNvCxnSpPr>
            <a:stCxn id="31" idx="2"/>
          </p:cNvCxnSpPr>
          <p:nvPr/>
        </p:nvCxnSpPr>
        <p:spPr>
          <a:xfrm>
            <a:off x="3768725" y="2622550"/>
            <a:ext cx="0" cy="873125"/>
          </a:xfrm>
          <a:prstGeom prst="line">
            <a:avLst/>
          </a:prstGeom>
        </p:spPr>
        <p:style>
          <a:lnRef idx="2">
            <a:schemeClr val="accent2"/>
          </a:lnRef>
          <a:fillRef idx="1">
            <a:schemeClr val="lt1"/>
          </a:fillRef>
          <a:effectRef idx="0">
            <a:schemeClr val="accent2"/>
          </a:effectRef>
          <a:fontRef idx="minor">
            <a:schemeClr val="dk1"/>
          </a:fontRef>
        </p:style>
      </p:cxnSp>
      <p:cxnSp>
        <p:nvCxnSpPr>
          <p:cNvPr id="28" name="Straight Connector 27"/>
          <p:cNvCxnSpPr>
            <a:stCxn id="27" idx="2"/>
          </p:cNvCxnSpPr>
          <p:nvPr/>
        </p:nvCxnSpPr>
        <p:spPr>
          <a:xfrm flipH="1">
            <a:off x="6707188" y="2632075"/>
            <a:ext cx="0" cy="874713"/>
          </a:xfrm>
          <a:prstGeom prst="line">
            <a:avLst/>
          </a:prstGeom>
        </p:spPr>
        <p:style>
          <a:lnRef idx="2">
            <a:schemeClr val="accent2"/>
          </a:lnRef>
          <a:fillRef idx="1">
            <a:schemeClr val="lt1"/>
          </a:fillRef>
          <a:effectRef idx="0">
            <a:schemeClr val="accent2"/>
          </a:effectRef>
          <a:fontRef idx="minor">
            <a:schemeClr val="dk1"/>
          </a:fontRef>
        </p:style>
      </p:cxnSp>
      <p:cxnSp>
        <p:nvCxnSpPr>
          <p:cNvPr id="33" name="Straight Connector 32"/>
          <p:cNvCxnSpPr>
            <a:stCxn id="29" idx="2"/>
          </p:cNvCxnSpPr>
          <p:nvPr/>
        </p:nvCxnSpPr>
        <p:spPr>
          <a:xfrm>
            <a:off x="8142288" y="2635250"/>
            <a:ext cx="0" cy="860425"/>
          </a:xfrm>
          <a:prstGeom prst="line">
            <a:avLst/>
          </a:prstGeom>
        </p:spPr>
        <p:style>
          <a:lnRef idx="2">
            <a:schemeClr val="accent2"/>
          </a:lnRef>
          <a:fillRef idx="1">
            <a:schemeClr val="lt1"/>
          </a:fillRef>
          <a:effectRef idx="0">
            <a:schemeClr val="accent2"/>
          </a:effectRef>
          <a:fontRef idx="minor">
            <a:schemeClr val="dk1"/>
          </a:fontRef>
        </p:style>
      </p:cxnSp>
      <p:sp>
        <p:nvSpPr>
          <p:cNvPr id="37" name="Freeform 36"/>
          <p:cNvSpPr/>
          <p:nvPr/>
        </p:nvSpPr>
        <p:spPr>
          <a:xfrm>
            <a:off x="12700" y="3024188"/>
            <a:ext cx="3148013" cy="471487"/>
          </a:xfrm>
          <a:custGeom>
            <a:avLst/>
            <a:gdLst>
              <a:gd name="connsiteX0" fmla="*/ 0 w 3146612"/>
              <a:gd name="connsiteY0" fmla="*/ 471909 h 471909"/>
              <a:gd name="connsiteX1" fmla="*/ 672353 w 3146612"/>
              <a:gd name="connsiteY1" fmla="*/ 1262 h 471909"/>
              <a:gd name="connsiteX2" fmla="*/ 2030506 w 3146612"/>
              <a:gd name="connsiteY2" fmla="*/ 337439 h 471909"/>
              <a:gd name="connsiteX3" fmla="*/ 3146612 w 3146612"/>
              <a:gd name="connsiteY3" fmla="*/ 458462 h 471909"/>
            </a:gdLst>
            <a:ahLst/>
            <a:cxnLst>
              <a:cxn ang="0">
                <a:pos x="connsiteX0" y="connsiteY0"/>
              </a:cxn>
              <a:cxn ang="0">
                <a:pos x="connsiteX1" y="connsiteY1"/>
              </a:cxn>
              <a:cxn ang="0">
                <a:pos x="connsiteX2" y="connsiteY2"/>
              </a:cxn>
              <a:cxn ang="0">
                <a:pos x="connsiteX3" y="connsiteY3"/>
              </a:cxn>
            </a:cxnLst>
            <a:rect l="l" t="t" r="r" b="b"/>
            <a:pathLst>
              <a:path w="3146612" h="471909">
                <a:moveTo>
                  <a:pt x="0" y="471909"/>
                </a:moveTo>
                <a:cubicBezTo>
                  <a:pt x="166967" y="247791"/>
                  <a:pt x="333935" y="23674"/>
                  <a:pt x="672353" y="1262"/>
                </a:cubicBezTo>
                <a:cubicBezTo>
                  <a:pt x="1010771" y="-21150"/>
                  <a:pt x="1618130" y="261239"/>
                  <a:pt x="2030506" y="337439"/>
                </a:cubicBezTo>
                <a:cubicBezTo>
                  <a:pt x="2442882" y="413639"/>
                  <a:pt x="2794747" y="436050"/>
                  <a:pt x="3146612" y="458462"/>
                </a:cubicBezTo>
              </a:path>
            </a:pathLst>
          </a:custGeom>
        </p:spPr>
        <p:style>
          <a:lnRef idx="2">
            <a:schemeClr val="accent5"/>
          </a:lnRef>
          <a:fillRef idx="0">
            <a:schemeClr val="accent5"/>
          </a:fillRef>
          <a:effectRef idx="1">
            <a:schemeClr val="accent5"/>
          </a:effectRef>
          <a:fontRef idx="minor">
            <a:schemeClr val="tx1"/>
          </a:fontRef>
        </p:style>
        <p:txBody>
          <a:bodyPr anchor="ctr"/>
          <a:lstStyle/>
          <a:p>
            <a:pPr algn="ctr" fontAlgn="auto">
              <a:spcBef>
                <a:spcPts val="0"/>
              </a:spcBef>
              <a:spcAft>
                <a:spcPts val="0"/>
              </a:spcAft>
              <a:defRPr/>
            </a:pPr>
            <a:endParaRPr lang="en-US"/>
          </a:p>
        </p:txBody>
      </p:sp>
      <p:sp>
        <p:nvSpPr>
          <p:cNvPr id="39" name="Freeform 38"/>
          <p:cNvSpPr/>
          <p:nvPr/>
        </p:nvSpPr>
        <p:spPr>
          <a:xfrm>
            <a:off x="1720850" y="1398588"/>
            <a:ext cx="6911975" cy="2097087"/>
          </a:xfrm>
          <a:custGeom>
            <a:avLst/>
            <a:gdLst>
              <a:gd name="connsiteX0" fmla="*/ 0 w 6911788"/>
              <a:gd name="connsiteY0" fmla="*/ 2097744 h 2097744"/>
              <a:gd name="connsiteX1" fmla="*/ 3415552 w 6911788"/>
              <a:gd name="connsiteY1" fmla="*/ 3 h 2097744"/>
              <a:gd name="connsiteX2" fmla="*/ 6911788 w 6911788"/>
              <a:gd name="connsiteY2" fmla="*/ 2084297 h 2097744"/>
            </a:gdLst>
            <a:ahLst/>
            <a:cxnLst>
              <a:cxn ang="0">
                <a:pos x="connsiteX0" y="connsiteY0"/>
              </a:cxn>
              <a:cxn ang="0">
                <a:pos x="connsiteX1" y="connsiteY1"/>
              </a:cxn>
              <a:cxn ang="0">
                <a:pos x="connsiteX2" y="connsiteY2"/>
              </a:cxn>
            </a:cxnLst>
            <a:rect l="l" t="t" r="r" b="b"/>
            <a:pathLst>
              <a:path w="6911788" h="2097744">
                <a:moveTo>
                  <a:pt x="0" y="2097744"/>
                </a:moveTo>
                <a:cubicBezTo>
                  <a:pt x="1131793" y="1049994"/>
                  <a:pt x="2263587" y="2244"/>
                  <a:pt x="3415552" y="3"/>
                </a:cubicBezTo>
                <a:cubicBezTo>
                  <a:pt x="4567517" y="-2238"/>
                  <a:pt x="5739652" y="1041029"/>
                  <a:pt x="6911788" y="2084297"/>
                </a:cubicBezTo>
              </a:path>
            </a:pathLst>
          </a:custGeom>
        </p:spPr>
        <p:style>
          <a:lnRef idx="3">
            <a:schemeClr val="accent2"/>
          </a:lnRef>
          <a:fillRef idx="0">
            <a:schemeClr val="accent2"/>
          </a:fillRef>
          <a:effectRef idx="2">
            <a:schemeClr val="accent2"/>
          </a:effectRef>
          <a:fontRef idx="minor">
            <a:schemeClr val="tx1"/>
          </a:fontRef>
        </p:style>
        <p:txBody>
          <a:bodyPr anchor="ctr"/>
          <a:lstStyle/>
          <a:p>
            <a:pPr algn="ctr" fontAlgn="auto">
              <a:spcBef>
                <a:spcPts val="0"/>
              </a:spcBef>
              <a:spcAft>
                <a:spcPts val="0"/>
              </a:spcAft>
              <a:defRPr/>
            </a:pPr>
            <a:endParaRPr lang="en-US"/>
          </a:p>
        </p:txBody>
      </p:sp>
      <p:sp>
        <p:nvSpPr>
          <p:cNvPr id="43" name="Freeform 42"/>
          <p:cNvSpPr/>
          <p:nvPr/>
        </p:nvSpPr>
        <p:spPr>
          <a:xfrm>
            <a:off x="6413500" y="2635250"/>
            <a:ext cx="2286000" cy="860425"/>
          </a:xfrm>
          <a:custGeom>
            <a:avLst/>
            <a:gdLst>
              <a:gd name="connsiteX0" fmla="*/ 0 w 2286000"/>
              <a:gd name="connsiteY0" fmla="*/ 806968 h 860756"/>
              <a:gd name="connsiteX1" fmla="*/ 1640541 w 2286000"/>
              <a:gd name="connsiteY1" fmla="*/ 145 h 860756"/>
              <a:gd name="connsiteX2" fmla="*/ 2286000 w 2286000"/>
              <a:gd name="connsiteY2" fmla="*/ 860756 h 860756"/>
            </a:gdLst>
            <a:ahLst/>
            <a:cxnLst>
              <a:cxn ang="0">
                <a:pos x="connsiteX0" y="connsiteY0"/>
              </a:cxn>
              <a:cxn ang="0">
                <a:pos x="connsiteX1" y="connsiteY1"/>
              </a:cxn>
              <a:cxn ang="0">
                <a:pos x="connsiteX2" y="connsiteY2"/>
              </a:cxn>
            </a:cxnLst>
            <a:rect l="l" t="t" r="r" b="b"/>
            <a:pathLst>
              <a:path w="2286000" h="860756">
                <a:moveTo>
                  <a:pt x="0" y="806968"/>
                </a:moveTo>
                <a:cubicBezTo>
                  <a:pt x="629770" y="399074"/>
                  <a:pt x="1259541" y="-8820"/>
                  <a:pt x="1640541" y="145"/>
                </a:cubicBezTo>
                <a:cubicBezTo>
                  <a:pt x="2021541" y="9110"/>
                  <a:pt x="2194112" y="703874"/>
                  <a:pt x="2286000" y="860756"/>
                </a:cubicBezTo>
              </a:path>
            </a:pathLst>
          </a:custGeom>
        </p:spPr>
        <p:style>
          <a:lnRef idx="2">
            <a:schemeClr val="accent3"/>
          </a:lnRef>
          <a:fillRef idx="0">
            <a:schemeClr val="accent3"/>
          </a:fillRef>
          <a:effectRef idx="1">
            <a:schemeClr val="accent3"/>
          </a:effectRef>
          <a:fontRef idx="minor">
            <a:schemeClr val="tx1"/>
          </a:fontRef>
        </p:style>
        <p:txBody>
          <a:bodyPr anchor="ctr"/>
          <a:lstStyle/>
          <a:p>
            <a:pPr algn="ctr" fontAlgn="auto">
              <a:spcBef>
                <a:spcPts val="0"/>
              </a:spcBef>
              <a:spcAft>
                <a:spcPts val="0"/>
              </a:spcAft>
              <a:defRPr/>
            </a:pPr>
            <a:endParaRPr lang="en-US"/>
          </a:p>
        </p:txBody>
      </p:sp>
      <p:sp>
        <p:nvSpPr>
          <p:cNvPr id="44" name="Freeform 43"/>
          <p:cNvSpPr/>
          <p:nvPr/>
        </p:nvSpPr>
        <p:spPr>
          <a:xfrm>
            <a:off x="1720850" y="2414588"/>
            <a:ext cx="5446713" cy="1081087"/>
          </a:xfrm>
          <a:custGeom>
            <a:avLst/>
            <a:gdLst>
              <a:gd name="connsiteX0" fmla="*/ 0 w 5446058"/>
              <a:gd name="connsiteY0" fmla="*/ 1081457 h 1081457"/>
              <a:gd name="connsiteX1" fmla="*/ 564776 w 5446058"/>
              <a:gd name="connsiteY1" fmla="*/ 664598 h 1081457"/>
              <a:gd name="connsiteX2" fmla="*/ 3160058 w 5446058"/>
              <a:gd name="connsiteY2" fmla="*/ 5693 h 1081457"/>
              <a:gd name="connsiteX3" fmla="*/ 5446058 w 5446058"/>
              <a:gd name="connsiteY3" fmla="*/ 1068010 h 1081457"/>
            </a:gdLst>
            <a:ahLst/>
            <a:cxnLst>
              <a:cxn ang="0">
                <a:pos x="connsiteX0" y="connsiteY0"/>
              </a:cxn>
              <a:cxn ang="0">
                <a:pos x="connsiteX1" y="connsiteY1"/>
              </a:cxn>
              <a:cxn ang="0">
                <a:pos x="connsiteX2" y="connsiteY2"/>
              </a:cxn>
              <a:cxn ang="0">
                <a:pos x="connsiteX3" y="connsiteY3"/>
              </a:cxn>
            </a:cxnLst>
            <a:rect l="l" t="t" r="r" b="b"/>
            <a:pathLst>
              <a:path w="5446058" h="1081457">
                <a:moveTo>
                  <a:pt x="0" y="1081457"/>
                </a:moveTo>
                <a:cubicBezTo>
                  <a:pt x="19050" y="962674"/>
                  <a:pt x="38100" y="843892"/>
                  <a:pt x="564776" y="664598"/>
                </a:cubicBezTo>
                <a:cubicBezTo>
                  <a:pt x="1091452" y="485304"/>
                  <a:pt x="2346511" y="-61542"/>
                  <a:pt x="3160058" y="5693"/>
                </a:cubicBezTo>
                <a:cubicBezTo>
                  <a:pt x="3973605" y="72928"/>
                  <a:pt x="5065058" y="879751"/>
                  <a:pt x="5446058" y="1068010"/>
                </a:cubicBezTo>
              </a:path>
            </a:pathLst>
          </a:custGeom>
        </p:spPr>
        <p:style>
          <a:lnRef idx="3">
            <a:schemeClr val="accent1"/>
          </a:lnRef>
          <a:fillRef idx="0">
            <a:schemeClr val="accent1"/>
          </a:fillRef>
          <a:effectRef idx="2">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7898" name="Title 1"/>
          <p:cNvSpPr>
            <a:spLocks noGrp="1"/>
          </p:cNvSpPr>
          <p:nvPr>
            <p:ph type="title"/>
          </p:nvPr>
        </p:nvSpPr>
        <p:spPr>
          <a:xfrm>
            <a:off x="457200" y="0"/>
            <a:ext cx="8229600" cy="1143000"/>
          </a:xfrm>
        </p:spPr>
        <p:txBody>
          <a:bodyPr/>
          <a:lstStyle/>
          <a:p>
            <a:r>
              <a:rPr lang="en-US" smtClean="0"/>
              <a:t>Conceptual vision of Scope</a:t>
            </a:r>
          </a:p>
        </p:txBody>
      </p:sp>
      <p:sp>
        <p:nvSpPr>
          <p:cNvPr id="16" name="TextBox 15"/>
          <p:cNvSpPr txBox="1"/>
          <p:nvPr/>
        </p:nvSpPr>
        <p:spPr>
          <a:xfrm>
            <a:off x="1600200" y="4659313"/>
            <a:ext cx="755650" cy="369887"/>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fontAlgn="auto">
              <a:spcBef>
                <a:spcPts val="0"/>
              </a:spcBef>
              <a:spcAft>
                <a:spcPts val="0"/>
              </a:spcAft>
              <a:defRPr/>
            </a:pPr>
            <a:r>
              <a:rPr lang="en-US" dirty="0"/>
              <a:t>Vision</a:t>
            </a:r>
            <a:endParaRPr lang="en-US" dirty="0"/>
          </a:p>
        </p:txBody>
      </p:sp>
      <p:cxnSp>
        <p:nvCxnSpPr>
          <p:cNvPr id="17" name="Straight Connector 16"/>
          <p:cNvCxnSpPr/>
          <p:nvPr/>
        </p:nvCxnSpPr>
        <p:spPr>
          <a:xfrm>
            <a:off x="1974850" y="3490913"/>
            <a:ext cx="0" cy="1143000"/>
          </a:xfrm>
          <a:prstGeom prst="line">
            <a:avLst/>
          </a:prstGeom>
        </p:spPr>
        <p:style>
          <a:lnRef idx="1">
            <a:schemeClr val="accent6"/>
          </a:lnRef>
          <a:fillRef idx="0">
            <a:schemeClr val="accent6"/>
          </a:fillRef>
          <a:effectRef idx="0">
            <a:schemeClr val="accent6"/>
          </a:effectRef>
          <a:fontRef idx="minor">
            <a:schemeClr val="tx1"/>
          </a:fontRef>
        </p:style>
      </p:cxnSp>
      <p:sp>
        <p:nvSpPr>
          <p:cNvPr id="18" name="TextBox 17"/>
          <p:cNvSpPr txBox="1"/>
          <p:nvPr/>
        </p:nvSpPr>
        <p:spPr>
          <a:xfrm>
            <a:off x="2516188" y="4659313"/>
            <a:ext cx="1573212" cy="369887"/>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fontAlgn="auto">
              <a:spcBef>
                <a:spcPts val="0"/>
              </a:spcBef>
              <a:spcAft>
                <a:spcPts val="0"/>
              </a:spcAft>
              <a:defRPr/>
            </a:pPr>
            <a:r>
              <a:rPr lang="en-US" dirty="0"/>
              <a:t>Initial Planning</a:t>
            </a:r>
            <a:endParaRPr lang="en-US" dirty="0"/>
          </a:p>
        </p:txBody>
      </p:sp>
      <p:cxnSp>
        <p:nvCxnSpPr>
          <p:cNvPr id="19" name="Straight Connector 18"/>
          <p:cNvCxnSpPr/>
          <p:nvPr/>
        </p:nvCxnSpPr>
        <p:spPr>
          <a:xfrm>
            <a:off x="3270250" y="3505200"/>
            <a:ext cx="0" cy="1143000"/>
          </a:xfrm>
          <a:prstGeom prst="line">
            <a:avLst/>
          </a:prstGeom>
        </p:spPr>
        <p:style>
          <a:lnRef idx="1">
            <a:schemeClr val="accent6"/>
          </a:lnRef>
          <a:fillRef idx="0">
            <a:schemeClr val="accent6"/>
          </a:fillRef>
          <a:effectRef idx="0">
            <a:schemeClr val="accent6"/>
          </a:effectRef>
          <a:fontRef idx="minor">
            <a:schemeClr val="tx1"/>
          </a:fontRef>
        </p:style>
      </p:cxnSp>
      <p:cxnSp>
        <p:nvCxnSpPr>
          <p:cNvPr id="21" name="Straight Arrow Connector 20"/>
          <p:cNvCxnSpPr/>
          <p:nvPr/>
        </p:nvCxnSpPr>
        <p:spPr>
          <a:xfrm>
            <a:off x="6350" y="3481388"/>
            <a:ext cx="91376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4462463" y="4633913"/>
            <a:ext cx="2166937" cy="369887"/>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fontAlgn="auto">
              <a:spcBef>
                <a:spcPts val="0"/>
              </a:spcBef>
              <a:spcAft>
                <a:spcPts val="0"/>
              </a:spcAft>
              <a:defRPr/>
            </a:pPr>
            <a:r>
              <a:rPr lang="en-US" dirty="0"/>
              <a:t>Project Development</a:t>
            </a:r>
            <a:endParaRPr lang="en-US" dirty="0"/>
          </a:p>
        </p:txBody>
      </p:sp>
      <p:cxnSp>
        <p:nvCxnSpPr>
          <p:cNvPr id="24" name="Straight Connector 23"/>
          <p:cNvCxnSpPr>
            <a:endCxn id="23" idx="0"/>
          </p:cNvCxnSpPr>
          <p:nvPr/>
        </p:nvCxnSpPr>
        <p:spPr>
          <a:xfrm>
            <a:off x="5546725" y="3487738"/>
            <a:ext cx="0" cy="1146175"/>
          </a:xfrm>
          <a:prstGeom prst="line">
            <a:avLst/>
          </a:prstGeom>
        </p:spPr>
        <p:style>
          <a:lnRef idx="1">
            <a:schemeClr val="accent6"/>
          </a:lnRef>
          <a:fillRef idx="0">
            <a:schemeClr val="accent6"/>
          </a:fillRef>
          <a:effectRef idx="0">
            <a:schemeClr val="accent6"/>
          </a:effectRef>
          <a:fontRef idx="minor">
            <a:schemeClr val="tx1"/>
          </a:fontRef>
        </p:style>
      </p:cxnSp>
      <p:sp>
        <p:nvSpPr>
          <p:cNvPr id="25" name="TextBox 24"/>
          <p:cNvSpPr txBox="1"/>
          <p:nvPr/>
        </p:nvSpPr>
        <p:spPr>
          <a:xfrm>
            <a:off x="42863" y="4659313"/>
            <a:ext cx="1557337" cy="3698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Business Need</a:t>
            </a:r>
            <a:endParaRPr lang="en-US" dirty="0"/>
          </a:p>
        </p:txBody>
      </p:sp>
      <p:cxnSp>
        <p:nvCxnSpPr>
          <p:cNvPr id="26" name="Straight Connector 25"/>
          <p:cNvCxnSpPr/>
          <p:nvPr/>
        </p:nvCxnSpPr>
        <p:spPr>
          <a:xfrm>
            <a:off x="838200" y="3490913"/>
            <a:ext cx="0" cy="1143000"/>
          </a:xfrm>
          <a:prstGeom prst="line">
            <a:avLst/>
          </a:prstGeom>
        </p:spPr>
        <p:style>
          <a:lnRef idx="1">
            <a:schemeClr val="accent6"/>
          </a:lnRef>
          <a:fillRef idx="0">
            <a:schemeClr val="accent6"/>
          </a:fillRef>
          <a:effectRef idx="0">
            <a:schemeClr val="accent6"/>
          </a:effectRef>
          <a:fontRef idx="minor">
            <a:schemeClr val="tx1"/>
          </a:fontRef>
        </p:style>
      </p:cxnSp>
      <p:cxnSp>
        <p:nvCxnSpPr>
          <p:cNvPr id="22" name="Straight Connector 21"/>
          <p:cNvCxnSpPr>
            <a:stCxn id="20" idx="2"/>
          </p:cNvCxnSpPr>
          <p:nvPr/>
        </p:nvCxnSpPr>
        <p:spPr>
          <a:xfrm>
            <a:off x="5641975" y="2627313"/>
            <a:ext cx="0" cy="873125"/>
          </a:xfrm>
          <a:prstGeom prst="line">
            <a:avLst/>
          </a:prstGeom>
        </p:spPr>
        <p:style>
          <a:lnRef idx="2">
            <a:schemeClr val="accent2"/>
          </a:lnRef>
          <a:fillRef idx="1">
            <a:schemeClr val="lt1"/>
          </a:fillRef>
          <a:effectRef idx="0">
            <a:schemeClr val="accent2"/>
          </a:effectRef>
          <a:fontRef idx="minor">
            <a:schemeClr val="dk1"/>
          </a:fontRef>
        </p:style>
      </p:cxnSp>
      <p:sp>
        <p:nvSpPr>
          <p:cNvPr id="34" name="TextBox 33"/>
          <p:cNvSpPr txBox="1"/>
          <p:nvPr/>
        </p:nvSpPr>
        <p:spPr>
          <a:xfrm>
            <a:off x="8256588" y="4676775"/>
            <a:ext cx="887412" cy="369888"/>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fontAlgn="auto">
              <a:spcBef>
                <a:spcPts val="0"/>
              </a:spcBef>
              <a:spcAft>
                <a:spcPts val="0"/>
              </a:spcAft>
              <a:defRPr/>
            </a:pPr>
            <a:r>
              <a:rPr lang="en-US" dirty="0"/>
              <a:t>Closure</a:t>
            </a:r>
            <a:endParaRPr lang="en-US" dirty="0"/>
          </a:p>
        </p:txBody>
      </p:sp>
      <p:cxnSp>
        <p:nvCxnSpPr>
          <p:cNvPr id="35" name="Straight Connector 34"/>
          <p:cNvCxnSpPr>
            <a:endCxn id="34" idx="0"/>
          </p:cNvCxnSpPr>
          <p:nvPr/>
        </p:nvCxnSpPr>
        <p:spPr>
          <a:xfrm>
            <a:off x="8701088" y="3481388"/>
            <a:ext cx="0" cy="1195387"/>
          </a:xfrm>
          <a:prstGeom prst="line">
            <a:avLst/>
          </a:prstGeom>
        </p:spPr>
        <p:style>
          <a:lnRef idx="2">
            <a:schemeClr val="accent3"/>
          </a:lnRef>
          <a:fillRef idx="0">
            <a:schemeClr val="accent3"/>
          </a:fillRef>
          <a:effectRef idx="1">
            <a:schemeClr val="accent3"/>
          </a:effectRef>
          <a:fontRef idx="minor">
            <a:schemeClr val="tx1"/>
          </a:fontRef>
        </p:style>
      </p:cxnSp>
      <p:sp>
        <p:nvSpPr>
          <p:cNvPr id="37911" name="TextBox 35"/>
          <p:cNvSpPr txBox="1">
            <a:spLocks noChangeArrowheads="1"/>
          </p:cNvSpPr>
          <p:nvPr/>
        </p:nvSpPr>
        <p:spPr bwMode="auto">
          <a:xfrm>
            <a:off x="381000" y="5638800"/>
            <a:ext cx="2135188" cy="646113"/>
          </a:xfrm>
          <a:prstGeom prst="rect">
            <a:avLst/>
          </a:prstGeom>
          <a:noFill/>
          <a:ln w="9525">
            <a:noFill/>
            <a:miter lim="800000"/>
            <a:headEnd/>
            <a:tailEnd/>
          </a:ln>
        </p:spPr>
        <p:txBody>
          <a:bodyPr>
            <a:spAutoFit/>
          </a:bodyPr>
          <a:lstStyle/>
          <a:p>
            <a:r>
              <a:rPr lang="en-US">
                <a:latin typeface="Calibri" pitchFamily="34" charset="0"/>
              </a:rPr>
              <a:t>Lines=Effort needed in that area</a:t>
            </a:r>
          </a:p>
        </p:txBody>
      </p:sp>
      <p:sp>
        <p:nvSpPr>
          <p:cNvPr id="37912" name="TextBox 41"/>
          <p:cNvSpPr txBox="1">
            <a:spLocks noChangeArrowheads="1"/>
          </p:cNvSpPr>
          <p:nvPr/>
        </p:nvSpPr>
        <p:spPr bwMode="auto">
          <a:xfrm>
            <a:off x="2466975" y="5384800"/>
            <a:ext cx="1387475" cy="1477963"/>
          </a:xfrm>
          <a:prstGeom prst="rect">
            <a:avLst/>
          </a:prstGeom>
          <a:noFill/>
          <a:ln w="9525">
            <a:noFill/>
            <a:miter lim="800000"/>
            <a:headEnd/>
            <a:tailEnd/>
          </a:ln>
        </p:spPr>
        <p:txBody>
          <a:bodyPr wrap="none">
            <a:spAutoFit/>
          </a:bodyPr>
          <a:lstStyle/>
          <a:p>
            <a:pPr marL="285750" indent="-285750">
              <a:buFont typeface="Arial" charset="0"/>
              <a:buChar char="•"/>
            </a:pPr>
            <a:r>
              <a:rPr lang="en-US">
                <a:solidFill>
                  <a:srgbClr val="0070C0"/>
                </a:solidFill>
                <a:latin typeface="Calibri" pitchFamily="34" charset="0"/>
              </a:rPr>
              <a:t>Defining</a:t>
            </a:r>
          </a:p>
          <a:p>
            <a:pPr marL="285750" indent="-285750">
              <a:buFont typeface="Arial" charset="0"/>
              <a:buChar char="•"/>
            </a:pPr>
            <a:r>
              <a:rPr lang="en-US">
                <a:solidFill>
                  <a:schemeClr val="tx2"/>
                </a:solidFill>
                <a:latin typeface="Calibri" pitchFamily="34" charset="0"/>
              </a:rPr>
              <a:t>Planning</a:t>
            </a:r>
          </a:p>
          <a:p>
            <a:pPr marL="285750" indent="-285750">
              <a:buFont typeface="Arial" charset="0"/>
              <a:buChar char="•"/>
            </a:pPr>
            <a:r>
              <a:rPr lang="en-US">
                <a:solidFill>
                  <a:srgbClr val="C00000"/>
                </a:solidFill>
                <a:latin typeface="Calibri" pitchFamily="34" charset="0"/>
              </a:rPr>
              <a:t>Execution</a:t>
            </a:r>
          </a:p>
          <a:p>
            <a:pPr marL="285750" indent="-285750">
              <a:buFont typeface="Arial" charset="0"/>
              <a:buChar char="•"/>
            </a:pPr>
            <a:r>
              <a:rPr lang="en-US">
                <a:solidFill>
                  <a:srgbClr val="92D050"/>
                </a:solidFill>
                <a:latin typeface="Calibri" pitchFamily="34" charset="0"/>
              </a:rPr>
              <a:t>Delivery</a:t>
            </a:r>
          </a:p>
          <a:p>
            <a:pPr marL="285750" indent="-285750">
              <a:buFont typeface="Arial" charset="0"/>
              <a:buChar char="•"/>
            </a:pPr>
            <a:endParaRPr lang="en-US">
              <a:latin typeface="Calibri" pitchFamily="34" charset="0"/>
            </a:endParaRPr>
          </a:p>
        </p:txBody>
      </p:sp>
      <p:sp>
        <p:nvSpPr>
          <p:cNvPr id="31" name="TextBox 30"/>
          <p:cNvSpPr txBox="1"/>
          <p:nvPr/>
        </p:nvSpPr>
        <p:spPr>
          <a:xfrm>
            <a:off x="2967038" y="2252663"/>
            <a:ext cx="1604962" cy="369887"/>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fontAlgn="auto">
              <a:spcBef>
                <a:spcPts val="0"/>
              </a:spcBef>
              <a:spcAft>
                <a:spcPts val="0"/>
              </a:spcAft>
              <a:defRPr/>
            </a:pPr>
            <a:r>
              <a:rPr lang="en-US" dirty="0"/>
              <a:t>Project Charter</a:t>
            </a:r>
            <a:endParaRPr lang="en-US" dirty="0"/>
          </a:p>
        </p:txBody>
      </p:sp>
      <p:sp>
        <p:nvSpPr>
          <p:cNvPr id="13" name="TextBox 12"/>
          <p:cNvSpPr txBox="1"/>
          <p:nvPr/>
        </p:nvSpPr>
        <p:spPr>
          <a:xfrm>
            <a:off x="3962400" y="1876425"/>
            <a:ext cx="1806575" cy="368300"/>
          </a:xfrm>
          <a:prstGeom prst="rect">
            <a:avLst/>
          </a:prstGeom>
        </p:spPr>
        <p:style>
          <a:lnRef idx="2">
            <a:schemeClr val="accent2"/>
          </a:lnRef>
          <a:fillRef idx="1">
            <a:schemeClr val="lt1"/>
          </a:fillRef>
          <a:effectRef idx="0">
            <a:schemeClr val="accent2"/>
          </a:effectRef>
          <a:fontRef idx="minor">
            <a:schemeClr val="dk1"/>
          </a:fontRef>
        </p:style>
        <p:txBody>
          <a:bodyPr wrap="none" anchor="ctr">
            <a:spAutoFit/>
          </a:bodyPr>
          <a:lstStyle/>
          <a:p>
            <a:pPr fontAlgn="auto">
              <a:spcBef>
                <a:spcPts val="0"/>
              </a:spcBef>
              <a:spcAft>
                <a:spcPts val="0"/>
              </a:spcAft>
              <a:defRPr/>
            </a:pPr>
            <a:r>
              <a:rPr lang="en-US" dirty="0"/>
              <a:t>Scope Developed</a:t>
            </a:r>
            <a:endParaRPr lang="en-US" dirty="0"/>
          </a:p>
        </p:txBody>
      </p:sp>
      <p:sp>
        <p:nvSpPr>
          <p:cNvPr id="20" name="TextBox 19"/>
          <p:cNvSpPr txBox="1"/>
          <p:nvPr/>
        </p:nvSpPr>
        <p:spPr>
          <a:xfrm>
            <a:off x="5145088" y="2257425"/>
            <a:ext cx="995362" cy="369888"/>
          </a:xfrm>
          <a:prstGeom prst="rect">
            <a:avLst/>
          </a:prstGeom>
        </p:spPr>
        <p:style>
          <a:lnRef idx="2">
            <a:schemeClr val="accent2"/>
          </a:lnRef>
          <a:fillRef idx="1">
            <a:schemeClr val="lt1"/>
          </a:fillRef>
          <a:effectRef idx="0">
            <a:schemeClr val="accent2"/>
          </a:effectRef>
          <a:fontRef idx="minor">
            <a:schemeClr val="dk1"/>
          </a:fontRef>
        </p:style>
        <p:txBody>
          <a:bodyPr wrap="none" anchor="ctr">
            <a:spAutoFit/>
          </a:bodyPr>
          <a:lstStyle/>
          <a:p>
            <a:pPr fontAlgn="auto">
              <a:spcBef>
                <a:spcPts val="0"/>
              </a:spcBef>
              <a:spcAft>
                <a:spcPts val="0"/>
              </a:spcAft>
              <a:defRPr/>
            </a:pPr>
            <a:r>
              <a:rPr lang="en-US" dirty="0"/>
              <a:t>Planning</a:t>
            </a:r>
            <a:endParaRPr lang="en-US" dirty="0"/>
          </a:p>
        </p:txBody>
      </p:sp>
      <p:sp>
        <p:nvSpPr>
          <p:cNvPr id="27" name="TextBox 26"/>
          <p:cNvSpPr txBox="1"/>
          <p:nvPr/>
        </p:nvSpPr>
        <p:spPr>
          <a:xfrm>
            <a:off x="6157913" y="2263775"/>
            <a:ext cx="1098550" cy="368300"/>
          </a:xfrm>
          <a:prstGeom prst="rect">
            <a:avLst/>
          </a:prstGeom>
        </p:spPr>
        <p:style>
          <a:lnRef idx="2">
            <a:schemeClr val="accent2"/>
          </a:lnRef>
          <a:fillRef idx="1">
            <a:schemeClr val="lt1"/>
          </a:fillRef>
          <a:effectRef idx="0">
            <a:schemeClr val="accent2"/>
          </a:effectRef>
          <a:fontRef idx="minor">
            <a:schemeClr val="dk1"/>
          </a:fontRef>
        </p:style>
        <p:txBody>
          <a:bodyPr wrap="none" anchor="ctr">
            <a:spAutoFit/>
          </a:bodyPr>
          <a:lstStyle/>
          <a:p>
            <a:pPr fontAlgn="auto">
              <a:spcBef>
                <a:spcPts val="0"/>
              </a:spcBef>
              <a:spcAft>
                <a:spcPts val="0"/>
              </a:spcAft>
              <a:defRPr/>
            </a:pPr>
            <a:r>
              <a:rPr lang="en-US" dirty="0"/>
              <a:t>Execution</a:t>
            </a:r>
            <a:endParaRPr lang="en-US" dirty="0"/>
          </a:p>
        </p:txBody>
      </p:sp>
      <p:sp>
        <p:nvSpPr>
          <p:cNvPr id="29" name="TextBox 28"/>
          <p:cNvSpPr txBox="1"/>
          <p:nvPr/>
        </p:nvSpPr>
        <p:spPr>
          <a:xfrm>
            <a:off x="7273925" y="2265363"/>
            <a:ext cx="1736725" cy="369887"/>
          </a:xfrm>
          <a:prstGeom prst="rect">
            <a:avLst/>
          </a:prstGeom>
        </p:spPr>
        <p:style>
          <a:lnRef idx="2">
            <a:schemeClr val="accent2"/>
          </a:lnRef>
          <a:fillRef idx="1">
            <a:schemeClr val="lt1"/>
          </a:fillRef>
          <a:effectRef idx="0">
            <a:schemeClr val="accent2"/>
          </a:effectRef>
          <a:fontRef idx="minor">
            <a:schemeClr val="dk1"/>
          </a:fontRef>
        </p:style>
        <p:txBody>
          <a:bodyPr wrap="none" anchor="ctr">
            <a:spAutoFit/>
          </a:bodyPr>
          <a:lstStyle/>
          <a:p>
            <a:pPr fontAlgn="auto">
              <a:spcBef>
                <a:spcPts val="0"/>
              </a:spcBef>
              <a:spcAft>
                <a:spcPts val="0"/>
              </a:spcAft>
              <a:defRPr/>
            </a:pPr>
            <a:r>
              <a:rPr lang="en-US" dirty="0"/>
              <a:t>Monitor/Control</a:t>
            </a:r>
            <a:endParaRPr lang="en-US" dirty="0"/>
          </a:p>
        </p:txBody>
      </p:sp>
      <p:sp>
        <p:nvSpPr>
          <p:cNvPr id="37918" name="TextBox 44"/>
          <p:cNvSpPr txBox="1">
            <a:spLocks noChangeArrowheads="1"/>
          </p:cNvSpPr>
          <p:nvPr/>
        </p:nvSpPr>
        <p:spPr bwMode="auto">
          <a:xfrm>
            <a:off x="-76200" y="3516313"/>
            <a:ext cx="631825" cy="369887"/>
          </a:xfrm>
          <a:prstGeom prst="rect">
            <a:avLst/>
          </a:prstGeom>
          <a:noFill/>
          <a:ln w="9525">
            <a:noFill/>
            <a:miter lim="800000"/>
            <a:headEnd/>
            <a:tailEnd/>
          </a:ln>
        </p:spPr>
        <p:txBody>
          <a:bodyPr wrap="none">
            <a:spAutoFit/>
          </a:bodyPr>
          <a:lstStyle/>
          <a:p>
            <a:r>
              <a:rPr lang="en-US">
                <a:latin typeface="Calibri" pitchFamily="34" charset="0"/>
              </a:rPr>
              <a:t>Start</a:t>
            </a:r>
          </a:p>
        </p:txBody>
      </p:sp>
      <p:sp>
        <p:nvSpPr>
          <p:cNvPr id="37919" name="TextBox 45"/>
          <p:cNvSpPr txBox="1">
            <a:spLocks noChangeArrowheads="1"/>
          </p:cNvSpPr>
          <p:nvPr/>
        </p:nvSpPr>
        <p:spPr bwMode="auto">
          <a:xfrm>
            <a:off x="8680450" y="3481388"/>
            <a:ext cx="539750" cy="368300"/>
          </a:xfrm>
          <a:prstGeom prst="rect">
            <a:avLst/>
          </a:prstGeom>
          <a:noFill/>
          <a:ln w="9525">
            <a:noFill/>
            <a:miter lim="800000"/>
            <a:headEnd/>
            <a:tailEnd/>
          </a:ln>
        </p:spPr>
        <p:txBody>
          <a:bodyPr wrap="none">
            <a:spAutoFit/>
          </a:bodyPr>
          <a:lstStyle/>
          <a:p>
            <a:r>
              <a:rPr lang="en-US">
                <a:latin typeface="Calibri" pitchFamily="34" charset="0"/>
              </a:rPr>
              <a:t>End</a:t>
            </a:r>
          </a:p>
        </p:txBody>
      </p:sp>
      <p:sp>
        <p:nvSpPr>
          <p:cNvPr id="37920" name="TextBox 46"/>
          <p:cNvSpPr txBox="1">
            <a:spLocks noChangeArrowheads="1"/>
          </p:cNvSpPr>
          <p:nvPr/>
        </p:nvSpPr>
        <p:spPr bwMode="auto">
          <a:xfrm>
            <a:off x="3984625" y="3516313"/>
            <a:ext cx="649288" cy="369887"/>
          </a:xfrm>
          <a:prstGeom prst="rect">
            <a:avLst/>
          </a:prstGeom>
          <a:noFill/>
          <a:ln w="9525">
            <a:noFill/>
            <a:miter lim="800000"/>
            <a:headEnd/>
            <a:tailEnd/>
          </a:ln>
        </p:spPr>
        <p:txBody>
          <a:bodyPr wrap="none">
            <a:spAutoFit/>
          </a:bodyPr>
          <a:lstStyle/>
          <a:p>
            <a:r>
              <a:rPr lang="en-US">
                <a:latin typeface="Calibri" pitchFamily="34" charset="0"/>
              </a:rPr>
              <a:t>Time</a:t>
            </a:r>
          </a:p>
        </p:txBody>
      </p:sp>
      <p:sp>
        <p:nvSpPr>
          <p:cNvPr id="48" name="TextBox 47"/>
          <p:cNvSpPr txBox="1"/>
          <p:nvPr/>
        </p:nvSpPr>
        <p:spPr>
          <a:xfrm>
            <a:off x="-38176" y="1582798"/>
            <a:ext cx="461665" cy="1390637"/>
          </a:xfrm>
          <a:prstGeom prst="rect">
            <a:avLst/>
          </a:prstGeom>
          <a:noFill/>
        </p:spPr>
        <p:txBody>
          <a:bodyPr vert="vert270" wrap="none">
            <a:spAutoFit/>
          </a:bodyPr>
          <a:lstStyle/>
          <a:p>
            <a:pPr fontAlgn="auto">
              <a:spcBef>
                <a:spcPts val="0"/>
              </a:spcBef>
              <a:spcAft>
                <a:spcPts val="0"/>
              </a:spcAft>
              <a:defRPr/>
            </a:pPr>
            <a:r>
              <a:rPr lang="en-US" dirty="0">
                <a:latin typeface="+mn-lt"/>
                <a:cs typeface="+mn-cs"/>
              </a:rPr>
              <a:t>Level of Effort</a:t>
            </a:r>
            <a:endParaRPr lang="en-US" dirty="0">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cxnSp>
        <p:nvCxnSpPr>
          <p:cNvPr id="24" name="Straight Connector 23"/>
          <p:cNvCxnSpPr>
            <a:stCxn id="44" idx="3"/>
            <a:endCxn id="23" idx="0"/>
          </p:cNvCxnSpPr>
          <p:nvPr/>
        </p:nvCxnSpPr>
        <p:spPr>
          <a:xfrm flipH="1">
            <a:off x="7115175" y="3482975"/>
            <a:ext cx="52388" cy="1570038"/>
          </a:xfrm>
          <a:prstGeom prst="line">
            <a:avLst/>
          </a:prstGeom>
        </p:spPr>
        <p:style>
          <a:lnRef idx="1">
            <a:schemeClr val="accent6"/>
          </a:lnRef>
          <a:fillRef idx="0">
            <a:schemeClr val="accent6"/>
          </a:fillRef>
          <a:effectRef idx="0">
            <a:schemeClr val="accent6"/>
          </a:effectRef>
          <a:fontRef idx="minor">
            <a:schemeClr val="tx1"/>
          </a:fontRef>
        </p:style>
      </p:cxnSp>
      <p:cxnSp>
        <p:nvCxnSpPr>
          <p:cNvPr id="50" name="Straight Connector 49"/>
          <p:cNvCxnSpPr>
            <a:endCxn id="49" idx="0"/>
          </p:cNvCxnSpPr>
          <p:nvPr/>
        </p:nvCxnSpPr>
        <p:spPr>
          <a:xfrm>
            <a:off x="8178800" y="3516313"/>
            <a:ext cx="0" cy="1127125"/>
          </a:xfrm>
          <a:prstGeom prst="line">
            <a:avLst/>
          </a:prstGeom>
        </p:spPr>
        <p:style>
          <a:lnRef idx="1">
            <a:schemeClr val="accent6"/>
          </a:lnRef>
          <a:fillRef idx="0">
            <a:schemeClr val="accent6"/>
          </a:fillRef>
          <a:effectRef idx="0">
            <a:schemeClr val="accent6"/>
          </a:effectRef>
          <a:fontRef idx="minor">
            <a:schemeClr val="tx1"/>
          </a:fontRef>
        </p:style>
      </p:cxnSp>
      <p:sp>
        <p:nvSpPr>
          <p:cNvPr id="39940" name="Title 1"/>
          <p:cNvSpPr>
            <a:spLocks noGrp="1"/>
          </p:cNvSpPr>
          <p:nvPr>
            <p:ph type="title"/>
          </p:nvPr>
        </p:nvSpPr>
        <p:spPr>
          <a:xfrm>
            <a:off x="457200" y="0"/>
            <a:ext cx="8229600" cy="1143000"/>
          </a:xfrm>
        </p:spPr>
        <p:txBody>
          <a:bodyPr/>
          <a:lstStyle/>
          <a:p>
            <a:r>
              <a:rPr lang="en-US" smtClean="0"/>
              <a:t>Conceptual vision of Project</a:t>
            </a:r>
          </a:p>
        </p:txBody>
      </p:sp>
      <p:sp>
        <p:nvSpPr>
          <p:cNvPr id="54" name="TextBox 53"/>
          <p:cNvSpPr txBox="1"/>
          <p:nvPr/>
        </p:nvSpPr>
        <p:spPr>
          <a:xfrm>
            <a:off x="1746250" y="2144713"/>
            <a:ext cx="5421313" cy="3698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fontAlgn="auto">
              <a:spcBef>
                <a:spcPts val="0"/>
              </a:spcBef>
              <a:spcAft>
                <a:spcPts val="0"/>
              </a:spcAft>
              <a:defRPr/>
            </a:pPr>
            <a:r>
              <a:rPr lang="en-US" dirty="0"/>
              <a:t>Planning</a:t>
            </a:r>
            <a:endParaRPr lang="en-US" dirty="0"/>
          </a:p>
        </p:txBody>
      </p:sp>
      <p:sp>
        <p:nvSpPr>
          <p:cNvPr id="55" name="TextBox 54"/>
          <p:cNvSpPr txBox="1"/>
          <p:nvPr/>
        </p:nvSpPr>
        <p:spPr>
          <a:xfrm>
            <a:off x="-76200" y="1755775"/>
            <a:ext cx="3154363" cy="368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fontAlgn="auto">
              <a:spcBef>
                <a:spcPts val="0"/>
              </a:spcBef>
              <a:spcAft>
                <a:spcPts val="0"/>
              </a:spcAft>
              <a:defRPr/>
            </a:pPr>
            <a:r>
              <a:rPr lang="en-US" dirty="0"/>
              <a:t>Project Initiation</a:t>
            </a:r>
            <a:endParaRPr lang="en-US" dirty="0"/>
          </a:p>
        </p:txBody>
      </p:sp>
      <p:sp>
        <p:nvSpPr>
          <p:cNvPr id="56" name="TextBox 55"/>
          <p:cNvSpPr txBox="1"/>
          <p:nvPr/>
        </p:nvSpPr>
        <p:spPr>
          <a:xfrm>
            <a:off x="1746250" y="1382713"/>
            <a:ext cx="6886575" cy="368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fontAlgn="auto">
              <a:spcBef>
                <a:spcPts val="0"/>
              </a:spcBef>
              <a:spcAft>
                <a:spcPts val="0"/>
              </a:spcAft>
              <a:defRPr/>
            </a:pPr>
            <a:r>
              <a:rPr lang="en-US" dirty="0"/>
              <a:t>Execution</a:t>
            </a:r>
            <a:endParaRPr lang="en-US" dirty="0"/>
          </a:p>
        </p:txBody>
      </p:sp>
      <p:sp>
        <p:nvSpPr>
          <p:cNvPr id="57" name="TextBox 56"/>
          <p:cNvSpPr txBox="1"/>
          <p:nvPr/>
        </p:nvSpPr>
        <p:spPr>
          <a:xfrm>
            <a:off x="6438900" y="1744663"/>
            <a:ext cx="2193925" cy="368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fontAlgn="auto">
              <a:spcBef>
                <a:spcPts val="0"/>
              </a:spcBef>
              <a:spcAft>
                <a:spcPts val="0"/>
              </a:spcAft>
              <a:defRPr/>
            </a:pPr>
            <a:r>
              <a:rPr lang="en-US" dirty="0"/>
              <a:t>Monitor/Control</a:t>
            </a:r>
            <a:endParaRPr lang="en-US" dirty="0"/>
          </a:p>
        </p:txBody>
      </p:sp>
      <p:sp>
        <p:nvSpPr>
          <p:cNvPr id="37" name="Freeform 36"/>
          <p:cNvSpPr/>
          <p:nvPr/>
        </p:nvSpPr>
        <p:spPr>
          <a:xfrm>
            <a:off x="12700" y="3024188"/>
            <a:ext cx="3148013" cy="471487"/>
          </a:xfrm>
          <a:custGeom>
            <a:avLst/>
            <a:gdLst>
              <a:gd name="connsiteX0" fmla="*/ 0 w 3146612"/>
              <a:gd name="connsiteY0" fmla="*/ 471909 h 471909"/>
              <a:gd name="connsiteX1" fmla="*/ 672353 w 3146612"/>
              <a:gd name="connsiteY1" fmla="*/ 1262 h 471909"/>
              <a:gd name="connsiteX2" fmla="*/ 2030506 w 3146612"/>
              <a:gd name="connsiteY2" fmla="*/ 337439 h 471909"/>
              <a:gd name="connsiteX3" fmla="*/ 3146612 w 3146612"/>
              <a:gd name="connsiteY3" fmla="*/ 458462 h 471909"/>
            </a:gdLst>
            <a:ahLst/>
            <a:cxnLst>
              <a:cxn ang="0">
                <a:pos x="connsiteX0" y="connsiteY0"/>
              </a:cxn>
              <a:cxn ang="0">
                <a:pos x="connsiteX1" y="connsiteY1"/>
              </a:cxn>
              <a:cxn ang="0">
                <a:pos x="connsiteX2" y="connsiteY2"/>
              </a:cxn>
              <a:cxn ang="0">
                <a:pos x="connsiteX3" y="connsiteY3"/>
              </a:cxn>
            </a:cxnLst>
            <a:rect l="l" t="t" r="r" b="b"/>
            <a:pathLst>
              <a:path w="3146612" h="471909">
                <a:moveTo>
                  <a:pt x="0" y="471909"/>
                </a:moveTo>
                <a:cubicBezTo>
                  <a:pt x="166967" y="247791"/>
                  <a:pt x="333935" y="23674"/>
                  <a:pt x="672353" y="1262"/>
                </a:cubicBezTo>
                <a:cubicBezTo>
                  <a:pt x="1010771" y="-21150"/>
                  <a:pt x="1618130" y="261239"/>
                  <a:pt x="2030506" y="337439"/>
                </a:cubicBezTo>
                <a:cubicBezTo>
                  <a:pt x="2442882" y="413639"/>
                  <a:pt x="2794747" y="436050"/>
                  <a:pt x="3146612" y="458462"/>
                </a:cubicBezTo>
              </a:path>
            </a:pathLst>
          </a:custGeom>
        </p:spPr>
        <p:style>
          <a:lnRef idx="2">
            <a:schemeClr val="accent5"/>
          </a:lnRef>
          <a:fillRef idx="0">
            <a:schemeClr val="accent5"/>
          </a:fillRef>
          <a:effectRef idx="1">
            <a:schemeClr val="accent5"/>
          </a:effectRef>
          <a:fontRef idx="minor">
            <a:schemeClr val="tx1"/>
          </a:fontRef>
        </p:style>
        <p:txBody>
          <a:bodyPr anchor="ctr"/>
          <a:lstStyle/>
          <a:p>
            <a:pPr algn="ctr" fontAlgn="auto">
              <a:spcBef>
                <a:spcPts val="0"/>
              </a:spcBef>
              <a:spcAft>
                <a:spcPts val="0"/>
              </a:spcAft>
              <a:defRPr/>
            </a:pPr>
            <a:endParaRPr lang="en-US"/>
          </a:p>
        </p:txBody>
      </p:sp>
      <p:sp>
        <p:nvSpPr>
          <p:cNvPr id="39" name="Freeform 38"/>
          <p:cNvSpPr/>
          <p:nvPr/>
        </p:nvSpPr>
        <p:spPr>
          <a:xfrm>
            <a:off x="1720850" y="1398588"/>
            <a:ext cx="6911975" cy="2097087"/>
          </a:xfrm>
          <a:custGeom>
            <a:avLst/>
            <a:gdLst>
              <a:gd name="connsiteX0" fmla="*/ 0 w 6911788"/>
              <a:gd name="connsiteY0" fmla="*/ 2097744 h 2097744"/>
              <a:gd name="connsiteX1" fmla="*/ 3415552 w 6911788"/>
              <a:gd name="connsiteY1" fmla="*/ 3 h 2097744"/>
              <a:gd name="connsiteX2" fmla="*/ 6911788 w 6911788"/>
              <a:gd name="connsiteY2" fmla="*/ 2084297 h 2097744"/>
            </a:gdLst>
            <a:ahLst/>
            <a:cxnLst>
              <a:cxn ang="0">
                <a:pos x="connsiteX0" y="connsiteY0"/>
              </a:cxn>
              <a:cxn ang="0">
                <a:pos x="connsiteX1" y="connsiteY1"/>
              </a:cxn>
              <a:cxn ang="0">
                <a:pos x="connsiteX2" y="connsiteY2"/>
              </a:cxn>
            </a:cxnLst>
            <a:rect l="l" t="t" r="r" b="b"/>
            <a:pathLst>
              <a:path w="6911788" h="2097744">
                <a:moveTo>
                  <a:pt x="0" y="2097744"/>
                </a:moveTo>
                <a:cubicBezTo>
                  <a:pt x="1131793" y="1049994"/>
                  <a:pt x="2263587" y="2244"/>
                  <a:pt x="3415552" y="3"/>
                </a:cubicBezTo>
                <a:cubicBezTo>
                  <a:pt x="4567517" y="-2238"/>
                  <a:pt x="5739652" y="1041029"/>
                  <a:pt x="6911788" y="2084297"/>
                </a:cubicBezTo>
              </a:path>
            </a:pathLst>
          </a:custGeom>
        </p:spPr>
        <p:style>
          <a:lnRef idx="3">
            <a:schemeClr val="accent2"/>
          </a:lnRef>
          <a:fillRef idx="0">
            <a:schemeClr val="accent2"/>
          </a:fillRef>
          <a:effectRef idx="2">
            <a:schemeClr val="accent2"/>
          </a:effectRef>
          <a:fontRef idx="minor">
            <a:schemeClr val="tx1"/>
          </a:fontRef>
        </p:style>
        <p:txBody>
          <a:bodyPr anchor="ctr"/>
          <a:lstStyle/>
          <a:p>
            <a:pPr algn="ctr" fontAlgn="auto">
              <a:spcBef>
                <a:spcPts val="0"/>
              </a:spcBef>
              <a:spcAft>
                <a:spcPts val="0"/>
              </a:spcAft>
              <a:defRPr/>
            </a:pPr>
            <a:endParaRPr lang="en-US"/>
          </a:p>
        </p:txBody>
      </p:sp>
      <p:sp>
        <p:nvSpPr>
          <p:cNvPr id="43" name="Freeform 42"/>
          <p:cNvSpPr/>
          <p:nvPr/>
        </p:nvSpPr>
        <p:spPr>
          <a:xfrm>
            <a:off x="6413500" y="2635250"/>
            <a:ext cx="2286000" cy="860425"/>
          </a:xfrm>
          <a:custGeom>
            <a:avLst/>
            <a:gdLst>
              <a:gd name="connsiteX0" fmla="*/ 0 w 2286000"/>
              <a:gd name="connsiteY0" fmla="*/ 806968 h 860756"/>
              <a:gd name="connsiteX1" fmla="*/ 1640541 w 2286000"/>
              <a:gd name="connsiteY1" fmla="*/ 145 h 860756"/>
              <a:gd name="connsiteX2" fmla="*/ 2286000 w 2286000"/>
              <a:gd name="connsiteY2" fmla="*/ 860756 h 860756"/>
            </a:gdLst>
            <a:ahLst/>
            <a:cxnLst>
              <a:cxn ang="0">
                <a:pos x="connsiteX0" y="connsiteY0"/>
              </a:cxn>
              <a:cxn ang="0">
                <a:pos x="connsiteX1" y="connsiteY1"/>
              </a:cxn>
              <a:cxn ang="0">
                <a:pos x="connsiteX2" y="connsiteY2"/>
              </a:cxn>
            </a:cxnLst>
            <a:rect l="l" t="t" r="r" b="b"/>
            <a:pathLst>
              <a:path w="2286000" h="860756">
                <a:moveTo>
                  <a:pt x="0" y="806968"/>
                </a:moveTo>
                <a:cubicBezTo>
                  <a:pt x="629770" y="399074"/>
                  <a:pt x="1259541" y="-8820"/>
                  <a:pt x="1640541" y="145"/>
                </a:cubicBezTo>
                <a:cubicBezTo>
                  <a:pt x="2021541" y="9110"/>
                  <a:pt x="2194112" y="703874"/>
                  <a:pt x="2286000" y="860756"/>
                </a:cubicBezTo>
              </a:path>
            </a:pathLst>
          </a:custGeom>
        </p:spPr>
        <p:style>
          <a:lnRef idx="2">
            <a:schemeClr val="accent3"/>
          </a:lnRef>
          <a:fillRef idx="0">
            <a:schemeClr val="accent3"/>
          </a:fillRef>
          <a:effectRef idx="1">
            <a:schemeClr val="accent3"/>
          </a:effectRef>
          <a:fontRef idx="minor">
            <a:schemeClr val="tx1"/>
          </a:fontRef>
        </p:style>
        <p:txBody>
          <a:bodyPr anchor="ctr"/>
          <a:lstStyle/>
          <a:p>
            <a:pPr algn="ctr" fontAlgn="auto">
              <a:spcBef>
                <a:spcPts val="0"/>
              </a:spcBef>
              <a:spcAft>
                <a:spcPts val="0"/>
              </a:spcAft>
              <a:defRPr/>
            </a:pPr>
            <a:endParaRPr lang="en-US"/>
          </a:p>
        </p:txBody>
      </p:sp>
      <p:sp>
        <p:nvSpPr>
          <p:cNvPr id="44" name="Freeform 43"/>
          <p:cNvSpPr/>
          <p:nvPr/>
        </p:nvSpPr>
        <p:spPr>
          <a:xfrm>
            <a:off x="1720850" y="2414588"/>
            <a:ext cx="5446713" cy="1081087"/>
          </a:xfrm>
          <a:custGeom>
            <a:avLst/>
            <a:gdLst>
              <a:gd name="connsiteX0" fmla="*/ 0 w 5446058"/>
              <a:gd name="connsiteY0" fmla="*/ 1081457 h 1081457"/>
              <a:gd name="connsiteX1" fmla="*/ 564776 w 5446058"/>
              <a:gd name="connsiteY1" fmla="*/ 664598 h 1081457"/>
              <a:gd name="connsiteX2" fmla="*/ 3160058 w 5446058"/>
              <a:gd name="connsiteY2" fmla="*/ 5693 h 1081457"/>
              <a:gd name="connsiteX3" fmla="*/ 5446058 w 5446058"/>
              <a:gd name="connsiteY3" fmla="*/ 1068010 h 1081457"/>
            </a:gdLst>
            <a:ahLst/>
            <a:cxnLst>
              <a:cxn ang="0">
                <a:pos x="connsiteX0" y="connsiteY0"/>
              </a:cxn>
              <a:cxn ang="0">
                <a:pos x="connsiteX1" y="connsiteY1"/>
              </a:cxn>
              <a:cxn ang="0">
                <a:pos x="connsiteX2" y="connsiteY2"/>
              </a:cxn>
              <a:cxn ang="0">
                <a:pos x="connsiteX3" y="connsiteY3"/>
              </a:cxn>
            </a:cxnLst>
            <a:rect l="l" t="t" r="r" b="b"/>
            <a:pathLst>
              <a:path w="5446058" h="1081457">
                <a:moveTo>
                  <a:pt x="0" y="1081457"/>
                </a:moveTo>
                <a:cubicBezTo>
                  <a:pt x="19050" y="962674"/>
                  <a:pt x="38100" y="843892"/>
                  <a:pt x="564776" y="664598"/>
                </a:cubicBezTo>
                <a:cubicBezTo>
                  <a:pt x="1091452" y="485304"/>
                  <a:pt x="2346511" y="-61542"/>
                  <a:pt x="3160058" y="5693"/>
                </a:cubicBezTo>
                <a:cubicBezTo>
                  <a:pt x="3973605" y="72928"/>
                  <a:pt x="5065058" y="879751"/>
                  <a:pt x="5446058" y="1068010"/>
                </a:cubicBezTo>
              </a:path>
            </a:pathLst>
          </a:custGeom>
        </p:spPr>
        <p:style>
          <a:lnRef idx="3">
            <a:schemeClr val="accent1"/>
          </a:lnRef>
          <a:fillRef idx="0">
            <a:schemeClr val="accent1"/>
          </a:fillRef>
          <a:effectRef idx="2">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6" name="TextBox 15"/>
          <p:cNvSpPr txBox="1"/>
          <p:nvPr/>
        </p:nvSpPr>
        <p:spPr>
          <a:xfrm>
            <a:off x="5208588" y="4252913"/>
            <a:ext cx="3935412" cy="368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Training</a:t>
            </a:r>
            <a:endParaRPr lang="en-US" dirty="0"/>
          </a:p>
        </p:txBody>
      </p:sp>
      <p:cxnSp>
        <p:nvCxnSpPr>
          <p:cNvPr id="17" name="Straight Connector 16"/>
          <p:cNvCxnSpPr>
            <a:stCxn id="44" idx="3"/>
            <a:endCxn id="16" idx="0"/>
          </p:cNvCxnSpPr>
          <p:nvPr/>
        </p:nvCxnSpPr>
        <p:spPr>
          <a:xfrm>
            <a:off x="7167563" y="3482975"/>
            <a:ext cx="7937" cy="769938"/>
          </a:xfrm>
          <a:prstGeom prst="line">
            <a:avLst/>
          </a:prstGeom>
        </p:spPr>
        <p:style>
          <a:lnRef idx="1">
            <a:schemeClr val="accent6"/>
          </a:lnRef>
          <a:fillRef idx="0">
            <a:schemeClr val="accent6"/>
          </a:fillRef>
          <a:effectRef idx="0">
            <a:schemeClr val="accent6"/>
          </a:effectRef>
          <a:fontRef idx="minor">
            <a:schemeClr val="tx1"/>
          </a:fontRef>
        </p:style>
      </p:cxnSp>
      <p:sp>
        <p:nvSpPr>
          <p:cNvPr id="18" name="TextBox 17"/>
          <p:cNvSpPr txBox="1"/>
          <p:nvPr/>
        </p:nvSpPr>
        <p:spPr>
          <a:xfrm>
            <a:off x="2058988" y="4633913"/>
            <a:ext cx="5156200" cy="368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System Development</a:t>
            </a:r>
            <a:endParaRPr lang="en-US" dirty="0"/>
          </a:p>
        </p:txBody>
      </p:sp>
      <p:cxnSp>
        <p:nvCxnSpPr>
          <p:cNvPr id="19" name="Straight Connector 18"/>
          <p:cNvCxnSpPr>
            <a:endCxn id="18" idx="0"/>
          </p:cNvCxnSpPr>
          <p:nvPr/>
        </p:nvCxnSpPr>
        <p:spPr>
          <a:xfrm>
            <a:off x="4637088" y="3924300"/>
            <a:ext cx="0" cy="709613"/>
          </a:xfrm>
          <a:prstGeom prst="line">
            <a:avLst/>
          </a:prstGeom>
        </p:spPr>
        <p:style>
          <a:lnRef idx="1">
            <a:schemeClr val="accent6"/>
          </a:lnRef>
          <a:fillRef idx="0">
            <a:schemeClr val="accent6"/>
          </a:fillRef>
          <a:effectRef idx="0">
            <a:schemeClr val="accent6"/>
          </a:effectRef>
          <a:fontRef idx="minor">
            <a:schemeClr val="tx1"/>
          </a:fontRef>
        </p:style>
      </p:cxnSp>
      <p:cxnSp>
        <p:nvCxnSpPr>
          <p:cNvPr id="21" name="Straight Arrow Connector 20"/>
          <p:cNvCxnSpPr/>
          <p:nvPr/>
        </p:nvCxnSpPr>
        <p:spPr>
          <a:xfrm>
            <a:off x="6350" y="3481388"/>
            <a:ext cx="91376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6026150" y="5053013"/>
            <a:ext cx="2178050" cy="368300"/>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fontAlgn="auto">
              <a:spcBef>
                <a:spcPts val="0"/>
              </a:spcBef>
              <a:spcAft>
                <a:spcPts val="0"/>
              </a:spcAft>
              <a:defRPr/>
            </a:pPr>
            <a:r>
              <a:rPr lang="en-US" dirty="0"/>
              <a:t>System Preparedness</a:t>
            </a:r>
            <a:endParaRPr lang="en-US" dirty="0"/>
          </a:p>
        </p:txBody>
      </p:sp>
      <p:sp>
        <p:nvSpPr>
          <p:cNvPr id="25" name="TextBox 24"/>
          <p:cNvSpPr txBox="1"/>
          <p:nvPr/>
        </p:nvSpPr>
        <p:spPr>
          <a:xfrm>
            <a:off x="3352800" y="5421313"/>
            <a:ext cx="2673350" cy="3698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User Acceptance Testing</a:t>
            </a:r>
            <a:endParaRPr lang="en-US" dirty="0"/>
          </a:p>
        </p:txBody>
      </p:sp>
      <p:cxnSp>
        <p:nvCxnSpPr>
          <p:cNvPr id="26" name="Straight Connector 25"/>
          <p:cNvCxnSpPr/>
          <p:nvPr/>
        </p:nvCxnSpPr>
        <p:spPr>
          <a:xfrm>
            <a:off x="4652963" y="3481388"/>
            <a:ext cx="0" cy="1503362"/>
          </a:xfrm>
          <a:prstGeom prst="line">
            <a:avLst/>
          </a:prstGeom>
        </p:spPr>
        <p:style>
          <a:lnRef idx="1">
            <a:schemeClr val="accent6"/>
          </a:lnRef>
          <a:fillRef idx="0">
            <a:schemeClr val="accent6"/>
          </a:fillRef>
          <a:effectRef idx="0">
            <a:schemeClr val="accent6"/>
          </a:effectRef>
          <a:fontRef idx="minor">
            <a:schemeClr val="tx1"/>
          </a:fontRef>
        </p:style>
      </p:cxnSp>
      <p:cxnSp>
        <p:nvCxnSpPr>
          <p:cNvPr id="22" name="Straight Connector 21"/>
          <p:cNvCxnSpPr/>
          <p:nvPr/>
        </p:nvCxnSpPr>
        <p:spPr>
          <a:xfrm>
            <a:off x="5588000" y="2627313"/>
            <a:ext cx="53975" cy="873125"/>
          </a:xfrm>
          <a:prstGeom prst="line">
            <a:avLst/>
          </a:prstGeom>
        </p:spPr>
        <p:style>
          <a:lnRef idx="2">
            <a:schemeClr val="accent2"/>
          </a:lnRef>
          <a:fillRef idx="1">
            <a:schemeClr val="lt1"/>
          </a:fillRef>
          <a:effectRef idx="0">
            <a:schemeClr val="accent2"/>
          </a:effectRef>
          <a:fontRef idx="minor">
            <a:schemeClr val="dk1"/>
          </a:fontRef>
        </p:style>
      </p:cxnSp>
      <p:sp>
        <p:nvSpPr>
          <p:cNvPr id="39958" name="TextBox 35"/>
          <p:cNvSpPr txBox="1">
            <a:spLocks noChangeArrowheads="1"/>
          </p:cNvSpPr>
          <p:nvPr/>
        </p:nvSpPr>
        <p:spPr bwMode="auto">
          <a:xfrm>
            <a:off x="381000" y="5638800"/>
            <a:ext cx="2135188" cy="646113"/>
          </a:xfrm>
          <a:prstGeom prst="rect">
            <a:avLst/>
          </a:prstGeom>
          <a:noFill/>
          <a:ln w="9525">
            <a:noFill/>
            <a:miter lim="800000"/>
            <a:headEnd/>
            <a:tailEnd/>
          </a:ln>
        </p:spPr>
        <p:txBody>
          <a:bodyPr>
            <a:spAutoFit/>
          </a:bodyPr>
          <a:lstStyle/>
          <a:p>
            <a:r>
              <a:rPr lang="en-US">
                <a:latin typeface="Calibri" pitchFamily="34" charset="0"/>
              </a:rPr>
              <a:t>Lines=Effort needed in that area</a:t>
            </a:r>
          </a:p>
        </p:txBody>
      </p:sp>
      <p:sp>
        <p:nvSpPr>
          <p:cNvPr id="39959" name="TextBox 41"/>
          <p:cNvSpPr txBox="1">
            <a:spLocks noChangeArrowheads="1"/>
          </p:cNvSpPr>
          <p:nvPr/>
        </p:nvSpPr>
        <p:spPr bwMode="auto">
          <a:xfrm>
            <a:off x="7766050" y="5384800"/>
            <a:ext cx="1387475" cy="1477963"/>
          </a:xfrm>
          <a:prstGeom prst="rect">
            <a:avLst/>
          </a:prstGeom>
          <a:noFill/>
          <a:ln w="9525">
            <a:noFill/>
            <a:miter lim="800000"/>
            <a:headEnd/>
            <a:tailEnd/>
          </a:ln>
        </p:spPr>
        <p:txBody>
          <a:bodyPr wrap="none">
            <a:spAutoFit/>
          </a:bodyPr>
          <a:lstStyle/>
          <a:p>
            <a:pPr marL="285750" indent="-285750">
              <a:buFont typeface="Arial" charset="0"/>
              <a:buChar char="•"/>
            </a:pPr>
            <a:r>
              <a:rPr lang="en-US">
                <a:solidFill>
                  <a:srgbClr val="0070C0"/>
                </a:solidFill>
                <a:latin typeface="Calibri" pitchFamily="34" charset="0"/>
              </a:rPr>
              <a:t>Defining</a:t>
            </a:r>
          </a:p>
          <a:p>
            <a:pPr marL="285750" indent="-285750">
              <a:buFont typeface="Arial" charset="0"/>
              <a:buChar char="•"/>
            </a:pPr>
            <a:r>
              <a:rPr lang="en-US">
                <a:solidFill>
                  <a:schemeClr val="tx2"/>
                </a:solidFill>
                <a:latin typeface="Calibri" pitchFamily="34" charset="0"/>
              </a:rPr>
              <a:t>Planning</a:t>
            </a:r>
          </a:p>
          <a:p>
            <a:pPr marL="285750" indent="-285750">
              <a:buFont typeface="Arial" charset="0"/>
              <a:buChar char="•"/>
            </a:pPr>
            <a:r>
              <a:rPr lang="en-US">
                <a:solidFill>
                  <a:srgbClr val="C00000"/>
                </a:solidFill>
                <a:latin typeface="Calibri" pitchFamily="34" charset="0"/>
              </a:rPr>
              <a:t>Execution</a:t>
            </a:r>
          </a:p>
          <a:p>
            <a:pPr marL="285750" indent="-285750">
              <a:buFont typeface="Arial" charset="0"/>
              <a:buChar char="•"/>
            </a:pPr>
            <a:r>
              <a:rPr lang="en-US">
                <a:solidFill>
                  <a:srgbClr val="92D050"/>
                </a:solidFill>
                <a:latin typeface="Calibri" pitchFamily="34" charset="0"/>
              </a:rPr>
              <a:t>Delivery</a:t>
            </a:r>
          </a:p>
          <a:p>
            <a:pPr marL="285750" indent="-285750">
              <a:buFont typeface="Arial" charset="0"/>
              <a:buChar char="•"/>
            </a:pPr>
            <a:endParaRPr lang="en-US">
              <a:latin typeface="Calibri" pitchFamily="34" charset="0"/>
            </a:endParaRPr>
          </a:p>
        </p:txBody>
      </p:sp>
      <p:sp>
        <p:nvSpPr>
          <p:cNvPr id="39960" name="TextBox 44"/>
          <p:cNvSpPr txBox="1">
            <a:spLocks noChangeArrowheads="1"/>
          </p:cNvSpPr>
          <p:nvPr/>
        </p:nvSpPr>
        <p:spPr bwMode="auto">
          <a:xfrm>
            <a:off x="-76200" y="3516313"/>
            <a:ext cx="631825" cy="369887"/>
          </a:xfrm>
          <a:prstGeom prst="rect">
            <a:avLst/>
          </a:prstGeom>
          <a:noFill/>
          <a:ln w="9525">
            <a:noFill/>
            <a:miter lim="800000"/>
            <a:headEnd/>
            <a:tailEnd/>
          </a:ln>
        </p:spPr>
        <p:txBody>
          <a:bodyPr wrap="none">
            <a:spAutoFit/>
          </a:bodyPr>
          <a:lstStyle/>
          <a:p>
            <a:r>
              <a:rPr lang="en-US">
                <a:latin typeface="Calibri" pitchFamily="34" charset="0"/>
              </a:rPr>
              <a:t>Start</a:t>
            </a:r>
          </a:p>
        </p:txBody>
      </p:sp>
      <p:sp>
        <p:nvSpPr>
          <p:cNvPr id="39961" name="TextBox 45"/>
          <p:cNvSpPr txBox="1">
            <a:spLocks noChangeArrowheads="1"/>
          </p:cNvSpPr>
          <p:nvPr/>
        </p:nvSpPr>
        <p:spPr bwMode="auto">
          <a:xfrm>
            <a:off x="8680450" y="3481388"/>
            <a:ext cx="539750" cy="368300"/>
          </a:xfrm>
          <a:prstGeom prst="rect">
            <a:avLst/>
          </a:prstGeom>
          <a:noFill/>
          <a:ln w="9525">
            <a:noFill/>
            <a:miter lim="800000"/>
            <a:headEnd/>
            <a:tailEnd/>
          </a:ln>
        </p:spPr>
        <p:txBody>
          <a:bodyPr wrap="none">
            <a:spAutoFit/>
          </a:bodyPr>
          <a:lstStyle/>
          <a:p>
            <a:r>
              <a:rPr lang="en-US">
                <a:latin typeface="Calibri" pitchFamily="34" charset="0"/>
              </a:rPr>
              <a:t>End</a:t>
            </a:r>
          </a:p>
        </p:txBody>
      </p:sp>
      <p:sp>
        <p:nvSpPr>
          <p:cNvPr id="39962" name="TextBox 46"/>
          <p:cNvSpPr txBox="1">
            <a:spLocks noChangeArrowheads="1"/>
          </p:cNvSpPr>
          <p:nvPr/>
        </p:nvSpPr>
        <p:spPr bwMode="auto">
          <a:xfrm>
            <a:off x="3984625" y="3516313"/>
            <a:ext cx="649288" cy="369887"/>
          </a:xfrm>
          <a:prstGeom prst="rect">
            <a:avLst/>
          </a:prstGeom>
          <a:noFill/>
          <a:ln w="9525">
            <a:noFill/>
            <a:miter lim="800000"/>
            <a:headEnd/>
            <a:tailEnd/>
          </a:ln>
        </p:spPr>
        <p:txBody>
          <a:bodyPr wrap="none">
            <a:spAutoFit/>
          </a:bodyPr>
          <a:lstStyle/>
          <a:p>
            <a:r>
              <a:rPr lang="en-US">
                <a:latin typeface="Calibri" pitchFamily="34" charset="0"/>
              </a:rPr>
              <a:t>Time</a:t>
            </a:r>
          </a:p>
        </p:txBody>
      </p:sp>
      <p:sp>
        <p:nvSpPr>
          <p:cNvPr id="48" name="TextBox 47"/>
          <p:cNvSpPr txBox="1"/>
          <p:nvPr/>
        </p:nvSpPr>
        <p:spPr>
          <a:xfrm>
            <a:off x="0" y="401039"/>
            <a:ext cx="461665" cy="1390637"/>
          </a:xfrm>
          <a:prstGeom prst="rect">
            <a:avLst/>
          </a:prstGeom>
          <a:noFill/>
        </p:spPr>
        <p:txBody>
          <a:bodyPr vert="vert270" wrap="none">
            <a:spAutoFit/>
          </a:bodyPr>
          <a:lstStyle/>
          <a:p>
            <a:pPr fontAlgn="auto">
              <a:spcBef>
                <a:spcPts val="0"/>
              </a:spcBef>
              <a:spcAft>
                <a:spcPts val="0"/>
              </a:spcAft>
              <a:defRPr/>
            </a:pPr>
            <a:r>
              <a:rPr lang="en-US" dirty="0">
                <a:latin typeface="+mn-lt"/>
                <a:cs typeface="+mn-cs"/>
              </a:rPr>
              <a:t>Level of Effort</a:t>
            </a:r>
            <a:endParaRPr lang="en-US" dirty="0">
              <a:latin typeface="+mn-lt"/>
              <a:cs typeface="+mn-cs"/>
            </a:endParaRPr>
          </a:p>
        </p:txBody>
      </p:sp>
      <p:sp>
        <p:nvSpPr>
          <p:cNvPr id="49" name="TextBox 48"/>
          <p:cNvSpPr txBox="1"/>
          <p:nvPr/>
        </p:nvSpPr>
        <p:spPr>
          <a:xfrm>
            <a:off x="7215188" y="4643438"/>
            <a:ext cx="1928812" cy="369887"/>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fontAlgn="auto">
              <a:spcBef>
                <a:spcPts val="0"/>
              </a:spcBef>
              <a:spcAft>
                <a:spcPts val="0"/>
              </a:spcAft>
              <a:defRPr/>
            </a:pPr>
            <a:r>
              <a:rPr lang="en-US" dirty="0"/>
              <a:t>Transition Strategy</a:t>
            </a:r>
            <a:endParaRPr lang="en-US" dirty="0"/>
          </a:p>
        </p:txBody>
      </p:sp>
      <p:sp>
        <p:nvSpPr>
          <p:cNvPr id="68" name="TextBox 67"/>
          <p:cNvSpPr txBox="1"/>
          <p:nvPr/>
        </p:nvSpPr>
        <p:spPr>
          <a:xfrm>
            <a:off x="1066800" y="4265613"/>
            <a:ext cx="1635125" cy="3698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Requirements </a:t>
            </a:r>
            <a:endParaRPr lang="en-US" dirty="0"/>
          </a:p>
        </p:txBody>
      </p:sp>
      <p:cxnSp>
        <p:nvCxnSpPr>
          <p:cNvPr id="69" name="Straight Connector 68"/>
          <p:cNvCxnSpPr>
            <a:endCxn id="68" idx="0"/>
          </p:cNvCxnSpPr>
          <p:nvPr/>
        </p:nvCxnSpPr>
        <p:spPr>
          <a:xfrm>
            <a:off x="1884363" y="3482975"/>
            <a:ext cx="0" cy="782638"/>
          </a:xfrm>
          <a:prstGeom prst="line">
            <a:avLst/>
          </a:prstGeom>
        </p:spPr>
        <p:style>
          <a:lnRef idx="1">
            <a:schemeClr val="accent6"/>
          </a:lnRef>
          <a:fillRef idx="0">
            <a:schemeClr val="accent6"/>
          </a:fillRef>
          <a:effectRef idx="0">
            <a:schemeClr val="accent6"/>
          </a:effectRef>
          <a:fontRef idx="minor">
            <a:schemeClr val="tx1"/>
          </a:fontRef>
        </p:style>
      </p:cxnSp>
      <p:sp>
        <p:nvSpPr>
          <p:cNvPr id="74" name="TextBox 73"/>
          <p:cNvSpPr txBox="1"/>
          <p:nvPr/>
        </p:nvSpPr>
        <p:spPr>
          <a:xfrm>
            <a:off x="1660525" y="3863975"/>
            <a:ext cx="6518275" cy="368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Business Development</a:t>
            </a:r>
            <a:endParaRPr lang="en-US" dirty="0"/>
          </a:p>
        </p:txBody>
      </p:sp>
      <p:sp>
        <p:nvSpPr>
          <p:cNvPr id="75" name="TextBox 74"/>
          <p:cNvSpPr txBox="1"/>
          <p:nvPr/>
        </p:nvSpPr>
        <p:spPr>
          <a:xfrm>
            <a:off x="2701925" y="4257675"/>
            <a:ext cx="2506663" cy="36988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Awareness to Leadership</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1986" name="Title 1"/>
          <p:cNvSpPr>
            <a:spLocks noGrp="1"/>
          </p:cNvSpPr>
          <p:nvPr>
            <p:ph type="title"/>
          </p:nvPr>
        </p:nvSpPr>
        <p:spPr>
          <a:xfrm>
            <a:off x="457200" y="0"/>
            <a:ext cx="8229600" cy="1143000"/>
          </a:xfrm>
        </p:spPr>
        <p:txBody>
          <a:bodyPr/>
          <a:lstStyle/>
          <a:p>
            <a:r>
              <a:rPr lang="en-US" smtClean="0"/>
              <a:t>Implementation of the Project</a:t>
            </a:r>
          </a:p>
        </p:txBody>
      </p:sp>
      <p:cxnSp>
        <p:nvCxnSpPr>
          <p:cNvPr id="19" name="Straight Connector 18"/>
          <p:cNvCxnSpPr>
            <a:endCxn id="25" idx="0"/>
          </p:cNvCxnSpPr>
          <p:nvPr/>
        </p:nvCxnSpPr>
        <p:spPr>
          <a:xfrm>
            <a:off x="1646238" y="3481388"/>
            <a:ext cx="0" cy="714375"/>
          </a:xfrm>
          <a:prstGeom prst="line">
            <a:avLst/>
          </a:prstGeom>
        </p:spPr>
        <p:style>
          <a:lnRef idx="1">
            <a:schemeClr val="accent6"/>
          </a:lnRef>
          <a:fillRef idx="0">
            <a:schemeClr val="accent6"/>
          </a:fillRef>
          <a:effectRef idx="0">
            <a:schemeClr val="accent6"/>
          </a:effectRef>
          <a:fontRef idx="minor">
            <a:schemeClr val="tx1"/>
          </a:fontRef>
        </p:style>
      </p:cxnSp>
      <p:cxnSp>
        <p:nvCxnSpPr>
          <p:cNvPr id="21" name="Straight Arrow Connector 20"/>
          <p:cNvCxnSpPr/>
          <p:nvPr/>
        </p:nvCxnSpPr>
        <p:spPr>
          <a:xfrm>
            <a:off x="6350" y="3481388"/>
            <a:ext cx="91376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1965325" y="2503488"/>
            <a:ext cx="2992438" cy="368300"/>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fontAlgn="auto">
              <a:spcBef>
                <a:spcPts val="0"/>
              </a:spcBef>
              <a:spcAft>
                <a:spcPts val="0"/>
              </a:spcAft>
              <a:defRPr/>
            </a:pPr>
            <a:r>
              <a:rPr lang="en-US" dirty="0"/>
              <a:t>System Build to Requirements</a:t>
            </a:r>
            <a:endParaRPr lang="en-US" dirty="0"/>
          </a:p>
        </p:txBody>
      </p:sp>
      <p:sp>
        <p:nvSpPr>
          <p:cNvPr id="25" name="TextBox 24"/>
          <p:cNvSpPr txBox="1"/>
          <p:nvPr/>
        </p:nvSpPr>
        <p:spPr>
          <a:xfrm>
            <a:off x="915988" y="4195763"/>
            <a:ext cx="1458912" cy="368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Make or Buy</a:t>
            </a:r>
            <a:endParaRPr lang="en-US" dirty="0"/>
          </a:p>
        </p:txBody>
      </p:sp>
      <p:cxnSp>
        <p:nvCxnSpPr>
          <p:cNvPr id="26" name="Straight Connector 25"/>
          <p:cNvCxnSpPr/>
          <p:nvPr/>
        </p:nvCxnSpPr>
        <p:spPr>
          <a:xfrm>
            <a:off x="2597150" y="3449638"/>
            <a:ext cx="0" cy="1114425"/>
          </a:xfrm>
          <a:prstGeom prst="line">
            <a:avLst/>
          </a:prstGeom>
        </p:spPr>
        <p:style>
          <a:lnRef idx="1">
            <a:schemeClr val="accent6"/>
          </a:lnRef>
          <a:fillRef idx="0">
            <a:schemeClr val="accent6"/>
          </a:fillRef>
          <a:effectRef idx="0">
            <a:schemeClr val="accent6"/>
          </a:effectRef>
          <a:fontRef idx="minor">
            <a:schemeClr val="tx1"/>
          </a:fontRef>
        </p:style>
      </p:cxnSp>
      <p:sp>
        <p:nvSpPr>
          <p:cNvPr id="41992" name="TextBox 44"/>
          <p:cNvSpPr txBox="1">
            <a:spLocks noChangeArrowheads="1"/>
          </p:cNvSpPr>
          <p:nvPr/>
        </p:nvSpPr>
        <p:spPr bwMode="auto">
          <a:xfrm>
            <a:off x="-76200" y="3516313"/>
            <a:ext cx="631825" cy="369887"/>
          </a:xfrm>
          <a:prstGeom prst="rect">
            <a:avLst/>
          </a:prstGeom>
          <a:noFill/>
          <a:ln w="9525">
            <a:noFill/>
            <a:miter lim="800000"/>
            <a:headEnd/>
            <a:tailEnd/>
          </a:ln>
        </p:spPr>
        <p:txBody>
          <a:bodyPr wrap="none">
            <a:spAutoFit/>
          </a:bodyPr>
          <a:lstStyle/>
          <a:p>
            <a:r>
              <a:rPr lang="en-US">
                <a:latin typeface="Calibri" pitchFamily="34" charset="0"/>
              </a:rPr>
              <a:t>Start</a:t>
            </a:r>
          </a:p>
        </p:txBody>
      </p:sp>
      <p:sp>
        <p:nvSpPr>
          <p:cNvPr id="41993" name="TextBox 45"/>
          <p:cNvSpPr txBox="1">
            <a:spLocks noChangeArrowheads="1"/>
          </p:cNvSpPr>
          <p:nvPr/>
        </p:nvSpPr>
        <p:spPr bwMode="auto">
          <a:xfrm>
            <a:off x="8680450" y="3481388"/>
            <a:ext cx="539750" cy="368300"/>
          </a:xfrm>
          <a:prstGeom prst="rect">
            <a:avLst/>
          </a:prstGeom>
          <a:noFill/>
          <a:ln w="9525">
            <a:noFill/>
            <a:miter lim="800000"/>
            <a:headEnd/>
            <a:tailEnd/>
          </a:ln>
        </p:spPr>
        <p:txBody>
          <a:bodyPr wrap="none">
            <a:spAutoFit/>
          </a:bodyPr>
          <a:lstStyle/>
          <a:p>
            <a:r>
              <a:rPr lang="en-US">
                <a:latin typeface="Calibri" pitchFamily="34" charset="0"/>
              </a:rPr>
              <a:t>End</a:t>
            </a:r>
          </a:p>
        </p:txBody>
      </p:sp>
      <p:sp>
        <p:nvSpPr>
          <p:cNvPr id="41994" name="TextBox 46"/>
          <p:cNvSpPr txBox="1">
            <a:spLocks noChangeArrowheads="1"/>
          </p:cNvSpPr>
          <p:nvPr/>
        </p:nvSpPr>
        <p:spPr bwMode="auto">
          <a:xfrm>
            <a:off x="3984625" y="3516313"/>
            <a:ext cx="649288" cy="369887"/>
          </a:xfrm>
          <a:prstGeom prst="rect">
            <a:avLst/>
          </a:prstGeom>
          <a:noFill/>
          <a:ln w="9525">
            <a:noFill/>
            <a:miter lim="800000"/>
            <a:headEnd/>
            <a:tailEnd/>
          </a:ln>
        </p:spPr>
        <p:txBody>
          <a:bodyPr wrap="none">
            <a:spAutoFit/>
          </a:bodyPr>
          <a:lstStyle/>
          <a:p>
            <a:r>
              <a:rPr lang="en-US">
                <a:latin typeface="Calibri" pitchFamily="34" charset="0"/>
              </a:rPr>
              <a:t>Time</a:t>
            </a:r>
          </a:p>
        </p:txBody>
      </p:sp>
      <p:sp>
        <p:nvSpPr>
          <p:cNvPr id="68" name="TextBox 67"/>
          <p:cNvSpPr txBox="1"/>
          <p:nvPr/>
        </p:nvSpPr>
        <p:spPr>
          <a:xfrm>
            <a:off x="11113" y="3821113"/>
            <a:ext cx="1635125" cy="3698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Requirements </a:t>
            </a:r>
            <a:endParaRPr lang="en-US" dirty="0"/>
          </a:p>
        </p:txBody>
      </p:sp>
      <p:cxnSp>
        <p:nvCxnSpPr>
          <p:cNvPr id="69" name="Straight Connector 68"/>
          <p:cNvCxnSpPr>
            <a:endCxn id="68" idx="0"/>
          </p:cNvCxnSpPr>
          <p:nvPr/>
        </p:nvCxnSpPr>
        <p:spPr>
          <a:xfrm>
            <a:off x="828675" y="3481388"/>
            <a:ext cx="0" cy="339725"/>
          </a:xfrm>
          <a:prstGeom prst="line">
            <a:avLst/>
          </a:prstGeom>
        </p:spPr>
        <p:style>
          <a:lnRef idx="1">
            <a:schemeClr val="accent6"/>
          </a:lnRef>
          <a:fillRef idx="0">
            <a:schemeClr val="accent6"/>
          </a:fillRef>
          <a:effectRef idx="0">
            <a:schemeClr val="accent6"/>
          </a:effectRef>
          <a:fontRef idx="minor">
            <a:schemeClr val="tx1"/>
          </a:fontRef>
        </p:style>
      </p:cxnSp>
      <p:sp>
        <p:nvSpPr>
          <p:cNvPr id="75" name="TextBox 74"/>
          <p:cNvSpPr txBox="1"/>
          <p:nvPr/>
        </p:nvSpPr>
        <p:spPr>
          <a:xfrm>
            <a:off x="2374900" y="4586288"/>
            <a:ext cx="2720975" cy="368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Process Improvement</a:t>
            </a:r>
            <a:endParaRPr lang="en-US" dirty="0"/>
          </a:p>
        </p:txBody>
      </p:sp>
      <p:cxnSp>
        <p:nvCxnSpPr>
          <p:cNvPr id="38" name="Straight Connector 37"/>
          <p:cNvCxnSpPr>
            <a:stCxn id="23" idx="2"/>
          </p:cNvCxnSpPr>
          <p:nvPr/>
        </p:nvCxnSpPr>
        <p:spPr>
          <a:xfrm>
            <a:off x="3460750" y="2871788"/>
            <a:ext cx="0" cy="609600"/>
          </a:xfrm>
          <a:prstGeom prst="line">
            <a:avLst/>
          </a:prstGeom>
        </p:spPr>
        <p:style>
          <a:lnRef idx="1">
            <a:schemeClr val="accent6"/>
          </a:lnRef>
          <a:fillRef idx="0">
            <a:schemeClr val="accent6"/>
          </a:fillRef>
          <a:effectRef idx="0">
            <a:schemeClr val="accent6"/>
          </a:effectRef>
          <a:fontRef idx="minor">
            <a:schemeClr val="tx1"/>
          </a:fontRef>
        </p:style>
      </p:cxnSp>
      <p:cxnSp>
        <p:nvCxnSpPr>
          <p:cNvPr id="51" name="Straight Connector 50"/>
          <p:cNvCxnSpPr>
            <a:endCxn id="52" idx="0"/>
          </p:cNvCxnSpPr>
          <p:nvPr/>
        </p:nvCxnSpPr>
        <p:spPr>
          <a:xfrm>
            <a:off x="4957763" y="3481388"/>
            <a:ext cx="0" cy="525462"/>
          </a:xfrm>
          <a:prstGeom prst="line">
            <a:avLst/>
          </a:prstGeom>
        </p:spPr>
        <p:style>
          <a:lnRef idx="1">
            <a:schemeClr val="accent6"/>
          </a:lnRef>
          <a:fillRef idx="0">
            <a:schemeClr val="accent6"/>
          </a:fillRef>
          <a:effectRef idx="0">
            <a:schemeClr val="accent6"/>
          </a:effectRef>
          <a:fontRef idx="minor">
            <a:schemeClr val="tx1"/>
          </a:fontRef>
        </p:style>
      </p:cxnSp>
      <p:sp>
        <p:nvSpPr>
          <p:cNvPr id="52" name="TextBox 51"/>
          <p:cNvSpPr txBox="1"/>
          <p:nvPr/>
        </p:nvSpPr>
        <p:spPr>
          <a:xfrm>
            <a:off x="3776663" y="4006850"/>
            <a:ext cx="2362200" cy="368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Conference Room Pilot</a:t>
            </a:r>
            <a:endParaRPr lang="en-US" dirty="0"/>
          </a:p>
        </p:txBody>
      </p:sp>
      <p:cxnSp>
        <p:nvCxnSpPr>
          <p:cNvPr id="53" name="Straight Connector 52"/>
          <p:cNvCxnSpPr>
            <a:endCxn id="58" idx="0"/>
          </p:cNvCxnSpPr>
          <p:nvPr/>
        </p:nvCxnSpPr>
        <p:spPr>
          <a:xfrm>
            <a:off x="6532563" y="3449638"/>
            <a:ext cx="0" cy="1122362"/>
          </a:xfrm>
          <a:prstGeom prst="line">
            <a:avLst/>
          </a:prstGeom>
        </p:spPr>
        <p:style>
          <a:lnRef idx="1">
            <a:schemeClr val="accent6"/>
          </a:lnRef>
          <a:fillRef idx="0">
            <a:schemeClr val="accent6"/>
          </a:fillRef>
          <a:effectRef idx="0">
            <a:schemeClr val="accent6"/>
          </a:effectRef>
          <a:fontRef idx="minor">
            <a:schemeClr val="tx1"/>
          </a:fontRef>
        </p:style>
      </p:cxnSp>
      <p:sp>
        <p:nvSpPr>
          <p:cNvPr id="58" name="TextBox 57"/>
          <p:cNvSpPr txBox="1"/>
          <p:nvPr/>
        </p:nvSpPr>
        <p:spPr>
          <a:xfrm>
            <a:off x="5351463" y="4572000"/>
            <a:ext cx="2362200" cy="36988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Conference Room Pilot</a:t>
            </a:r>
            <a:endParaRPr lang="en-US" dirty="0"/>
          </a:p>
        </p:txBody>
      </p:sp>
      <p:sp>
        <p:nvSpPr>
          <p:cNvPr id="59" name="TextBox 58"/>
          <p:cNvSpPr txBox="1"/>
          <p:nvPr/>
        </p:nvSpPr>
        <p:spPr>
          <a:xfrm>
            <a:off x="4310063" y="2133600"/>
            <a:ext cx="2520950" cy="369888"/>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fontAlgn="auto">
              <a:spcBef>
                <a:spcPts val="0"/>
              </a:spcBef>
              <a:spcAft>
                <a:spcPts val="0"/>
              </a:spcAft>
              <a:defRPr/>
            </a:pPr>
            <a:r>
              <a:rPr lang="en-US" dirty="0"/>
              <a:t>Test/Validate/Fix System</a:t>
            </a:r>
            <a:endParaRPr lang="en-US" dirty="0"/>
          </a:p>
        </p:txBody>
      </p:sp>
      <p:cxnSp>
        <p:nvCxnSpPr>
          <p:cNvPr id="60" name="Straight Connector 59"/>
          <p:cNvCxnSpPr>
            <a:stCxn id="59" idx="2"/>
          </p:cNvCxnSpPr>
          <p:nvPr/>
        </p:nvCxnSpPr>
        <p:spPr>
          <a:xfrm flipH="1">
            <a:off x="5570538" y="2503488"/>
            <a:ext cx="0" cy="1012825"/>
          </a:xfrm>
          <a:prstGeom prst="line">
            <a:avLst/>
          </a:prstGeom>
        </p:spPr>
        <p:style>
          <a:lnRef idx="1">
            <a:schemeClr val="accent6"/>
          </a:lnRef>
          <a:fillRef idx="0">
            <a:schemeClr val="accent6"/>
          </a:fillRef>
          <a:effectRef idx="0">
            <a:schemeClr val="accent6"/>
          </a:effectRef>
          <a:fontRef idx="minor">
            <a:schemeClr val="tx1"/>
          </a:fontRef>
        </p:style>
      </p:cxnSp>
      <p:cxnSp>
        <p:nvCxnSpPr>
          <p:cNvPr id="61" name="Straight Connector 60"/>
          <p:cNvCxnSpPr>
            <a:endCxn id="62" idx="0"/>
          </p:cNvCxnSpPr>
          <p:nvPr/>
        </p:nvCxnSpPr>
        <p:spPr>
          <a:xfrm>
            <a:off x="7421563" y="3481388"/>
            <a:ext cx="0" cy="525462"/>
          </a:xfrm>
          <a:prstGeom prst="line">
            <a:avLst/>
          </a:prstGeom>
        </p:spPr>
        <p:style>
          <a:lnRef idx="1">
            <a:schemeClr val="accent6"/>
          </a:lnRef>
          <a:fillRef idx="0">
            <a:schemeClr val="accent6"/>
          </a:fillRef>
          <a:effectRef idx="0">
            <a:schemeClr val="accent6"/>
          </a:effectRef>
          <a:fontRef idx="minor">
            <a:schemeClr val="tx1"/>
          </a:fontRef>
        </p:style>
      </p:cxnSp>
      <p:sp>
        <p:nvSpPr>
          <p:cNvPr id="62" name="TextBox 61"/>
          <p:cNvSpPr txBox="1"/>
          <p:nvPr/>
        </p:nvSpPr>
        <p:spPr>
          <a:xfrm>
            <a:off x="6831013" y="4006850"/>
            <a:ext cx="1181100" cy="368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a:t>UAT</a:t>
            </a:r>
            <a:endParaRPr lang="en-US" dirty="0"/>
          </a:p>
        </p:txBody>
      </p:sp>
      <p:sp>
        <p:nvSpPr>
          <p:cNvPr id="63" name="TextBox 62"/>
          <p:cNvSpPr txBox="1"/>
          <p:nvPr/>
        </p:nvSpPr>
        <p:spPr>
          <a:xfrm>
            <a:off x="7239000" y="2525713"/>
            <a:ext cx="1854200" cy="369887"/>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fontAlgn="auto">
              <a:spcBef>
                <a:spcPts val="0"/>
              </a:spcBef>
              <a:spcAft>
                <a:spcPts val="0"/>
              </a:spcAft>
              <a:defRPr/>
            </a:pPr>
            <a:r>
              <a:rPr lang="en-US" dirty="0"/>
              <a:t>Transition Actions</a:t>
            </a:r>
            <a:endParaRPr lang="en-US" dirty="0"/>
          </a:p>
        </p:txBody>
      </p:sp>
      <p:cxnSp>
        <p:nvCxnSpPr>
          <p:cNvPr id="64" name="Straight Connector 63"/>
          <p:cNvCxnSpPr>
            <a:stCxn id="63" idx="2"/>
          </p:cNvCxnSpPr>
          <p:nvPr/>
        </p:nvCxnSpPr>
        <p:spPr>
          <a:xfrm>
            <a:off x="8166100" y="2895600"/>
            <a:ext cx="0" cy="582613"/>
          </a:xfrm>
          <a:prstGeom prst="line">
            <a:avLst/>
          </a:prstGeom>
        </p:spPr>
        <p:style>
          <a:lnRef idx="1">
            <a:schemeClr val="accent6"/>
          </a:lnRef>
          <a:fillRef idx="0">
            <a:schemeClr val="accent6"/>
          </a:fillRef>
          <a:effectRef idx="0">
            <a:schemeClr val="accent6"/>
          </a:effectRef>
          <a:fontRef idx="minor">
            <a:schemeClr val="tx1"/>
          </a:fontRef>
        </p:style>
      </p:cxnSp>
      <p:sp>
        <p:nvSpPr>
          <p:cNvPr id="70" name="TextBox 69"/>
          <p:cNvSpPr txBox="1"/>
          <p:nvPr/>
        </p:nvSpPr>
        <p:spPr>
          <a:xfrm>
            <a:off x="1641475" y="3821113"/>
            <a:ext cx="949325" cy="3698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Quotes</a:t>
            </a:r>
            <a:endParaRPr lang="en-US" dirty="0"/>
          </a:p>
        </p:txBody>
      </p:sp>
      <p:cxnSp>
        <p:nvCxnSpPr>
          <p:cNvPr id="71" name="Straight Connector 70"/>
          <p:cNvCxnSpPr>
            <a:endCxn id="70" idx="0"/>
          </p:cNvCxnSpPr>
          <p:nvPr/>
        </p:nvCxnSpPr>
        <p:spPr>
          <a:xfrm>
            <a:off x="2116138" y="3481388"/>
            <a:ext cx="0" cy="339725"/>
          </a:xfrm>
          <a:prstGeom prst="line">
            <a:avLst/>
          </a:prstGeom>
        </p:spPr>
        <p:style>
          <a:lnRef idx="1">
            <a:schemeClr val="accent6"/>
          </a:lnRef>
          <a:fillRef idx="0">
            <a:schemeClr val="accent6"/>
          </a:fillRef>
          <a:effectRef idx="0">
            <a:schemeClr val="accent6"/>
          </a:effectRef>
          <a:fontRef idx="minor">
            <a:schemeClr val="tx1"/>
          </a:fontRef>
        </p:style>
      </p:cxnSp>
      <p:sp>
        <p:nvSpPr>
          <p:cNvPr id="77" name="TextBox 76"/>
          <p:cNvSpPr txBox="1"/>
          <p:nvPr/>
        </p:nvSpPr>
        <p:spPr>
          <a:xfrm>
            <a:off x="4876800" y="2871788"/>
            <a:ext cx="2362200" cy="3698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Communications</a:t>
            </a:r>
            <a:endParaRPr lang="en-US" dirty="0"/>
          </a:p>
        </p:txBody>
      </p:sp>
      <p:cxnSp>
        <p:nvCxnSpPr>
          <p:cNvPr id="78" name="Straight Connector 77"/>
          <p:cNvCxnSpPr>
            <a:stCxn id="77" idx="2"/>
          </p:cNvCxnSpPr>
          <p:nvPr/>
        </p:nvCxnSpPr>
        <p:spPr>
          <a:xfrm>
            <a:off x="6057900" y="3241675"/>
            <a:ext cx="0" cy="236538"/>
          </a:xfrm>
          <a:prstGeom prst="line">
            <a:avLst/>
          </a:prstGeom>
        </p:spPr>
        <p:style>
          <a:lnRef idx="1">
            <a:schemeClr val="accent6"/>
          </a:lnRef>
          <a:fillRef idx="0">
            <a:schemeClr val="accent6"/>
          </a:fillRef>
          <a:effectRef idx="0">
            <a:schemeClr val="accent6"/>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4034" name="Title 1"/>
          <p:cNvSpPr>
            <a:spLocks noGrp="1"/>
          </p:cNvSpPr>
          <p:nvPr>
            <p:ph type="title"/>
          </p:nvPr>
        </p:nvSpPr>
        <p:spPr>
          <a:xfrm>
            <a:off x="457200" y="0"/>
            <a:ext cx="8229600" cy="1143000"/>
          </a:xfrm>
        </p:spPr>
        <p:txBody>
          <a:bodyPr/>
          <a:lstStyle/>
          <a:p>
            <a:r>
              <a:rPr lang="en-US" smtClean="0"/>
              <a:t>Tools</a:t>
            </a:r>
          </a:p>
        </p:txBody>
      </p:sp>
      <p:sp>
        <p:nvSpPr>
          <p:cNvPr id="44035" name="Content Placeholder 2"/>
          <p:cNvSpPr>
            <a:spLocks noGrp="1"/>
          </p:cNvSpPr>
          <p:nvPr>
            <p:ph idx="1"/>
          </p:nvPr>
        </p:nvSpPr>
        <p:spPr/>
        <p:txBody>
          <a:bodyPr/>
          <a:lstStyle/>
          <a:p>
            <a:r>
              <a:rPr lang="en-US" smtClean="0"/>
              <a:t>PMBOK</a:t>
            </a:r>
          </a:p>
          <a:p>
            <a:r>
              <a:rPr lang="en-US" smtClean="0"/>
              <a:t>EVM</a:t>
            </a:r>
          </a:p>
          <a:p>
            <a:r>
              <a:rPr lang="en-US" smtClean="0"/>
              <a:t>CPM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6082" name="Title 1"/>
          <p:cNvSpPr>
            <a:spLocks noGrp="1"/>
          </p:cNvSpPr>
          <p:nvPr>
            <p:ph type="title"/>
          </p:nvPr>
        </p:nvSpPr>
        <p:spPr>
          <a:xfrm>
            <a:off x="457200" y="0"/>
            <a:ext cx="8229600" cy="1143000"/>
          </a:xfrm>
        </p:spPr>
        <p:txBody>
          <a:bodyPr/>
          <a:lstStyle/>
          <a:p>
            <a:r>
              <a:rPr lang="en-US" smtClean="0"/>
              <a:t>Conclusion</a:t>
            </a:r>
          </a:p>
        </p:txBody>
      </p:sp>
      <p:sp>
        <p:nvSpPr>
          <p:cNvPr id="46083" name="Content Placeholder 2"/>
          <p:cNvSpPr>
            <a:spLocks noGrp="1"/>
          </p:cNvSpPr>
          <p:nvPr>
            <p:ph idx="1"/>
          </p:nvPr>
        </p:nvSpPr>
        <p:spPr/>
        <p:txBody>
          <a:bodyPr/>
          <a:lstStyle/>
          <a:p>
            <a:r>
              <a:rPr lang="en-US" smtClean="0"/>
              <a:t>Research</a:t>
            </a:r>
          </a:p>
          <a:p>
            <a:r>
              <a:rPr lang="en-US" smtClean="0"/>
              <a:t>Tools</a:t>
            </a:r>
          </a:p>
          <a:p>
            <a:r>
              <a:rPr lang="en-US" smtClean="0"/>
              <a:t>Techniques</a:t>
            </a:r>
          </a:p>
          <a:p>
            <a:r>
              <a:rPr lang="en-US" smtClean="0"/>
              <a:t>Optimization Success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5362" name="Title 1"/>
          <p:cNvSpPr>
            <a:spLocks noGrp="1"/>
          </p:cNvSpPr>
          <p:nvPr>
            <p:ph type="title"/>
          </p:nvPr>
        </p:nvSpPr>
        <p:spPr>
          <a:xfrm>
            <a:off x="457200" y="0"/>
            <a:ext cx="8229600" cy="1143000"/>
          </a:xfrm>
        </p:spPr>
        <p:txBody>
          <a:bodyPr/>
          <a:lstStyle/>
          <a:p>
            <a:r>
              <a:rPr lang="en-US" smtClean="0"/>
              <a:t>Strategic Approach</a:t>
            </a:r>
          </a:p>
        </p:txBody>
      </p:sp>
      <p:sp>
        <p:nvSpPr>
          <p:cNvPr id="15363" name="Content Placeholder 2"/>
          <p:cNvSpPr>
            <a:spLocks noGrp="1"/>
          </p:cNvSpPr>
          <p:nvPr>
            <p:ph idx="1"/>
          </p:nvPr>
        </p:nvSpPr>
        <p:spPr/>
        <p:txBody>
          <a:bodyPr/>
          <a:lstStyle/>
          <a:p>
            <a:r>
              <a:rPr lang="en-US" smtClean="0"/>
              <a:t>Optimization Opportunities</a:t>
            </a:r>
          </a:p>
          <a:p>
            <a:pPr lvl="1"/>
            <a:r>
              <a:rPr lang="en-US" sz="2400" smtClean="0"/>
              <a:t>Change in Business Process</a:t>
            </a:r>
          </a:p>
          <a:p>
            <a:pPr lvl="1"/>
            <a:r>
              <a:rPr lang="en-US" sz="2400" smtClean="0"/>
              <a:t>Change in IT tools</a:t>
            </a:r>
          </a:p>
          <a:p>
            <a:r>
              <a:rPr lang="en-US" smtClean="0"/>
              <a:t>Why do we need it</a:t>
            </a:r>
          </a:p>
          <a:p>
            <a:pPr lvl="1"/>
            <a:r>
              <a:rPr lang="en-US" sz="2400" smtClean="0"/>
              <a:t>Increased efficiency</a:t>
            </a:r>
          </a:p>
          <a:p>
            <a:pPr lvl="1"/>
            <a:r>
              <a:rPr lang="en-US" sz="2400" smtClean="0"/>
              <a:t>Information on demand in real time</a:t>
            </a:r>
          </a:p>
          <a:p>
            <a:r>
              <a:rPr lang="en-US" smtClean="0"/>
              <a:t>How we succeed in implementation</a:t>
            </a:r>
          </a:p>
          <a:p>
            <a:pPr lvl="1"/>
            <a:r>
              <a:rPr lang="en-US" sz="2400" smtClean="0"/>
              <a:t>Planning</a:t>
            </a:r>
          </a:p>
          <a:p>
            <a:pPr lvl="1"/>
            <a:r>
              <a:rPr lang="en-US" sz="2400" smtClean="0"/>
              <a:t>Scope Management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7410" name="Title 1"/>
          <p:cNvSpPr>
            <a:spLocks noGrp="1"/>
          </p:cNvSpPr>
          <p:nvPr>
            <p:ph type="title"/>
          </p:nvPr>
        </p:nvSpPr>
        <p:spPr>
          <a:xfrm>
            <a:off x="457200" y="0"/>
            <a:ext cx="8229600" cy="1143000"/>
          </a:xfrm>
        </p:spPr>
        <p:txBody>
          <a:bodyPr/>
          <a:lstStyle/>
          <a:p>
            <a:r>
              <a:rPr lang="en-US" smtClean="0"/>
              <a:t>Purpose</a:t>
            </a:r>
          </a:p>
        </p:txBody>
      </p:sp>
      <p:sp>
        <p:nvSpPr>
          <p:cNvPr id="17411" name="Content Placeholder 2"/>
          <p:cNvSpPr>
            <a:spLocks noGrp="1"/>
          </p:cNvSpPr>
          <p:nvPr>
            <p:ph idx="1"/>
          </p:nvPr>
        </p:nvSpPr>
        <p:spPr/>
        <p:txBody>
          <a:bodyPr/>
          <a:lstStyle/>
          <a:p>
            <a:r>
              <a:rPr lang="en-US" smtClean="0"/>
              <a:t>Project Objectives</a:t>
            </a:r>
          </a:p>
          <a:p>
            <a:pPr lvl="1"/>
            <a:r>
              <a:rPr lang="en-US" smtClean="0"/>
              <a:t>Implement Optimization</a:t>
            </a:r>
          </a:p>
          <a:p>
            <a:pPr lvl="1"/>
            <a:r>
              <a:rPr lang="en-US" smtClean="0"/>
              <a:t>Execute Clear Objectives</a:t>
            </a:r>
          </a:p>
          <a:p>
            <a:pPr lvl="1"/>
            <a:r>
              <a:rPr lang="en-US" smtClean="0"/>
              <a:t>Manage Cost</a:t>
            </a:r>
          </a:p>
          <a:p>
            <a:pPr lvl="1"/>
            <a:r>
              <a:rPr lang="en-US" smtClean="0"/>
              <a:t>Ensure Quality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9458" name="Title 1"/>
          <p:cNvSpPr>
            <a:spLocks noGrp="1"/>
          </p:cNvSpPr>
          <p:nvPr>
            <p:ph type="title"/>
          </p:nvPr>
        </p:nvSpPr>
        <p:spPr>
          <a:xfrm>
            <a:off x="457200" y="76200"/>
            <a:ext cx="8229600" cy="1143000"/>
          </a:xfrm>
        </p:spPr>
        <p:txBody>
          <a:bodyPr/>
          <a:lstStyle/>
          <a:p>
            <a:r>
              <a:rPr lang="en-US" smtClean="0"/>
              <a:t>Research</a:t>
            </a:r>
          </a:p>
        </p:txBody>
      </p:sp>
      <p:sp>
        <p:nvSpPr>
          <p:cNvPr id="19459" name="Content Placeholder 2"/>
          <p:cNvSpPr>
            <a:spLocks noGrp="1"/>
          </p:cNvSpPr>
          <p:nvPr>
            <p:ph idx="1"/>
          </p:nvPr>
        </p:nvSpPr>
        <p:spPr/>
        <p:txBody>
          <a:bodyPr/>
          <a:lstStyle/>
          <a:p>
            <a:r>
              <a:rPr lang="en-US" sz="2800" smtClean="0"/>
              <a:t>Research Best Practices in Project Management</a:t>
            </a:r>
          </a:p>
          <a:p>
            <a:r>
              <a:rPr lang="en-US" sz="2800" smtClean="0"/>
              <a:t>Focus on Project Management Institute Members</a:t>
            </a:r>
          </a:p>
          <a:p>
            <a:r>
              <a:rPr lang="en-US" sz="2800" smtClean="0"/>
              <a:t>Design research to understand</a:t>
            </a:r>
          </a:p>
          <a:p>
            <a:pPr lvl="1"/>
            <a:r>
              <a:rPr lang="en-US" sz="2400" smtClean="0"/>
              <a:t>Techniques</a:t>
            </a:r>
          </a:p>
          <a:p>
            <a:pPr lvl="1"/>
            <a:r>
              <a:rPr lang="en-US" sz="2400" smtClean="0"/>
              <a:t>Tools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1506" name="Title 1"/>
          <p:cNvSpPr>
            <a:spLocks noGrp="1"/>
          </p:cNvSpPr>
          <p:nvPr>
            <p:ph type="title"/>
          </p:nvPr>
        </p:nvSpPr>
        <p:spPr>
          <a:xfrm>
            <a:off x="457200" y="76200"/>
            <a:ext cx="8229600" cy="1143000"/>
          </a:xfrm>
        </p:spPr>
        <p:txBody>
          <a:bodyPr/>
          <a:lstStyle/>
          <a:p>
            <a:r>
              <a:rPr lang="en-US" smtClean="0"/>
              <a:t>Methodologies</a:t>
            </a:r>
          </a:p>
        </p:txBody>
      </p:sp>
      <p:sp>
        <p:nvSpPr>
          <p:cNvPr id="21507" name="Content Placeholder 2"/>
          <p:cNvSpPr>
            <a:spLocks noGrp="1"/>
          </p:cNvSpPr>
          <p:nvPr>
            <p:ph idx="1"/>
          </p:nvPr>
        </p:nvSpPr>
        <p:spPr/>
        <p:txBody>
          <a:bodyPr/>
          <a:lstStyle/>
          <a:p>
            <a:r>
              <a:rPr lang="en-US" smtClean="0"/>
              <a:t>Observational</a:t>
            </a:r>
          </a:p>
          <a:p>
            <a:r>
              <a:rPr lang="en-US" smtClean="0"/>
              <a:t>Correlational</a:t>
            </a:r>
          </a:p>
          <a:p>
            <a:r>
              <a:rPr lang="en-US" smtClean="0"/>
              <a:t>True Experimentation</a:t>
            </a:r>
          </a:p>
          <a:p>
            <a:r>
              <a:rPr lang="en-US" smtClean="0"/>
              <a:t>Qausi-Experimentation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3554" name="Title 1"/>
          <p:cNvSpPr>
            <a:spLocks noGrp="1"/>
          </p:cNvSpPr>
          <p:nvPr>
            <p:ph type="title"/>
          </p:nvPr>
        </p:nvSpPr>
        <p:spPr>
          <a:xfrm>
            <a:off x="457200" y="76200"/>
            <a:ext cx="8229600" cy="1143000"/>
          </a:xfrm>
        </p:spPr>
        <p:txBody>
          <a:bodyPr/>
          <a:lstStyle/>
          <a:p>
            <a:r>
              <a:rPr lang="en-US" smtClean="0"/>
              <a:t>Challenges</a:t>
            </a:r>
          </a:p>
        </p:txBody>
      </p:sp>
      <p:sp>
        <p:nvSpPr>
          <p:cNvPr id="23555" name="Content Placeholder 2"/>
          <p:cNvSpPr>
            <a:spLocks noGrp="1"/>
          </p:cNvSpPr>
          <p:nvPr>
            <p:ph idx="1"/>
          </p:nvPr>
        </p:nvSpPr>
        <p:spPr/>
        <p:txBody>
          <a:bodyPr/>
          <a:lstStyle/>
          <a:p>
            <a:r>
              <a:rPr lang="en-US" smtClean="0"/>
              <a:t>Limitations</a:t>
            </a:r>
          </a:p>
          <a:p>
            <a:r>
              <a:rPr lang="en-US" smtClean="0"/>
              <a:t>Using Pre-existing Information</a:t>
            </a:r>
          </a:p>
          <a:p>
            <a:r>
              <a:rPr lang="en-US" smtClean="0"/>
              <a:t>Making Assumptions</a:t>
            </a:r>
          </a:p>
          <a:p>
            <a:r>
              <a:rPr lang="en-US" smtClean="0"/>
              <a:t>Dynamic info vs static info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5602" name="Title 1"/>
          <p:cNvSpPr>
            <a:spLocks noGrp="1"/>
          </p:cNvSpPr>
          <p:nvPr>
            <p:ph type="title"/>
          </p:nvPr>
        </p:nvSpPr>
        <p:spPr>
          <a:xfrm>
            <a:off x="457200" y="76200"/>
            <a:ext cx="8229600" cy="1143000"/>
          </a:xfrm>
        </p:spPr>
        <p:txBody>
          <a:bodyPr/>
          <a:lstStyle/>
          <a:p>
            <a:r>
              <a:rPr lang="en-US" smtClean="0"/>
              <a:t>Limitations</a:t>
            </a:r>
          </a:p>
        </p:txBody>
      </p:sp>
      <p:sp>
        <p:nvSpPr>
          <p:cNvPr id="25603" name="Content Placeholder 2"/>
          <p:cNvSpPr>
            <a:spLocks noGrp="1"/>
          </p:cNvSpPr>
          <p:nvPr>
            <p:ph idx="1"/>
          </p:nvPr>
        </p:nvSpPr>
        <p:spPr/>
        <p:txBody>
          <a:bodyPr/>
          <a:lstStyle/>
          <a:p>
            <a:r>
              <a:rPr lang="en-US" smtClean="0"/>
              <a:t>Focus on Detection</a:t>
            </a:r>
          </a:p>
          <a:p>
            <a:r>
              <a:rPr lang="en-US" smtClean="0"/>
              <a:t>Scenario Based Observations</a:t>
            </a:r>
          </a:p>
          <a:p>
            <a:r>
              <a:rPr lang="en-US" smtClean="0"/>
              <a:t>Result Interpretation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7650" name="Title 1"/>
          <p:cNvSpPr>
            <a:spLocks noGrp="1"/>
          </p:cNvSpPr>
          <p:nvPr>
            <p:ph type="title"/>
          </p:nvPr>
        </p:nvSpPr>
        <p:spPr>
          <a:xfrm>
            <a:off x="457200" y="76200"/>
            <a:ext cx="8229600" cy="1143000"/>
          </a:xfrm>
        </p:spPr>
        <p:txBody>
          <a:bodyPr/>
          <a:lstStyle/>
          <a:p>
            <a:r>
              <a:rPr lang="en-US" smtClean="0"/>
              <a:t>Pre-existing Information</a:t>
            </a:r>
          </a:p>
        </p:txBody>
      </p:sp>
      <p:sp>
        <p:nvSpPr>
          <p:cNvPr id="27651" name="Content Placeholder 2"/>
          <p:cNvSpPr>
            <a:spLocks noGrp="1"/>
          </p:cNvSpPr>
          <p:nvPr>
            <p:ph idx="1"/>
          </p:nvPr>
        </p:nvSpPr>
        <p:spPr/>
        <p:txBody>
          <a:bodyPr/>
          <a:lstStyle/>
          <a:p>
            <a:r>
              <a:rPr lang="en-US" smtClean="0"/>
              <a:t>Information from previous experiments</a:t>
            </a:r>
          </a:p>
          <a:p>
            <a:r>
              <a:rPr lang="en-US" smtClean="0"/>
              <a:t>Personal experience</a:t>
            </a:r>
          </a:p>
          <a:p>
            <a:r>
              <a:rPr lang="en-US" smtClean="0"/>
              <a:t>Opinions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C:\Users\Eiler\Desktop\Picture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9698" name="Title 1"/>
          <p:cNvSpPr>
            <a:spLocks noGrp="1"/>
          </p:cNvSpPr>
          <p:nvPr>
            <p:ph type="title"/>
          </p:nvPr>
        </p:nvSpPr>
        <p:spPr>
          <a:xfrm>
            <a:off x="457200" y="76200"/>
            <a:ext cx="8229600" cy="1143000"/>
          </a:xfrm>
        </p:spPr>
        <p:txBody>
          <a:bodyPr/>
          <a:lstStyle/>
          <a:p>
            <a:r>
              <a:rPr lang="en-US" smtClean="0"/>
              <a:t>Assumptions</a:t>
            </a:r>
          </a:p>
        </p:txBody>
      </p:sp>
      <p:sp>
        <p:nvSpPr>
          <p:cNvPr id="29699" name="Content Placeholder 2"/>
          <p:cNvSpPr>
            <a:spLocks noGrp="1"/>
          </p:cNvSpPr>
          <p:nvPr>
            <p:ph idx="1"/>
          </p:nvPr>
        </p:nvSpPr>
        <p:spPr/>
        <p:txBody>
          <a:bodyPr/>
          <a:lstStyle/>
          <a:p>
            <a:r>
              <a:rPr lang="en-US" smtClean="0"/>
              <a:t>Wrong Assumptions</a:t>
            </a:r>
          </a:p>
          <a:p>
            <a:r>
              <a:rPr lang="en-US" smtClean="0"/>
              <a:t>Misused assumptions</a:t>
            </a:r>
          </a:p>
          <a:p>
            <a:r>
              <a:rPr lang="en-US" smtClean="0"/>
              <a:t>Over Assumptions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3614</Words>
  <Application>Microsoft Office PowerPoint</Application>
  <PresentationFormat>On-screen Show (4:3)</PresentationFormat>
  <Paragraphs>243</Paragraphs>
  <Slides>19</Slides>
  <Notes>18</Notes>
  <HiddenSlides>0</HiddenSlides>
  <MMClips>0</MMClips>
  <ScaleCrop>false</ScaleCrop>
  <HeadingPairs>
    <vt:vector size="8" baseType="variant">
      <vt:variant>
        <vt:lpstr>Fonts Used</vt:lpstr>
      </vt:variant>
      <vt:variant>
        <vt:i4>2</vt:i4>
      </vt:variant>
      <vt:variant>
        <vt:lpstr>Design Template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Calibri</vt:lpstr>
      <vt:lpstr>Arial</vt:lpstr>
      <vt:lpstr>Office Theme</vt:lpstr>
      <vt:lpstr>Microsoft Office Excel Chart</vt:lpstr>
      <vt:lpstr>Project Optimization</vt:lpstr>
      <vt:lpstr>Strategic Approach</vt:lpstr>
      <vt:lpstr>Purpose</vt:lpstr>
      <vt:lpstr>Research</vt:lpstr>
      <vt:lpstr>Methodologies</vt:lpstr>
      <vt:lpstr>Challenges</vt:lpstr>
      <vt:lpstr>Limitations</vt:lpstr>
      <vt:lpstr>Pre-existing Information</vt:lpstr>
      <vt:lpstr>Assumptions</vt:lpstr>
      <vt:lpstr>Misused Dynamic Information</vt:lpstr>
      <vt:lpstr>Impacts</vt:lpstr>
      <vt:lpstr>Results</vt:lpstr>
      <vt:lpstr>Results</vt:lpstr>
      <vt:lpstr>Success</vt:lpstr>
      <vt:lpstr>Conceptual vision of Scope</vt:lpstr>
      <vt:lpstr>Conceptual vision of Project</vt:lpstr>
      <vt:lpstr>Implementation of the Project</vt:lpstr>
      <vt:lpstr>Tools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Scope Planning</dc:title>
  <dc:creator>Eiler</dc:creator>
  <cp:lastModifiedBy>John</cp:lastModifiedBy>
  <cp:revision>54</cp:revision>
  <dcterms:created xsi:type="dcterms:W3CDTF">2012-07-28T11:20:31Z</dcterms:created>
  <dcterms:modified xsi:type="dcterms:W3CDTF">2013-12-12T03:58:38Z</dcterms:modified>
</cp:coreProperties>
</file>