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0" d="100"/>
          <a:sy n="90" d="100"/>
        </p:scale>
        <p:origin x="-1440" y="-112"/>
      </p:cViewPr>
      <p:guideLst>
        <p:guide orient="horz" pos="2160"/>
        <p:guide pos="2880"/>
      </p:guideLst>
    </p:cSldViewPr>
  </p:slideViewPr>
  <p:notesTextViewPr>
    <p:cViewPr>
      <p:scale>
        <a:sx n="100" d="100"/>
        <a:sy n="100" d="100"/>
      </p:scale>
      <p:origin x="0" y="552"/>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EFD59B-2062-4F46-A3FE-0673C372389F}" type="datetimeFigureOut">
              <a:rPr lang="en-US" smtClean="0"/>
              <a:t>6/21/12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BE0E1F-04C5-7544-BF9F-67C807961755}" type="slidenum">
              <a:rPr lang="en-US" smtClean="0"/>
              <a:t>‹#›</a:t>
            </a:fld>
            <a:endParaRPr lang="en-US" dirty="0"/>
          </a:p>
        </p:txBody>
      </p:sp>
    </p:spTree>
    <p:extLst>
      <p:ext uri="{BB962C8B-B14F-4D97-AF65-F5344CB8AC3E}">
        <p14:creationId xmlns:p14="http://schemas.microsoft.com/office/powerpoint/2010/main" val="411000531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problem in this case was clearly stated. Many schools want to incorporate new computer enhanced technology but are unsure</a:t>
            </a:r>
            <a:r>
              <a:rPr lang="en-US" sz="1200" kern="1200" baseline="0" dirty="0" smtClean="0">
                <a:solidFill>
                  <a:schemeClr val="tx1"/>
                </a:solidFill>
                <a:effectLst/>
                <a:latin typeface="+mn-lt"/>
                <a:ea typeface="+mn-ea"/>
                <a:cs typeface="+mn-cs"/>
              </a:rPr>
              <a:t> if students are willing and capable of learning these methods in addition to their already hectic schedules. Feedback is needed to assess whether or not these methods will benefit the school. </a:t>
            </a:r>
            <a:r>
              <a:rPr lang="en-US" sz="1200" kern="1200" dirty="0" smtClean="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purpose of the study was to understand more about computer-based instruction from the perspective of students. It was conducted among faculty and second year nursing students at a community college. There were fifteen students, the nursing director, and two lab staff interviewed using open-ended questions. Also, a focus a group was conducted among nine nursing faculty to ensure the student’s perceptions were the same as the faculty’s expectations.</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five major themes were categorized as: Student Recollections of CBI are Time Bound; CBI Enhances Learning Under Certain Conditions; CBI Hinders Learning Under Certain Conditions; Effective Application of CBI Depends on a Variety of Conditions; and CBI Benefits Nursing Education in Certain Areas. </a:t>
            </a:r>
          </a:p>
          <a:p>
            <a:endParaRPr lang="en-US" dirty="0"/>
          </a:p>
        </p:txBody>
      </p:sp>
      <p:sp>
        <p:nvSpPr>
          <p:cNvPr id="4" name="Slide Number Placeholder 3"/>
          <p:cNvSpPr>
            <a:spLocks noGrp="1"/>
          </p:cNvSpPr>
          <p:nvPr>
            <p:ph type="sldNum" sz="quarter" idx="10"/>
          </p:nvPr>
        </p:nvSpPr>
        <p:spPr/>
        <p:txBody>
          <a:bodyPr/>
          <a:lstStyle/>
          <a:p>
            <a:fld id="{8ABE0E1F-04C5-7544-BF9F-67C807961755}" type="slidenum">
              <a:rPr lang="en-US" smtClean="0"/>
              <a:t>2</a:t>
            </a:fld>
            <a:endParaRPr lang="en-US" dirty="0"/>
          </a:p>
        </p:txBody>
      </p:sp>
    </p:spTree>
    <p:extLst>
      <p:ext uri="{BB962C8B-B14F-4D97-AF65-F5344CB8AC3E}">
        <p14:creationId xmlns:p14="http://schemas.microsoft.com/office/powerpoint/2010/main" val="3684544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Yoder’s study tells us that learners who like to try new things will probably</a:t>
            </a:r>
            <a:r>
              <a:rPr lang="en-US" baseline="0" dirty="0" smtClean="0"/>
              <a:t> enjoy computer based instruction because they have an interactive component involved with it. But those learners who do not necessarily like technology prefer to watch video presentations or other forms of lecture and not interact with computerized methods.</a:t>
            </a:r>
          </a:p>
          <a:p>
            <a:r>
              <a:rPr lang="en-US" baseline="0" dirty="0" smtClean="0"/>
              <a:t>Saranto’s study informs us that the learning environment must be one of comfort and the learner must feel at home; otherwise, it will be more difficult for things to be remembered and retained for testing. Therefore, different types of environments are going to appeal to different types of learners.</a:t>
            </a:r>
          </a:p>
          <a:p>
            <a:r>
              <a:rPr lang="en-US" baseline="0" dirty="0" smtClean="0"/>
              <a:t>Leski’s study basically backs up the other two studies and suggests computer based methods are good, but should be used only when needed for the type of material being covered, should only place a reasonable demand for students to learn a certain amount of the technology because everyone is going to learn at a different pace, and all of the learning should be in a place where students feel at home and are not going to be interrupted constantly. This will all help them achieve more positive results and an overall positive experience with the computer based methods.</a:t>
            </a:r>
            <a:endParaRPr lang="en-US" dirty="0"/>
          </a:p>
        </p:txBody>
      </p:sp>
      <p:sp>
        <p:nvSpPr>
          <p:cNvPr id="4" name="Slide Number Placeholder 3"/>
          <p:cNvSpPr>
            <a:spLocks noGrp="1"/>
          </p:cNvSpPr>
          <p:nvPr>
            <p:ph type="sldNum" sz="quarter" idx="10"/>
          </p:nvPr>
        </p:nvSpPr>
        <p:spPr/>
        <p:txBody>
          <a:bodyPr/>
          <a:lstStyle/>
          <a:p>
            <a:fld id="{8ABE0E1F-04C5-7544-BF9F-67C807961755}" type="slidenum">
              <a:rPr lang="en-US" smtClean="0"/>
              <a:t>3</a:t>
            </a:fld>
            <a:endParaRPr lang="en-US" dirty="0"/>
          </a:p>
        </p:txBody>
      </p:sp>
    </p:spTree>
    <p:extLst>
      <p:ext uri="{BB962C8B-B14F-4D97-AF65-F5344CB8AC3E}">
        <p14:creationId xmlns:p14="http://schemas.microsoft.com/office/powerpoint/2010/main" val="579758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B7C3F878-F5E8-489B-AC8A-64F2A7E22C28}" type="datetimeFigureOut">
              <a:rPr lang="en-US" smtClean="0"/>
              <a:pPr/>
              <a:t>6/21/12</a:t>
            </a:fld>
            <a:endParaRPr lang="en-US" dirty="0"/>
          </a:p>
        </p:txBody>
      </p:sp>
      <p:sp>
        <p:nvSpPr>
          <p:cNvPr id="5" name="Footer Placeholder 4"/>
          <p:cNvSpPr>
            <a:spLocks noGrp="1"/>
          </p:cNvSpPr>
          <p:nvPr>
            <p:ph type="ftr" sz="quarter" idx="11"/>
          </p:nvPr>
        </p:nvSpPr>
        <p:spPr>
          <a:xfrm>
            <a:off x="1174044" y="5357592"/>
            <a:ext cx="5034845" cy="365125"/>
          </a:xfrm>
        </p:spPr>
        <p:txBody>
          <a:bodyPr/>
          <a:lstStyle/>
          <a:p>
            <a:endParaRPr lang="en-US" dirty="0"/>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651FC063-5EA9-49AF-AFAF-D68C9E82B23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6/21/12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6/21/12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6/21/12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C3F878-F5E8-489B-AC8A-64F2A7E22C28}" type="datetimeFigureOut">
              <a:rPr lang="en-US" smtClean="0"/>
              <a:pPr/>
              <a:t>6/21/12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7C3F878-F5E8-489B-AC8A-64F2A7E22C28}" type="datetimeFigureOut">
              <a:rPr lang="en-US" smtClean="0"/>
              <a:pPr/>
              <a:t>6/21/12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dirty="0"/>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7C3F878-F5E8-489B-AC8A-64F2A7E22C28}" type="datetimeFigureOut">
              <a:rPr lang="en-US" smtClean="0"/>
              <a:pPr/>
              <a:t>6/21/12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51FC063-5EA9-49AF-AFAF-D68C9E82B23B}" type="slidenum">
              <a:rPr lang="en-US" smtClean="0"/>
              <a:pPr/>
              <a:t>‹#›</a:t>
            </a:fld>
            <a:endParaRPr lang="en-US" dirty="0"/>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C3F878-F5E8-489B-AC8A-64F2A7E22C28}" type="datetimeFigureOut">
              <a:rPr lang="en-US" smtClean="0"/>
              <a:pPr/>
              <a:t>6/21/12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51FC063-5EA9-49AF-AFAF-D68C9E82B23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3F878-F5E8-489B-AC8A-64F2A7E22C28}" type="datetimeFigureOut">
              <a:rPr lang="en-US" smtClean="0"/>
              <a:pPr/>
              <a:t>6/21/12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51FC063-5EA9-49AF-AFAF-D68C9E82B23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B7C3F878-F5E8-489B-AC8A-64F2A7E22C28}" type="datetimeFigureOut">
              <a:rPr lang="en-US" smtClean="0"/>
              <a:pPr/>
              <a:t>6/21/12</a:t>
            </a:fld>
            <a:endParaRPr lang="en-US" dirty="0"/>
          </a:p>
        </p:txBody>
      </p:sp>
      <p:sp>
        <p:nvSpPr>
          <p:cNvPr id="6" name="Footer Placeholder 5"/>
          <p:cNvSpPr>
            <a:spLocks noGrp="1"/>
          </p:cNvSpPr>
          <p:nvPr>
            <p:ph type="ftr" sz="quarter" idx="11"/>
          </p:nvPr>
        </p:nvSpPr>
        <p:spPr>
          <a:xfrm rot="-60000">
            <a:off x="914554" y="5829261"/>
            <a:ext cx="3522607" cy="365125"/>
          </a:xfrm>
        </p:spPr>
        <p:txBody>
          <a:bodyPr/>
          <a:lstStyle/>
          <a:p>
            <a:endParaRPr lang="en-US" dirty="0"/>
          </a:p>
        </p:txBody>
      </p:sp>
      <p:sp>
        <p:nvSpPr>
          <p:cNvPr id="7" name="Slide Number Placeholder 6"/>
          <p:cNvSpPr>
            <a:spLocks noGrp="1"/>
          </p:cNvSpPr>
          <p:nvPr>
            <p:ph type="sldNum" sz="quarter" idx="12"/>
          </p:nvPr>
        </p:nvSpPr>
        <p:spPr>
          <a:xfrm rot="60000">
            <a:off x="7557313" y="5896961"/>
            <a:ext cx="554023" cy="365125"/>
          </a:xfrm>
        </p:spPr>
        <p:txBody>
          <a:bodyPr/>
          <a:lstStyle/>
          <a:p>
            <a:fld id="{651FC063-5EA9-49AF-AFAF-D68C9E82B23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B7C3F878-F5E8-489B-AC8A-64F2A7E22C28}" type="datetimeFigureOut">
              <a:rPr lang="en-US" smtClean="0"/>
              <a:pPr/>
              <a:t>6/21/12</a:t>
            </a:fld>
            <a:endParaRPr lang="en-US" dirty="0"/>
          </a:p>
        </p:txBody>
      </p:sp>
      <p:sp>
        <p:nvSpPr>
          <p:cNvPr id="6" name="Footer Placeholder 5"/>
          <p:cNvSpPr>
            <a:spLocks noGrp="1"/>
          </p:cNvSpPr>
          <p:nvPr>
            <p:ph type="ftr" sz="quarter" idx="11"/>
          </p:nvPr>
        </p:nvSpPr>
        <p:spPr>
          <a:xfrm rot="-60000">
            <a:off x="914569" y="5831037"/>
            <a:ext cx="3319043" cy="365125"/>
          </a:xfrm>
        </p:spPr>
        <p:txBody>
          <a:bodyPr/>
          <a:lstStyle/>
          <a:p>
            <a:endParaRPr lang="en-US" dirty="0"/>
          </a:p>
        </p:txBody>
      </p:sp>
      <p:sp>
        <p:nvSpPr>
          <p:cNvPr id="7" name="Slide Number Placeholder 6"/>
          <p:cNvSpPr>
            <a:spLocks noGrp="1"/>
          </p:cNvSpPr>
          <p:nvPr>
            <p:ph type="sldNum" sz="quarter" idx="12"/>
          </p:nvPr>
        </p:nvSpPr>
        <p:spPr>
          <a:xfrm rot="60000">
            <a:off x="7562089" y="5900026"/>
            <a:ext cx="554023" cy="365125"/>
          </a:xfrm>
        </p:spPr>
        <p:txBody>
          <a:bodyPr/>
          <a:lstStyle/>
          <a:p>
            <a:fld id="{651FC063-5EA9-49AF-AFAF-D68C9E82B23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3.jpeg"/><Relationship Id="rId14"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B7C3F878-F5E8-489B-AC8A-64F2A7E22C28}" type="datetimeFigureOut">
              <a:rPr lang="en-US" smtClean="0"/>
              <a:pPr/>
              <a:t>6/21/12</a:t>
            </a:fld>
            <a:endParaRPr lang="en-US" dirty="0"/>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dirty="0"/>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651FC063-5EA9-49AF-AFAF-D68C9E82B23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7201" y="2416856"/>
            <a:ext cx="5723468" cy="1502001"/>
          </a:xfrm>
        </p:spPr>
        <p:txBody>
          <a:bodyPr>
            <a:normAutofit/>
          </a:bodyPr>
          <a:lstStyle/>
          <a:p>
            <a:r>
              <a:rPr lang="en-US" sz="4400" dirty="0" smtClean="0"/>
              <a:t>Qualitative Nursing Research Critique</a:t>
            </a:r>
            <a:endParaRPr lang="en-US" sz="4400" dirty="0"/>
          </a:p>
        </p:txBody>
      </p:sp>
    </p:spTree>
    <p:extLst>
      <p:ext uri="{BB962C8B-B14F-4D97-AF65-F5344CB8AC3E}">
        <p14:creationId xmlns:p14="http://schemas.microsoft.com/office/powerpoint/2010/main" val="4063025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Information</a:t>
            </a:r>
            <a:endParaRPr lang="en-US" dirty="0"/>
          </a:p>
        </p:txBody>
      </p:sp>
      <p:sp>
        <p:nvSpPr>
          <p:cNvPr id="3" name="Content Placeholder 2"/>
          <p:cNvSpPr>
            <a:spLocks noGrp="1"/>
          </p:cNvSpPr>
          <p:nvPr>
            <p:ph idx="1"/>
          </p:nvPr>
        </p:nvSpPr>
        <p:spPr>
          <a:xfrm>
            <a:off x="1463040" y="1884329"/>
            <a:ext cx="6196405" cy="3973475"/>
          </a:xfrm>
        </p:spPr>
        <p:txBody>
          <a:bodyPr>
            <a:normAutofit fontScale="25000" lnSpcReduction="20000"/>
          </a:bodyPr>
          <a:lstStyle/>
          <a:p>
            <a:r>
              <a:rPr lang="en-US" sz="7200" dirty="0" smtClean="0"/>
              <a:t>The problem: Many nursing schools </a:t>
            </a:r>
            <a:r>
              <a:rPr lang="en-US" sz="7200" dirty="0" smtClean="0"/>
              <a:t>want to incorporate new computer enhanced technology but are unsure if students are capable of learning these new methods in addition to the usual way material is taught. Feedback is needed to assess whether or not the computer enhanced methods will benefit the school in question.</a:t>
            </a:r>
            <a:endParaRPr lang="en-US" sz="7200" dirty="0" smtClean="0"/>
          </a:p>
          <a:p>
            <a:r>
              <a:rPr lang="en-US" sz="7200" dirty="0" smtClean="0"/>
              <a:t>Study </a:t>
            </a:r>
            <a:r>
              <a:rPr lang="en-US" sz="7200" dirty="0" smtClean="0"/>
              <a:t>Purpose: To gain an understanding via a student perspective of computer based instruction (such as the Sim-Man).</a:t>
            </a:r>
          </a:p>
          <a:p>
            <a:r>
              <a:rPr lang="en-US" sz="7200" dirty="0" smtClean="0"/>
              <a:t>Study Participants: Fifteen students, nursing director, two lab staff interviewed using open-ended questions. Analysis categorized within five major themes.</a:t>
            </a:r>
          </a:p>
          <a:p>
            <a:r>
              <a:rPr lang="en-US" sz="7200" dirty="0" smtClean="0"/>
              <a:t>The significance of using computer based instruction is important because hospitals and physician’s offices already </a:t>
            </a:r>
            <a:r>
              <a:rPr lang="en-US" sz="7200" dirty="0" smtClean="0"/>
              <a:t>use </a:t>
            </a:r>
            <a:r>
              <a:rPr lang="en-US" sz="7200" dirty="0" smtClean="0"/>
              <a:t>technology today and it is important for nursing students to </a:t>
            </a:r>
            <a:r>
              <a:rPr lang="en-US" sz="7200" dirty="0" smtClean="0"/>
              <a:t>feel </a:t>
            </a:r>
            <a:r>
              <a:rPr lang="en-US" sz="7200" dirty="0" smtClean="0"/>
              <a:t>comfortable the first time they are exposed to technology even if it is </a:t>
            </a:r>
            <a:r>
              <a:rPr lang="en-US" sz="7200" dirty="0" smtClean="0"/>
              <a:t>not </a:t>
            </a:r>
            <a:r>
              <a:rPr lang="en-US" sz="7200" dirty="0" smtClean="0"/>
              <a:t>what </a:t>
            </a:r>
            <a:r>
              <a:rPr lang="en-US" sz="7200" dirty="0" smtClean="0"/>
              <a:t>they are familiar with.</a:t>
            </a:r>
          </a:p>
          <a:p>
            <a:pPr marL="0" indent="0">
              <a:buNone/>
            </a:pPr>
            <a:endParaRPr lang="en-US" dirty="0"/>
          </a:p>
        </p:txBody>
      </p:sp>
    </p:spTree>
    <p:extLst>
      <p:ext uri="{BB962C8B-B14F-4D97-AF65-F5344CB8AC3E}">
        <p14:creationId xmlns:p14="http://schemas.microsoft.com/office/powerpoint/2010/main" val="1241050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Literature and Study Results:</a:t>
            </a:r>
            <a:endParaRPr lang="en-US" dirty="0"/>
          </a:p>
        </p:txBody>
      </p:sp>
      <p:sp>
        <p:nvSpPr>
          <p:cNvPr id="3" name="Content Placeholder 2"/>
          <p:cNvSpPr>
            <a:spLocks noGrp="1"/>
          </p:cNvSpPr>
          <p:nvPr>
            <p:ph idx="1"/>
          </p:nvPr>
        </p:nvSpPr>
        <p:spPr>
          <a:xfrm>
            <a:off x="1463040" y="1788747"/>
            <a:ext cx="6196405" cy="3686729"/>
          </a:xfrm>
        </p:spPr>
        <p:txBody>
          <a:bodyPr>
            <a:normAutofit fontScale="62500" lnSpcReduction="20000"/>
          </a:bodyPr>
          <a:lstStyle/>
          <a:p>
            <a:r>
              <a:rPr lang="en-US" sz="2600" dirty="0"/>
              <a:t>Yoder (1994</a:t>
            </a:r>
            <a:r>
              <a:rPr lang="en-US" sz="2600" dirty="0" smtClean="0"/>
              <a:t>) concluded </a:t>
            </a:r>
            <a:r>
              <a:rPr lang="en-US" sz="2600" dirty="0"/>
              <a:t>that learners who prefer </a:t>
            </a:r>
            <a:r>
              <a:rPr lang="en-US" sz="2600" dirty="0" smtClean="0"/>
              <a:t>active experimenting </a:t>
            </a:r>
            <a:r>
              <a:rPr lang="en-US" sz="2600" dirty="0"/>
              <a:t>learn better </a:t>
            </a:r>
            <a:r>
              <a:rPr lang="en-US" sz="2600" dirty="0" smtClean="0"/>
              <a:t>with interactive </a:t>
            </a:r>
            <a:r>
              <a:rPr lang="en-US" sz="2600" dirty="0"/>
              <a:t>video instruction, </a:t>
            </a:r>
            <a:r>
              <a:rPr lang="en-US" sz="2600" dirty="0" smtClean="0"/>
              <a:t>and those </a:t>
            </a:r>
            <a:r>
              <a:rPr lang="en-US" sz="2600" dirty="0"/>
              <a:t>who prefer reflective </a:t>
            </a:r>
            <a:r>
              <a:rPr lang="en-US" sz="2600" dirty="0" smtClean="0"/>
              <a:t>observing do </a:t>
            </a:r>
            <a:r>
              <a:rPr lang="en-US" sz="2600" dirty="0"/>
              <a:t>better with linear video presentations</a:t>
            </a:r>
            <a:r>
              <a:rPr lang="en-US" sz="2600" dirty="0" smtClean="0"/>
              <a:t>.</a:t>
            </a:r>
          </a:p>
          <a:p>
            <a:r>
              <a:rPr lang="en-US" sz="2600" dirty="0" smtClean="0"/>
              <a:t>Saranto</a:t>
            </a:r>
            <a:r>
              <a:rPr lang="en-US" sz="2600" dirty="0"/>
              <a:t>, Leino-Kilpi, </a:t>
            </a:r>
            <a:r>
              <a:rPr lang="en-US" sz="2600" dirty="0" smtClean="0"/>
              <a:t>and Isoaho </a:t>
            </a:r>
            <a:r>
              <a:rPr lang="en-US" sz="2600" dirty="0"/>
              <a:t>(1997</a:t>
            </a:r>
            <a:r>
              <a:rPr lang="en-US" sz="2600" dirty="0" smtClean="0"/>
              <a:t>) believe the learning environment must be pleasant and secure for a positive learning experience to occur.</a:t>
            </a:r>
          </a:p>
          <a:p>
            <a:r>
              <a:rPr lang="en-US" sz="2600" dirty="0" smtClean="0"/>
              <a:t>Leski (2009) states that computer based interactions should be geared toward applicable content, should only place reasonable expectations on students, and should happen in a place with few interruptions. The article is a great example of a qualitative study because the researcher wants to gain an understanding from the students’ perspectives and a qualitative study will give an overall wealth of information about different views from various students, both negative and positive, although the study is small and this is the case with most qualitative studies. </a:t>
            </a:r>
            <a:endParaRPr lang="en-US" sz="2600" dirty="0"/>
          </a:p>
          <a:p>
            <a:endParaRPr lang="en-US" dirty="0"/>
          </a:p>
        </p:txBody>
      </p:sp>
    </p:spTree>
    <p:extLst>
      <p:ext uri="{BB962C8B-B14F-4D97-AF65-F5344CB8AC3E}">
        <p14:creationId xmlns:p14="http://schemas.microsoft.com/office/powerpoint/2010/main" val="2384740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Analysis:</a:t>
            </a:r>
            <a:endParaRPr lang="en-US" dirty="0"/>
          </a:p>
        </p:txBody>
      </p:sp>
      <p:sp>
        <p:nvSpPr>
          <p:cNvPr id="3" name="Content Placeholder 2"/>
          <p:cNvSpPr>
            <a:spLocks noGrp="1"/>
          </p:cNvSpPr>
          <p:nvPr>
            <p:ph idx="1"/>
          </p:nvPr>
        </p:nvSpPr>
        <p:spPr>
          <a:xfrm>
            <a:off x="1463040" y="1911638"/>
            <a:ext cx="6196405" cy="3811431"/>
          </a:xfrm>
        </p:spPr>
        <p:txBody>
          <a:bodyPr>
            <a:normAutofit fontScale="92500" lnSpcReduction="20000"/>
          </a:bodyPr>
          <a:lstStyle/>
          <a:p>
            <a:r>
              <a:rPr lang="en-US" dirty="0" smtClean="0"/>
              <a:t>Although computers are not new, computer based instruction is fairly new as a method of teaching and the full capabilities have not yet been explored.</a:t>
            </a:r>
          </a:p>
          <a:p>
            <a:r>
              <a:rPr lang="en-US" dirty="0" smtClean="0"/>
              <a:t>Most research has been based on technological advances instead of the way educators are using the technology in their instruction.</a:t>
            </a:r>
          </a:p>
          <a:p>
            <a:r>
              <a:rPr lang="en-US" dirty="0" smtClean="0"/>
              <a:t>Feedback from students and teachers is going to be vital during the next five years in order to adapt the methodology and techniques to the nursing profession in order to achieve the most from the investment.</a:t>
            </a:r>
            <a:endParaRPr lang="en-US" dirty="0"/>
          </a:p>
        </p:txBody>
      </p:sp>
    </p:spTree>
    <p:extLst>
      <p:ext uri="{BB962C8B-B14F-4D97-AF65-F5344CB8AC3E}">
        <p14:creationId xmlns:p14="http://schemas.microsoft.com/office/powerpoint/2010/main" val="167759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85000" lnSpcReduction="20000"/>
          </a:bodyPr>
          <a:lstStyle/>
          <a:p>
            <a:r>
              <a:rPr lang="en-US" dirty="0"/>
              <a:t>Leski, J. (2009). Nursing Student and Faculty Perceptions of Computer-</a:t>
            </a:r>
            <a:r>
              <a:rPr lang="en-US" dirty="0" smtClean="0"/>
              <a:t>Based Instruction </a:t>
            </a:r>
            <a:r>
              <a:rPr lang="en-US" dirty="0"/>
              <a:t>at a 2-Year College. </a:t>
            </a:r>
            <a:r>
              <a:rPr lang="en-US" i="1" dirty="0"/>
              <a:t>Journal of Nursing Education</a:t>
            </a:r>
            <a:r>
              <a:rPr lang="en-US" dirty="0"/>
              <a:t>, 48(2), 91-95.</a:t>
            </a:r>
          </a:p>
          <a:p>
            <a:pPr marL="0" indent="0">
              <a:buNone/>
            </a:pPr>
            <a:endParaRPr lang="en-US" dirty="0"/>
          </a:p>
          <a:p>
            <a:r>
              <a:rPr lang="en-US" dirty="0"/>
              <a:t>Saranto, K., Leino-Kilpi, H., &amp; Isoaho,H. (1997). Learning environment in information technology: The views of student nurses. </a:t>
            </a:r>
            <a:r>
              <a:rPr lang="en-US" i="1" dirty="0"/>
              <a:t>Computers in Nursing</a:t>
            </a:r>
            <a:r>
              <a:rPr lang="en-US" dirty="0" smtClean="0"/>
              <a:t>, 15</a:t>
            </a:r>
            <a:r>
              <a:rPr lang="en-US" dirty="0"/>
              <a:t>, 324-332.</a:t>
            </a:r>
          </a:p>
          <a:p>
            <a:pPr marL="0" indent="0">
              <a:buNone/>
            </a:pPr>
            <a:endParaRPr lang="en-US" dirty="0"/>
          </a:p>
          <a:p>
            <a:r>
              <a:rPr lang="en-US" dirty="0"/>
              <a:t>Yoder, M. (1994). Preferred learning style and educational technology: Linear </a:t>
            </a:r>
            <a:r>
              <a:rPr lang="en-US" dirty="0" smtClean="0"/>
              <a:t>vs. interactive </a:t>
            </a:r>
            <a:r>
              <a:rPr lang="en-US" dirty="0"/>
              <a:t>video. </a:t>
            </a:r>
            <a:r>
              <a:rPr lang="en-US" i="1" dirty="0"/>
              <a:t>Nursing and HealthCare</a:t>
            </a:r>
            <a:r>
              <a:rPr lang="en-US" dirty="0"/>
              <a:t>, 15, 128-132.</a:t>
            </a:r>
          </a:p>
          <a:p>
            <a:endParaRPr lang="en-US" dirty="0"/>
          </a:p>
        </p:txBody>
      </p:sp>
    </p:spTree>
    <p:extLst>
      <p:ext uri="{BB962C8B-B14F-4D97-AF65-F5344CB8AC3E}">
        <p14:creationId xmlns:p14="http://schemas.microsoft.com/office/powerpoint/2010/main" val="31244724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Pushpin.thmx</Template>
  <TotalTime>79</TotalTime>
  <Words>916</Words>
  <Application>Microsoft Macintosh PowerPoint</Application>
  <PresentationFormat>On-screen Show (4:3)</PresentationFormat>
  <Paragraphs>27</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Pushpin</vt:lpstr>
      <vt:lpstr>Qualitative Nursing Research Critique</vt:lpstr>
      <vt:lpstr>Background Information</vt:lpstr>
      <vt:lpstr>Literature and Study Results:</vt:lpstr>
      <vt:lpstr>Final Analysis:</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Qualitative Nursing Research Critique</dc:title>
  <dc:creator>Kimberly Carpenter</dc:creator>
  <cp:lastModifiedBy>Kimberly Carpenter</cp:lastModifiedBy>
  <cp:revision>8</cp:revision>
  <dcterms:created xsi:type="dcterms:W3CDTF">2012-06-19T22:38:37Z</dcterms:created>
  <dcterms:modified xsi:type="dcterms:W3CDTF">2012-06-21T05:46:08Z</dcterms:modified>
</cp:coreProperties>
</file>