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8"/>
  </p:notesMasterIdLst>
  <p:handoutMasterIdLst>
    <p:handoutMasterId r:id="rId9"/>
  </p:handoutMasterIdLst>
  <p:sldIdLst>
    <p:sldId id="259" r:id="rId2"/>
    <p:sldId id="261" r:id="rId3"/>
    <p:sldId id="284" r:id="rId4"/>
    <p:sldId id="285" r:id="rId5"/>
    <p:sldId id="286" r:id="rId6"/>
    <p:sldId id="28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259"/>
            <p14:sldId id="261"/>
            <p14:sldId id="284"/>
            <p14:sldId id="285"/>
            <p14:sldId id="286"/>
            <p14:sldId id="28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p:scale>
          <a:sx n="104" d="100"/>
          <a:sy n="104" d="100"/>
        </p:scale>
        <p:origin x="-1938" y="102"/>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12/4/2013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37607688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12/4/2013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1621342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smtClean="0"/>
              <a:t>Women</a:t>
            </a:r>
            <a:r>
              <a:rPr lang="en-US" baseline="0" dirty="0" smtClean="0"/>
              <a:t> in America and many other parts of the world can’t imagine their lives without the convenience of a car. Women take their children to school, run errands, meet friends for lunch, make play dates with other parents, and sometimes they just take a drive to relax. They do all of these things without thinking about them. Imagine now that you are a woman living in Saudi Arabia. You are not allowed to drive. If you want to go somewhere you must have your husband to carry you. If you are unmarried you must have another male relative carry you or you must catch a cab. Imagine how inconvenient your life would be without a car. This is not very hard for me to imagine because I am from Saudi Arabia. I have lived this life and know first hand how utterly ridiculous it is to have such laws placed upon women. This topic is very important to me; therefore this picture is very liberating to me.</a:t>
            </a: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Essentially,</a:t>
            </a:r>
            <a:r>
              <a:rPr lang="en-US" baseline="0" dirty="0" smtClean="0"/>
              <a:t> women have no rights in Saudi Arabia. Recent news reports have shed light on the struggles that Saudi women are facing, but light needs to be shed on so many other issues women are having in Saudi.  On June 17</a:t>
            </a:r>
            <a:r>
              <a:rPr lang="en-US" baseline="30000" dirty="0" smtClean="0"/>
              <a:t>th</a:t>
            </a:r>
            <a:r>
              <a:rPr lang="en-US" baseline="0" dirty="0" smtClean="0"/>
              <a:t> about 40 women with international drivers’ licenses participated in the “women2drive” campaign. There are no laws forbid women from driving in Saudi, but government officials forbid the practice. Saudi Arabia is the only country in the world that prohibits women from driving. </a:t>
            </a:r>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3</a:t>
            </a:fld>
            <a:endParaRPr lang="en-US" dirty="0"/>
          </a:p>
        </p:txBody>
      </p:sp>
    </p:spTree>
    <p:extLst>
      <p:ext uri="{BB962C8B-B14F-4D97-AF65-F5344CB8AC3E}">
        <p14:creationId xmlns:p14="http://schemas.microsoft.com/office/powerpoint/2010/main" val="4181100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Saudi Arabia</a:t>
            </a:r>
            <a:r>
              <a:rPr lang="en-US" baseline="0" dirty="0" smtClean="0"/>
              <a:t> follows very strict interpretation of the Islam Wahhabis. Punishments are harsh.  For example, a court sentenced a 75 year old woman to 40 lashes, four months imprisonment and deportation from the kingdom for having two unrelated men in her house. So, women who are brave enough to fight for equal rights in Saudi could be severely punished or killed. These women are willing to sacrifice their lives for freedoms that so many take for granted. </a:t>
            </a:r>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4</a:t>
            </a:fld>
            <a:endParaRPr lang="en-US" dirty="0"/>
          </a:p>
        </p:txBody>
      </p:sp>
    </p:spTree>
    <p:extLst>
      <p:ext uri="{BB962C8B-B14F-4D97-AF65-F5344CB8AC3E}">
        <p14:creationId xmlns:p14="http://schemas.microsoft.com/office/powerpoint/2010/main" val="3539019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Hillary Clinton has publicly supported Saudi women who have defied their kingdom’s ban on female drivers.  Clinton</a:t>
            </a:r>
            <a:r>
              <a:rPr lang="en-US" baseline="0" dirty="0" smtClean="0"/>
              <a:t> said that </a:t>
            </a:r>
            <a:r>
              <a:rPr lang="en-US" sz="1200" b="0" i="0" kern="1200" dirty="0" smtClean="0">
                <a:solidFill>
                  <a:schemeClr val="tx1"/>
                </a:solidFill>
                <a:effectLst/>
                <a:latin typeface="+mn-lt"/>
                <a:ea typeface="+mn-ea"/>
                <a:cs typeface="+mn-cs"/>
              </a:rPr>
              <a:t>Saudi Arabia</a:t>
            </a:r>
            <a:r>
              <a:rPr lang="en-US" sz="1200" b="0" i="0" kern="1200" baseline="0" dirty="0" smtClean="0">
                <a:solidFill>
                  <a:schemeClr val="tx1"/>
                </a:solidFill>
                <a:effectLst/>
                <a:latin typeface="+mn-lt"/>
                <a:ea typeface="+mn-ea"/>
                <a:cs typeface="+mn-cs"/>
              </a:rPr>
              <a:t> is </a:t>
            </a:r>
            <a:r>
              <a:rPr lang="en-US" sz="1200" b="0" i="0" kern="1200" dirty="0" smtClean="0">
                <a:solidFill>
                  <a:schemeClr val="tx1"/>
                </a:solidFill>
                <a:effectLst/>
                <a:latin typeface="+mn-lt"/>
                <a:ea typeface="+mn-ea"/>
                <a:cs typeface="+mn-cs"/>
              </a:rPr>
              <a:t>one of the strongest and longest standing US allies in the Middle East,</a:t>
            </a:r>
            <a:r>
              <a:rPr lang="en-US" sz="1200" b="0" i="0" kern="1200" baseline="0" dirty="0" smtClean="0">
                <a:solidFill>
                  <a:schemeClr val="tx1"/>
                </a:solidFill>
                <a:effectLst/>
                <a:latin typeface="+mn-lt"/>
                <a:ea typeface="+mn-ea"/>
                <a:cs typeface="+mn-cs"/>
              </a:rPr>
              <a:t> yet it</a:t>
            </a:r>
            <a:r>
              <a:rPr lang="en-US" sz="1200" b="0" i="0" kern="1200" dirty="0" smtClean="0">
                <a:solidFill>
                  <a:schemeClr val="tx1"/>
                </a:solidFill>
                <a:effectLst/>
                <a:latin typeface="+mn-lt"/>
                <a:ea typeface="+mn-ea"/>
                <a:cs typeface="+mn-cs"/>
              </a:rPr>
              <a:t> is also the only country on earth where women are not allowed to drive, or even ride a bicycle, For that reason it is often called ‘the world's largest women's prison’. Saudi women  lack of freedom </a:t>
            </a:r>
            <a:r>
              <a:rPr lang="en-US" sz="1200" b="0" i="0" kern="1200" baseline="0" dirty="0" smtClean="0">
                <a:solidFill>
                  <a:schemeClr val="tx1"/>
                </a:solidFill>
                <a:effectLst/>
                <a:latin typeface="+mn-lt"/>
                <a:ea typeface="+mn-ea"/>
                <a:cs typeface="+mn-cs"/>
              </a:rPr>
              <a:t> to </a:t>
            </a:r>
            <a:r>
              <a:rPr lang="en-US" sz="1200" b="0" i="0" kern="1200" dirty="0" smtClean="0">
                <a:solidFill>
                  <a:schemeClr val="tx1"/>
                </a:solidFill>
                <a:effectLst/>
                <a:latin typeface="+mn-lt"/>
                <a:ea typeface="+mn-ea"/>
                <a:cs typeface="+mn-cs"/>
              </a:rPr>
              <a:t>move</a:t>
            </a:r>
            <a:r>
              <a:rPr lang="en-US" sz="1200" b="0" i="0" kern="1200" baseline="0" dirty="0" smtClean="0">
                <a:solidFill>
                  <a:schemeClr val="tx1"/>
                </a:solidFill>
                <a:effectLst/>
                <a:latin typeface="+mn-lt"/>
                <a:ea typeface="+mn-ea"/>
                <a:cs typeface="+mn-cs"/>
              </a:rPr>
              <a:t> from </a:t>
            </a:r>
            <a:r>
              <a:rPr lang="en-US" sz="1200" b="0" i="0" kern="1200" dirty="0" smtClean="0">
                <a:solidFill>
                  <a:schemeClr val="tx1"/>
                </a:solidFill>
                <a:effectLst/>
                <a:latin typeface="+mn-lt"/>
                <a:ea typeface="+mn-ea"/>
                <a:cs typeface="+mn-cs"/>
              </a:rPr>
              <a:t> place</a:t>
            </a:r>
            <a:r>
              <a:rPr lang="en-US" sz="1200" b="0" i="0" kern="1200" baseline="0" dirty="0" smtClean="0">
                <a:solidFill>
                  <a:schemeClr val="tx1"/>
                </a:solidFill>
                <a:effectLst/>
                <a:latin typeface="+mn-lt"/>
                <a:ea typeface="+mn-ea"/>
                <a:cs typeface="+mn-cs"/>
              </a:rPr>
              <a:t> to place causes</a:t>
            </a:r>
            <a:r>
              <a:rPr lang="en-US" sz="1200" b="0" i="0" kern="1200" dirty="0" smtClean="0">
                <a:solidFill>
                  <a:schemeClr val="tx1"/>
                </a:solidFill>
                <a:effectLst/>
                <a:latin typeface="+mn-lt"/>
                <a:ea typeface="+mn-ea"/>
                <a:cs typeface="+mn-cs"/>
              </a:rPr>
              <a:t> an extreme burden on their</a:t>
            </a:r>
            <a:r>
              <a:rPr lang="en-US" sz="1200" b="0" i="0" kern="1200" baseline="0" dirty="0" smtClean="0">
                <a:solidFill>
                  <a:schemeClr val="tx1"/>
                </a:solidFill>
                <a:effectLst/>
                <a:latin typeface="+mn-lt"/>
                <a:ea typeface="+mn-ea"/>
                <a:cs typeface="+mn-cs"/>
              </a:rPr>
              <a:t> l</a:t>
            </a:r>
            <a:r>
              <a:rPr lang="en-US" sz="1200" b="0" i="0" kern="1200" dirty="0" smtClean="0">
                <a:solidFill>
                  <a:schemeClr val="tx1"/>
                </a:solidFill>
                <a:effectLst/>
                <a:latin typeface="+mn-lt"/>
                <a:ea typeface="+mn-ea"/>
                <a:cs typeface="+mn-cs"/>
              </a:rPr>
              <a:t>ives.</a:t>
            </a:r>
            <a:r>
              <a:rPr lang="en-US" sz="1200" b="0" i="0" kern="1200" baseline="0" dirty="0" smtClean="0">
                <a:solidFill>
                  <a:schemeClr val="tx1"/>
                </a:solidFill>
                <a:effectLst/>
                <a:latin typeface="+mn-lt"/>
                <a:ea typeface="+mn-ea"/>
                <a:cs typeface="+mn-cs"/>
              </a:rPr>
              <a:t> The</a:t>
            </a:r>
            <a:r>
              <a:rPr lang="en-US" sz="1200" b="0" i="0" kern="1200" dirty="0" smtClean="0">
                <a:solidFill>
                  <a:schemeClr val="tx1"/>
                </a:solidFill>
                <a:effectLst/>
                <a:latin typeface="+mn-lt"/>
                <a:ea typeface="+mn-ea"/>
                <a:cs typeface="+mn-cs"/>
              </a:rPr>
              <a:t> lack a public transportation systems causes</a:t>
            </a:r>
            <a:r>
              <a:rPr lang="en-US" sz="1200" b="0" i="0" kern="1200" baseline="0" dirty="0" smtClean="0">
                <a:solidFill>
                  <a:schemeClr val="tx1"/>
                </a:solidFill>
                <a:effectLst/>
                <a:latin typeface="+mn-lt"/>
                <a:ea typeface="+mn-ea"/>
                <a:cs typeface="+mn-cs"/>
              </a:rPr>
              <a:t> even the </a:t>
            </a:r>
            <a:r>
              <a:rPr lang="en-US" sz="1200" b="0" i="0" kern="1200" dirty="0" smtClean="0">
                <a:solidFill>
                  <a:schemeClr val="tx1"/>
                </a:solidFill>
                <a:effectLst/>
                <a:latin typeface="+mn-lt"/>
                <a:ea typeface="+mn-ea"/>
                <a:cs typeface="+mn-cs"/>
              </a:rPr>
              <a:t>most basic errands and medical appointments to</a:t>
            </a:r>
            <a:r>
              <a:rPr lang="en-US" sz="1200" b="0" i="0" kern="1200" baseline="0" dirty="0" smtClean="0">
                <a:solidFill>
                  <a:schemeClr val="tx1"/>
                </a:solidFill>
                <a:effectLst/>
                <a:latin typeface="+mn-lt"/>
                <a:ea typeface="+mn-ea"/>
                <a:cs typeface="+mn-cs"/>
              </a:rPr>
              <a:t> be </a:t>
            </a:r>
            <a:r>
              <a:rPr lang="en-US" sz="1200" b="0" i="0" kern="1200" dirty="0" smtClean="0">
                <a:solidFill>
                  <a:schemeClr val="tx1"/>
                </a:solidFill>
                <a:effectLst/>
                <a:latin typeface="+mn-lt"/>
                <a:ea typeface="+mn-ea"/>
                <a:cs typeface="+mn-cs"/>
              </a:rPr>
              <a:t>missed due to the difficulty and expenses of arranging transportation. Many</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establishments openly state that the reason they prohibit women from driving is to keep women at home and in need of men. The lack of the basic right to drive cars has caused</a:t>
            </a:r>
            <a:r>
              <a:rPr lang="en-US" sz="1200" b="0" i="0" kern="1200" baseline="0" dirty="0" smtClean="0">
                <a:solidFill>
                  <a:schemeClr val="tx1"/>
                </a:solidFill>
                <a:effectLst/>
                <a:latin typeface="+mn-lt"/>
                <a:ea typeface="+mn-ea"/>
                <a:cs typeface="+mn-cs"/>
              </a:rPr>
              <a:t> women to be</a:t>
            </a:r>
            <a:r>
              <a:rPr lang="en-US" sz="1200" b="0" i="0" kern="1200" dirty="0" smtClean="0">
                <a:solidFill>
                  <a:schemeClr val="tx1"/>
                </a:solidFill>
                <a:effectLst/>
                <a:latin typeface="+mn-lt"/>
                <a:ea typeface="+mn-ea"/>
                <a:cs typeface="+mn-cs"/>
              </a:rPr>
              <a:t> repeatedly exploited by abusive fathers, brothers, husbands and even hired drivers. Just this week a Saudi woman reported she was raped by her driver.</a:t>
            </a:r>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5</a:t>
            </a:fld>
            <a:endParaRPr lang="en-US" dirty="0"/>
          </a:p>
        </p:txBody>
      </p:sp>
    </p:spTree>
    <p:extLst>
      <p:ext uri="{BB962C8B-B14F-4D97-AF65-F5344CB8AC3E}">
        <p14:creationId xmlns:p14="http://schemas.microsoft.com/office/powerpoint/2010/main" val="2763550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Saudi Arabia’s prohibition against women behind the wheel must end–and Saudi women have made great strides toward changing public opinion through activism. From a human rights standpoint, it is disgraceful that adult citizens in the year 2013 would have their ability to operate a motor vehicle restricted by something as arbitrary and irrelevant as their sex. Furthermore, it makes little sense from an economic standpoint, as it renders roughly half of the adult population completely reliant on others for transportation. Women’s driving rights appear to have a wider support base in the country than several other concerns that have compelled Saudis to take to the streets since 2011. In a Gallup</a:t>
            </a:r>
            <a:r>
              <a:rPr lang="en-US" sz="1200" b="0" i="0" kern="1200" baseline="0" dirty="0" smtClean="0">
                <a:solidFill>
                  <a:schemeClr val="tx1"/>
                </a:solidFill>
                <a:effectLst/>
                <a:latin typeface="+mn-lt"/>
                <a:ea typeface="+mn-ea"/>
                <a:cs typeface="+mn-cs"/>
              </a:rPr>
              <a:t> survey </a:t>
            </a:r>
            <a:r>
              <a:rPr lang="en-US" sz="1200" b="0" i="0" kern="1200" dirty="0" smtClean="0">
                <a:solidFill>
                  <a:schemeClr val="tx1"/>
                </a:solidFill>
                <a:effectLst/>
                <a:latin typeface="+mn-lt"/>
                <a:ea typeface="+mn-ea"/>
                <a:cs typeface="+mn-cs"/>
              </a:rPr>
              <a:t>from 2007 – several years before the Arab uprisings inspired new ways of approaching basic rights – 66 percent of Saudi women and 55 percent of Saudi men expressed the belief that women should be allowed to drive</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6</a:t>
            </a:fld>
            <a:endParaRPr lang="en-US" dirty="0"/>
          </a:p>
        </p:txBody>
      </p:sp>
    </p:spTree>
    <p:extLst>
      <p:ext uri="{BB962C8B-B14F-4D97-AF65-F5344CB8AC3E}">
        <p14:creationId xmlns:p14="http://schemas.microsoft.com/office/powerpoint/2010/main" val="30432010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12/4/2013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12/4/2013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12/4/2013</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12/4/2013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12/4/2013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12/4/2013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12/4/2013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12/4/2013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12/4/2013</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6.jpg"/><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p:txBody>
          <a:bodyPr/>
          <a:lstStyle/>
          <a:p>
            <a:pPr algn="ctr"/>
            <a:r>
              <a:rPr lang="en-US" dirty="0" smtClean="0"/>
              <a:t>title</a:t>
            </a:r>
            <a:endParaRPr lang="en-US" dirty="0"/>
          </a:p>
        </p:txBody>
      </p:sp>
      <p:sp>
        <p:nvSpPr>
          <p:cNvPr id="3" name="Subtitle 2"/>
          <p:cNvSpPr>
            <a:spLocks noGrp="1"/>
          </p:cNvSpPr>
          <p:nvPr>
            <p:ph type="subTitle" idx="1"/>
            <p:custDataLst>
              <p:tags r:id="rId3"/>
            </p:custDataLst>
          </p:nvPr>
        </p:nvSpPr>
        <p:spPr/>
        <p:txBody>
          <a:bodyPr>
            <a:normAutofit/>
          </a:bodyPr>
          <a:lstStyle/>
          <a:p>
            <a:r>
              <a:rPr lang="en-US" sz="2400" dirty="0" smtClean="0">
                <a:latin typeface="+mn-lt"/>
              </a:rPr>
              <a:t>Presenter Name</a:t>
            </a:r>
          </a:p>
          <a:p>
            <a:r>
              <a:rPr lang="en-US" sz="2400" dirty="0" smtClean="0">
                <a:latin typeface="+mn-lt"/>
              </a:rPr>
              <a:t>Presentation Date</a:t>
            </a:r>
            <a:endParaRPr lang="en-US" sz="2400" dirty="0">
              <a:latin typeface="+mn-lt"/>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Conveniences of Driving</a:t>
            </a:r>
            <a:endParaRPr lang="en-US" dirty="0"/>
          </a:p>
        </p:txBody>
      </p:sp>
      <p:pic>
        <p:nvPicPr>
          <p:cNvPr id="4" name="Content Placeholder 2"/>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1143000" y="1828800"/>
            <a:ext cx="4800600" cy="2819400"/>
          </a:xfrm>
        </p:spPr>
      </p:pic>
    </p:spTree>
    <p:custDataLst>
      <p:tags r:id="rId1"/>
    </p:custData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Women’s Rights?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Women and girls are forbidden to leave home, travel outside the country, work, study , marry, file a court case, or seek medical attention without the permission of a male guardian-husband, father, brother, or son. </a:t>
            </a:r>
          </a:p>
          <a:p>
            <a:r>
              <a:rPr lang="en-US" dirty="0"/>
              <a:t>Women can’t open bank accounts </a:t>
            </a:r>
          </a:p>
          <a:p>
            <a:r>
              <a:rPr lang="en-US" dirty="0"/>
              <a:t>Women can’t enroll their children in school.</a:t>
            </a:r>
          </a:p>
          <a:p>
            <a:r>
              <a:rPr lang="en-US" dirty="0"/>
              <a:t>Girls are taught that their primary role in life is to raise children and take care of the home</a:t>
            </a:r>
          </a:p>
        </p:txBody>
      </p:sp>
    </p:spTree>
    <p:extLst>
      <p:ext uri="{BB962C8B-B14F-4D97-AF65-F5344CB8AC3E}">
        <p14:creationId xmlns:p14="http://schemas.microsoft.com/office/powerpoint/2010/main" val="833087508"/>
      </p:ext>
    </p:ext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Rights?</a:t>
            </a:r>
            <a:endParaRPr lang="en-US" dirty="0"/>
          </a:p>
        </p:txBody>
      </p:sp>
      <p:sp>
        <p:nvSpPr>
          <p:cNvPr id="3" name="Content Placeholder 2"/>
          <p:cNvSpPr>
            <a:spLocks noGrp="1"/>
          </p:cNvSpPr>
          <p:nvPr>
            <p:ph idx="1"/>
          </p:nvPr>
        </p:nvSpPr>
        <p:spPr>
          <a:xfrm>
            <a:off x="762000" y="1596413"/>
            <a:ext cx="8077200" cy="5032987"/>
          </a:xfrm>
        </p:spPr>
        <p:txBody>
          <a:bodyPr>
            <a:normAutofit/>
          </a:bodyPr>
          <a:lstStyle/>
          <a:p>
            <a:r>
              <a:rPr lang="en-US" sz="2800" dirty="0"/>
              <a:t>Saudi women constitute 17% of the native </a:t>
            </a:r>
            <a:r>
              <a:rPr lang="en-US" sz="2800" dirty="0" smtClean="0"/>
              <a:t>workforce</a:t>
            </a:r>
            <a:endParaRPr lang="en-US" sz="2800" dirty="0"/>
          </a:p>
          <a:p>
            <a:r>
              <a:rPr lang="en-US" sz="2800" dirty="0"/>
              <a:t>women may work only in capacities in which they can serve women exclusively: women can work as doctors, nurses, teachers, or in a few other special situations where there is no contact or interaction with the opposite </a:t>
            </a:r>
            <a:r>
              <a:rPr lang="en-US" sz="2800" dirty="0" smtClean="0"/>
              <a:t>gender. </a:t>
            </a:r>
          </a:p>
          <a:p>
            <a:r>
              <a:rPr lang="en-US"/>
              <a:t>Driving would be the first step in an erosion of traditional values, such as </a:t>
            </a:r>
            <a:r>
              <a:rPr lang="en-US"/>
              <a:t>gender </a:t>
            </a:r>
            <a:r>
              <a:rPr lang="en-US" smtClean="0"/>
              <a:t>segregation.</a:t>
            </a:r>
            <a:endParaRPr lang="en-US" dirty="0"/>
          </a:p>
        </p:txBody>
      </p:sp>
    </p:spTree>
    <p:extLst>
      <p:ext uri="{BB962C8B-B14F-4D97-AF65-F5344CB8AC3E}">
        <p14:creationId xmlns:p14="http://schemas.microsoft.com/office/powerpoint/2010/main" val="2311725091"/>
      </p:ext>
    </p:extLst>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is Needed</a:t>
            </a:r>
            <a:endParaRPr lang="en-US" dirty="0"/>
          </a:p>
        </p:txBody>
      </p:sp>
      <p:sp>
        <p:nvSpPr>
          <p:cNvPr id="3" name="Content Placeholder 2"/>
          <p:cNvSpPr>
            <a:spLocks noGrp="1"/>
          </p:cNvSpPr>
          <p:nvPr>
            <p:ph idx="1"/>
          </p:nvPr>
        </p:nvSpPr>
        <p:spPr/>
        <p:txBody>
          <a:bodyPr>
            <a:normAutofit/>
          </a:bodyPr>
          <a:lstStyle/>
          <a:p>
            <a:r>
              <a:rPr lang="en-US" dirty="0"/>
              <a:t>She added that the ban is "hard to even rationalize" in today's world</a:t>
            </a:r>
            <a:r>
              <a:rPr lang="en-US" dirty="0" smtClean="0"/>
              <a:t>.- Hillary Clinton</a:t>
            </a:r>
            <a:r>
              <a:rPr lang="en-US" dirty="0"/>
              <a:t/>
            </a:r>
            <a:br>
              <a:rPr lang="en-US" dirty="0"/>
            </a:br>
            <a:r>
              <a:rPr lang="en-US" dirty="0"/>
              <a:t/>
            </a:r>
            <a:br>
              <a:rPr lang="en-US" dirty="0"/>
            </a:b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51000" y="2971800"/>
            <a:ext cx="5842000" cy="2895600"/>
          </a:xfrm>
          <a:prstGeom prst="rect">
            <a:avLst/>
          </a:prstGeom>
        </p:spPr>
      </p:pic>
    </p:spTree>
    <p:extLst>
      <p:ext uri="{BB962C8B-B14F-4D97-AF65-F5344CB8AC3E}">
        <p14:creationId xmlns:p14="http://schemas.microsoft.com/office/powerpoint/2010/main" val="1672192097"/>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to Action</a:t>
            </a:r>
            <a:endParaRPr lang="en-US" dirty="0"/>
          </a:p>
        </p:txBody>
      </p:sp>
      <p:sp>
        <p:nvSpPr>
          <p:cNvPr id="3" name="Content Placeholder 2"/>
          <p:cNvSpPr>
            <a:spLocks noGrp="1"/>
          </p:cNvSpPr>
          <p:nvPr>
            <p:ph idx="1"/>
          </p:nvPr>
        </p:nvSpPr>
        <p:spPr/>
        <p:txBody>
          <a:bodyPr/>
          <a:lstStyle/>
          <a:p>
            <a:r>
              <a:rPr lang="en-US" dirty="0" smtClean="0"/>
              <a:t>Advocate</a:t>
            </a:r>
          </a:p>
          <a:p>
            <a:r>
              <a:rPr lang="en-US" dirty="0" smtClean="0"/>
              <a:t>Petition</a:t>
            </a:r>
          </a:p>
          <a:p>
            <a:r>
              <a:rPr lang="en-US" dirty="0" smtClean="0"/>
              <a:t>Publicity</a:t>
            </a:r>
            <a:endParaRPr lang="en-US" dirty="0"/>
          </a:p>
        </p:txBody>
      </p:sp>
    </p:spTree>
    <p:extLst>
      <p:ext uri="{BB962C8B-B14F-4D97-AF65-F5344CB8AC3E}">
        <p14:creationId xmlns:p14="http://schemas.microsoft.com/office/powerpoint/2010/main" val="2992568454"/>
      </p:ext>
    </p:extLst>
  </p:cSld>
  <p:clrMapOvr>
    <a:masterClrMapping/>
  </p:clrMapOvr>
  <p:transition spd="slow">
    <p:wipe dir="d"/>
  </p:transition>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748</Words>
  <Application>Microsoft Office PowerPoint</Application>
  <PresentationFormat>On-screen Show (4:3)</PresentationFormat>
  <Paragraphs>30</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Training</vt:lpstr>
      <vt:lpstr>title</vt:lpstr>
      <vt:lpstr>Conveniences of Driving</vt:lpstr>
      <vt:lpstr>Women’s Rights?</vt:lpstr>
      <vt:lpstr>Women Rights?</vt:lpstr>
      <vt:lpstr>Support is Needed</vt:lpstr>
      <vt:lpstr>Call to Action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2013-12-04T03:28:08Z</dcterms:created>
  <dcterms:modified xsi:type="dcterms:W3CDTF">2013-12-04T11:32:46Z</dcterms:modified>
</cp:coreProperties>
</file>