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81" r:id="rId15"/>
    <p:sldId id="282" r:id="rId16"/>
    <p:sldId id="284" r:id="rId17"/>
    <p:sldId id="283" r:id="rId18"/>
    <p:sldId id="268" r:id="rId19"/>
    <p:sldId id="269" r:id="rId20"/>
    <p:sldId id="278" r:id="rId21"/>
    <p:sldId id="277" r:id="rId22"/>
    <p:sldId id="276" r:id="rId23"/>
    <p:sldId id="275" r:id="rId24"/>
    <p:sldId id="274" r:id="rId25"/>
    <p:sldId id="273" r:id="rId26"/>
    <p:sldId id="272" r:id="rId27"/>
    <p:sldId id="271" r:id="rId28"/>
    <p:sldId id="270" r:id="rId29"/>
    <p:sldId id="279" r:id="rId30"/>
    <p:sldId id="285" r:id="rId31"/>
    <p:sldId id="286" r:id="rId32"/>
    <p:sldId id="287" r:id="rId33"/>
    <p:sldId id="288" r:id="rId34"/>
    <p:sldId id="292" r:id="rId35"/>
    <p:sldId id="293" r:id="rId36"/>
    <p:sldId id="294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9" autoAdjust="0"/>
    <p:restoredTop sz="94660"/>
  </p:normalViewPr>
  <p:slideViewPr>
    <p:cSldViewPr>
      <p:cViewPr varScale="1">
        <p:scale>
          <a:sx n="88" d="100"/>
          <a:sy n="8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07B75-B1FC-4B42-A901-93877C75252A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6DB1-769D-4BE8-8091-E1C4A8951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C6DB1-769D-4BE8-8091-E1C4A8951C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10400" cy="160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Anastasia </a:t>
            </a:r>
            <a:r>
              <a:rPr lang="en-US" dirty="0" err="1" smtClean="0"/>
              <a:t>Zyuban</a:t>
            </a:r>
            <a:r>
              <a:rPr lang="en-US" dirty="0" smtClean="0"/>
              <a:t>, M.A.</a:t>
            </a:r>
          </a:p>
          <a:p>
            <a:r>
              <a:rPr lang="en-US" dirty="0" smtClean="0"/>
              <a:t>Doctoral Dissertation</a:t>
            </a:r>
          </a:p>
          <a:p>
            <a:r>
              <a:rPr lang="en-US" dirty="0" smtClean="0"/>
              <a:t>Richard L. Conolly College - Long Island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Self-Differentiation, Nation of Origin, Religious Affiliation, and Bicultural Identity Development in Former Soviet Union and Arab immigrants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Purpose</a:t>
            </a:r>
          </a:p>
          <a:p>
            <a:pPr lvl="1">
              <a:buNone/>
            </a:pPr>
            <a:r>
              <a:rPr lang="en-US" dirty="0" smtClean="0"/>
              <a:t>    Investigate the potential influence of national origin and religious identification on the relationship between self-differentiation and bicultural identity formation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Study Sample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First generation immigrants from former U.S.S.R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First generation immigrants from Arab countries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Sample Size – 155 first-generation immigrants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743200"/>
          <a:ext cx="6324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20"/>
                <a:gridCol w="1264920"/>
                <a:gridCol w="1264920"/>
                <a:gridCol w="1264920"/>
                <a:gridCol w="1264920"/>
              </a:tblGrid>
              <a:tr h="609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Former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U.S.S.R (FSU)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40.65%</a:t>
                      </a:r>
                    </a:p>
                  </a:txBody>
                  <a:tcPr marL="9525" marR="9525" marT="9525" marB="0" anchor="b"/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Arab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countries (Arabs)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59.35%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Sample Characteristics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400800" cy="408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69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FSU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Arabs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 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30.56</a:t>
                      </a:r>
                    </a:p>
                  </a:txBody>
                  <a:tcPr marL="9525" marR="9525" marT="9525" marB="0" anchor="b"/>
                </a:tc>
              </a:tr>
              <a:tr h="56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Years in the U.S.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13.39</a:t>
                      </a:r>
                    </a:p>
                  </a:txBody>
                  <a:tcPr marL="9525" marR="9525" marT="9525" marB="0" anchor="b"/>
                </a:tc>
              </a:tr>
              <a:tr h="67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Immigration with family/relatives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</a:tr>
              <a:tr h="56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Married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61.50%</a:t>
                      </a:r>
                    </a:p>
                  </a:txBody>
                  <a:tcPr marL="9525" marR="9525" marT="9525" marB="0" anchor="b"/>
                </a:tc>
              </a:tr>
              <a:tr h="569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Religious Identification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Orthodox Christian (39.7%)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Muslim (45%)</a:t>
                      </a:r>
                    </a:p>
                  </a:txBody>
                  <a:tcPr marL="9525" marR="9525" marT="9525" marB="0" anchor="b"/>
                </a:tc>
              </a:tr>
              <a:tr h="5698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Muslim (17.5%)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Christian (34.7%)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Immigrants from FSU have higher levels of bicultural identity than those from Arab countries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Immigrants who identify themselves as Muslims would show higher levels of bicultural identity than those with other religious affiliations or no affiliations at 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Nation of origin (FSU vs. Arabs) would moderate relationship between self-differentiation and bicultural identity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Religious identification would moderate association between self-differentiation and bicultural identity development. Muslim participants would demonstrate weaker relationship between self-differentiation and bicultural identity development for both Arab and FSU immigrants while those with other religious affiliations or no affiliation at all would demonstrate a positive relationship between level of self-differentiation and bicultural identity development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Religious identification would moderate association between nation of origin and bicultural identity development. FSU and Arab immigrants who are non-Muslim would show higher levels of bicultural identity development than Arab and FSU immigrants who are Muslim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Cloze Procedure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Efficient predictor of English language proficiency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the purpose of the study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Test employed – Bachman (1982) 365-word passage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Results interpreted – </a:t>
            </a:r>
            <a:r>
              <a:rPr lang="en-US" dirty="0" err="1" smtClean="0"/>
              <a:t>Bormouth’s</a:t>
            </a:r>
            <a:r>
              <a:rPr lang="en-US" dirty="0" smtClean="0"/>
              <a:t> (1971) criteria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Passing mark set at 60% (12 correct responses)</a:t>
            </a: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Demographic Questionnaire</a:t>
            </a:r>
          </a:p>
          <a:p>
            <a:pPr lvl="1">
              <a:buNone/>
            </a:pPr>
            <a:r>
              <a:rPr lang="en-US" sz="2000" dirty="0" smtClean="0"/>
              <a:t>	Descriptive data on participants including but not limited to: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819400"/>
          <a:ext cx="7848600" cy="3124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24300"/>
                <a:gridCol w="3924300"/>
              </a:tblGrid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Education level</a:t>
                      </a:r>
                    </a:p>
                  </a:txBody>
                  <a:tcPr marL="9525" marR="9525" marT="9525" marB="0" anchor="b"/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Occupation</a:t>
                      </a:r>
                    </a:p>
                  </a:txBody>
                  <a:tcPr marL="9525" marR="9525" marT="9525" marB="0" anchor="b"/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Marital Status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Living status (with parents or alone)</a:t>
                      </a:r>
                    </a:p>
                  </a:txBody>
                  <a:tcPr marL="9525" marR="9525" marT="9525" marB="0" anchor="b"/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at arrival in the U.S.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Parents' occupation</a:t>
                      </a:r>
                    </a:p>
                  </a:txBody>
                  <a:tcPr marL="9525" marR="9525" marT="9525" marB="0" anchor="b"/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Reason for arrival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Household Income</a:t>
                      </a:r>
                    </a:p>
                  </a:txBody>
                  <a:tcPr marL="9525" marR="9525" marT="9525" marB="0" anchor="b"/>
                </a:tc>
              </a:tr>
              <a:tr h="520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years in the U.S.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Religious Orientation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U.S. – A Mecca for Immigrants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Economic opportunities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Racial, ethnic, and cultural diversity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Foreign-born residents – 12 % of total population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Speakers of non-English language – 19 % of total population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Differentiation of Self Inventory (DSI-R)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A 46-item, self-reported scale consisting of four  subscales: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Emotional Reactivity (ER)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I-position (IP)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Emotional Cutoff (EC)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Fusion with Others (FO)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 smtClean="0"/>
              <a:t>     Study Sample Score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4953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Bicultural Identity Integration Scale, Ver. 1 (BIIS)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000" dirty="0" smtClean="0"/>
              <a:t>     Benet-Martinez’s (2003) BIIS measures nine items in two factorial categories which are</a:t>
            </a:r>
            <a:r>
              <a:rPr lang="en-US" sz="1800" dirty="0" smtClean="0"/>
              <a:t>: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Cultural Conflict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Cultural Distance </a:t>
            </a:r>
          </a:p>
          <a:p>
            <a:pPr lvl="1"/>
            <a:endParaRPr lang="en-US" sz="18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sz="2400" dirty="0" smtClean="0"/>
              <a:t>The Social, Attitudinal, Familial, and Environmental Acculturative Stress Scale (SAFE)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Mena, Padilla, and Maldonado’s (1987) SAFE scale measures acculturative stress in four contexts: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Social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Attitudinal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Familial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Environmental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	Study Sample</a:t>
            </a:r>
          </a:p>
          <a:p>
            <a:pPr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5105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Consistency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6. Cultural Distance Questionnaire (CDQ)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Mumford and </a:t>
            </a:r>
            <a:r>
              <a:rPr lang="en-US" sz="2000" dirty="0" err="1" smtClean="0"/>
              <a:t>Babiker’s</a:t>
            </a:r>
            <a:r>
              <a:rPr lang="en-US" sz="2000" dirty="0" smtClean="0"/>
              <a:t> (1998) CDQ measures the differences in social life between the countries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Participants were asked to respond on ten items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CDQ Final Scores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05200"/>
          <a:ext cx="7848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Clothes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 Comfort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Leisure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Courtship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Marriage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5105400"/>
          <a:ext cx="6096000" cy="14833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Cronbach’s</a:t>
                      </a:r>
                      <a:r>
                        <a:rPr lang="en-US" dirty="0" smtClean="0"/>
                        <a:t> Alphas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7. Religious Identification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000" dirty="0" smtClean="0"/>
              <a:t>The survey asked the participants to report their religious orientation among the following choices: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Denominational approach to measuring religious identification has been recognized as a valid measure in the field of Sociology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819400"/>
          <a:ext cx="723900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Jewish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Muslim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Buddhist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Hindu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Atheist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Agnostic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(Specify)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 Scale of Intensity of Religiousness (SIR)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err="1" smtClean="0"/>
              <a:t>Saroglou</a:t>
            </a:r>
            <a:r>
              <a:rPr lang="en-US" sz="1800" dirty="0" smtClean="0"/>
              <a:t> and </a:t>
            </a:r>
            <a:r>
              <a:rPr lang="en-US" sz="1800" dirty="0" err="1" smtClean="0"/>
              <a:t>Mathijsen’s</a:t>
            </a:r>
            <a:r>
              <a:rPr lang="en-US" sz="1800" dirty="0" smtClean="0"/>
              <a:t> (2007) SIR scale measures participants’ responses on seven items: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i="1" dirty="0" smtClean="0"/>
              <a:t>Classic religiosity 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Importance of God in life, Importance of religion in life, and Frequency of prayer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i="1" dirty="0" smtClean="0"/>
              <a:t>Emotional religiosity</a:t>
            </a: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Emotional-relational aspect, Community aspect, Meaning-values aspect,  and Personal religious experience</a:t>
            </a:r>
          </a:p>
          <a:p>
            <a:pPr lvl="2">
              <a:buFont typeface="Arial" pitchFamily="34" charset="0"/>
              <a:buChar char="•"/>
            </a:pPr>
            <a:endParaRPr lang="en-US" sz="1200" dirty="0" smtClean="0"/>
          </a:p>
          <a:p>
            <a:pPr>
              <a:buNone/>
            </a:pPr>
            <a:r>
              <a:rPr lang="en-US" sz="1800" dirty="0" smtClean="0"/>
              <a:t>	Survey Responses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Classic religiosity                                       Emotional religiosity</a:t>
            </a:r>
          </a:p>
          <a:p>
            <a:pPr lvl="2">
              <a:buFont typeface="Arial" pitchFamily="34" charset="0"/>
              <a:buChar char="•"/>
            </a:pPr>
            <a:endParaRPr lang="en-US" sz="1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876800"/>
          <a:ext cx="3200400" cy="1828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0200"/>
                <a:gridCol w="1600200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Internal Consistency Reliabilities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4876800"/>
          <a:ext cx="3200400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00200"/>
                <a:gridCol w="1600200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Internal Consistency Reliabilities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Schedule of Racist Events (SRE)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 modified version of </a:t>
            </a:r>
            <a:r>
              <a:rPr lang="en-US" sz="1800" dirty="0" err="1" smtClean="0"/>
              <a:t>Landrine</a:t>
            </a:r>
            <a:r>
              <a:rPr lang="en-US" sz="1800" dirty="0" smtClean="0"/>
              <a:t> &amp; </a:t>
            </a:r>
            <a:r>
              <a:rPr lang="en-US" sz="1800" dirty="0" err="1" smtClean="0"/>
              <a:t>Klonoff’s</a:t>
            </a:r>
            <a:r>
              <a:rPr lang="en-US" sz="1800" dirty="0" smtClean="0"/>
              <a:t> (1996) SRE was used to assess perceived discrimination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Unlike the original version which also included SRE-Lifetime and SRE-Appraisal, this study only utilized SRE-Recent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Survey Responses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4267200"/>
          <a:ext cx="784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Consistency</a:t>
                      </a:r>
                      <a:r>
                        <a:rPr lang="en-US" baseline="0" dirty="0" smtClean="0"/>
                        <a:t>  Reliabilities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10. Marlowe-</a:t>
            </a:r>
            <a:r>
              <a:rPr lang="en-US" dirty="0" err="1" smtClean="0"/>
              <a:t>Crowne</a:t>
            </a:r>
            <a:r>
              <a:rPr lang="en-US" dirty="0" smtClean="0"/>
              <a:t> Social Desirability Scale (MCSDS)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Reynolds’ (1992) MCSDS scale measures the social desirability factors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Respondents were asked about instances of social discrimination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Survey Response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810000"/>
          <a:ext cx="78486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485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Consistency</a:t>
                      </a:r>
                      <a:r>
                        <a:rPr lang="en-US" baseline="0" dirty="0" smtClean="0"/>
                        <a:t>  Reliabilities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Search for potential participants</a:t>
            </a:r>
          </a:p>
          <a:p>
            <a:pPr lvl="1"/>
            <a:r>
              <a:rPr lang="en-US" sz="2000" dirty="0" smtClean="0"/>
              <a:t>Website ads</a:t>
            </a:r>
          </a:p>
          <a:p>
            <a:pPr lvl="1"/>
            <a:r>
              <a:rPr lang="en-US" sz="2000" dirty="0" smtClean="0"/>
              <a:t>Flyer distribution at a large, urban university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Shortlisting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Several measures were taken to obtain a suitable sample population: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Consent forms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Country of origin question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English language proficiency test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Result: Hypothesis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</a:p>
          <a:p>
            <a:pPr lvl="1"/>
            <a:r>
              <a:rPr lang="en-US" dirty="0" smtClean="0"/>
              <a:t>BIIS Scale - (</a:t>
            </a:r>
            <a:r>
              <a:rPr lang="en-US" i="1" dirty="0" smtClean="0"/>
              <a:t>t</a:t>
            </a:r>
            <a:r>
              <a:rPr lang="en-US" dirty="0" smtClean="0"/>
              <a:t>(107.266) = -0.49, </a:t>
            </a:r>
            <a:r>
              <a:rPr lang="en-US" i="1" dirty="0" smtClean="0"/>
              <a:t>p </a:t>
            </a:r>
            <a:r>
              <a:rPr lang="en-US" dirty="0" smtClean="0"/>
              <a:t>= 0.62)</a:t>
            </a:r>
          </a:p>
          <a:p>
            <a:pPr lvl="2"/>
            <a:r>
              <a:rPr lang="en-US" dirty="0" smtClean="0"/>
              <a:t>No significant difference between FSU and Arabs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Hypothesis 1 (Disapproved)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Conclusion: </a:t>
            </a:r>
          </a:p>
          <a:p>
            <a:pPr lvl="2">
              <a:buNone/>
            </a:pPr>
            <a:r>
              <a:rPr lang="en-US" dirty="0" smtClean="0"/>
              <a:t>    Immigrants from FSU do not have significantly higher levels of bicultural identity than those from Arab countries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a new country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Adapting to a new culture</a:t>
            </a:r>
          </a:p>
          <a:p>
            <a:pPr lvl="2"/>
            <a:endParaRPr lang="en-US" sz="1600" dirty="0" smtClean="0"/>
          </a:p>
          <a:p>
            <a:pPr lvl="1"/>
            <a:r>
              <a:rPr lang="en-US" dirty="0" smtClean="0"/>
              <a:t>Emotional Impacts</a:t>
            </a:r>
          </a:p>
          <a:p>
            <a:pPr lvl="2"/>
            <a:r>
              <a:rPr lang="en-US" dirty="0" smtClean="0"/>
              <a:t>Stress</a:t>
            </a:r>
          </a:p>
          <a:p>
            <a:pPr lvl="2"/>
            <a:r>
              <a:rPr lang="en-US" dirty="0" smtClean="0"/>
              <a:t>Uncertainty</a:t>
            </a:r>
          </a:p>
          <a:p>
            <a:pPr lvl="2"/>
            <a:r>
              <a:rPr lang="en-US" dirty="0" smtClean="0"/>
              <a:t>Reformulation of identity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Empirical studies</a:t>
            </a:r>
          </a:p>
          <a:p>
            <a:pPr lvl="1"/>
            <a:r>
              <a:rPr lang="en-US" dirty="0" smtClean="0"/>
              <a:t>Numerous studies have examined the psychological impact of settling down in a new culture</a:t>
            </a:r>
          </a:p>
          <a:p>
            <a:pPr lvl="2"/>
            <a:r>
              <a:rPr lang="en-US" dirty="0" err="1" smtClean="0"/>
              <a:t>Hermans</a:t>
            </a:r>
            <a:r>
              <a:rPr lang="en-US" dirty="0" smtClean="0"/>
              <a:t> &amp; </a:t>
            </a:r>
            <a:r>
              <a:rPr lang="en-US" dirty="0" err="1" smtClean="0"/>
              <a:t>Kempen</a:t>
            </a:r>
            <a:r>
              <a:rPr lang="en-US" dirty="0" smtClean="0"/>
              <a:t>, 1998</a:t>
            </a:r>
          </a:p>
          <a:p>
            <a:pPr lvl="2"/>
            <a:r>
              <a:rPr lang="en-US" dirty="0" err="1" smtClean="0"/>
              <a:t>LaFromboise</a:t>
            </a:r>
            <a:r>
              <a:rPr lang="en-US" dirty="0" smtClean="0"/>
              <a:t>, Coleman, &amp; </a:t>
            </a:r>
            <a:r>
              <a:rPr lang="en-US" dirty="0" err="1" smtClean="0"/>
              <a:t>Gerton</a:t>
            </a:r>
            <a:r>
              <a:rPr lang="en-US" dirty="0" smtClean="0"/>
              <a:t>, 1993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Result: Hypothesis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</a:p>
          <a:p>
            <a:pPr lvl="1"/>
            <a:r>
              <a:rPr lang="en-US" dirty="0" smtClean="0"/>
              <a:t>BIIS Scale - (</a:t>
            </a:r>
            <a:r>
              <a:rPr lang="en-US" i="1" dirty="0" smtClean="0"/>
              <a:t>t</a:t>
            </a:r>
            <a:r>
              <a:rPr lang="en-US" dirty="0" smtClean="0"/>
              <a:t>(154)= 1.25, </a:t>
            </a:r>
            <a:r>
              <a:rPr lang="en-US" i="1" dirty="0" smtClean="0"/>
              <a:t>p</a:t>
            </a:r>
            <a:r>
              <a:rPr lang="en-US" dirty="0" smtClean="0"/>
              <a:t>= 0.21, </a:t>
            </a:r>
            <a:r>
              <a:rPr lang="en-US" i="1" dirty="0" smtClean="0"/>
              <a:t>d</a:t>
            </a:r>
            <a:r>
              <a:rPr lang="en-US" dirty="0" smtClean="0"/>
              <a:t>= 0.20)</a:t>
            </a:r>
          </a:p>
          <a:p>
            <a:pPr lvl="2"/>
            <a:r>
              <a:rPr lang="en-US" dirty="0" smtClean="0"/>
              <a:t>No significant difference between FSU and Arabs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Hypothesis 2 (Disapproved)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Conclusion: </a:t>
            </a:r>
          </a:p>
          <a:p>
            <a:pPr lvl="2">
              <a:buNone/>
            </a:pPr>
            <a:r>
              <a:rPr lang="en-US" sz="2000" dirty="0" smtClean="0"/>
              <a:t>    Immigrants who identify themselves as Muslims show almost same levels of bicultural identity as those with other religious affiliations or no affiliations at all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Result: Hypothesis 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70000" lnSpcReduction="2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Hypothesis 3 (Disapproved)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Conclusion: </a:t>
            </a:r>
          </a:p>
          <a:p>
            <a:pPr lvl="2">
              <a:buNone/>
            </a:pPr>
            <a:r>
              <a:rPr lang="en-US" sz="2000" dirty="0" smtClean="0"/>
              <a:t>      </a:t>
            </a:r>
            <a:r>
              <a:rPr lang="en-US" dirty="0" smtClean="0"/>
              <a:t>Nation of origin (FSU vs. Arabs) doesn’t have any significant impact on the relationship between self-differentiation and bicultural identity</a:t>
            </a:r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dirty="0"/>
          </a:p>
        </p:txBody>
      </p:sp>
      <p:pic>
        <p:nvPicPr>
          <p:cNvPr id="4" name="Picture 3" descr="Tabl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685800"/>
            <a:ext cx="4419600" cy="50616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Result: Hypothesis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70000" lnSpcReduction="2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Hypothesis 4 (Disapproved)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Conclusion: </a:t>
            </a:r>
          </a:p>
          <a:p>
            <a:pPr lvl="2">
              <a:buNone/>
            </a:pPr>
            <a:r>
              <a:rPr lang="en-US" sz="2000" dirty="0" smtClean="0"/>
              <a:t>      </a:t>
            </a:r>
            <a:r>
              <a:rPr lang="en-US" dirty="0" smtClean="0"/>
              <a:t>Immigrants who are Muslims do not show significantly weaker relationship between self-differentiation and bicultural identity development than non-Muslims</a:t>
            </a:r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dirty="0"/>
          </a:p>
        </p:txBody>
      </p:sp>
      <p:pic>
        <p:nvPicPr>
          <p:cNvPr id="5" name="Picture 4" descr="Tabl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609600"/>
            <a:ext cx="4648200" cy="544122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Result: Hypothesis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5105400"/>
          </a:xfrm>
        </p:spPr>
        <p:txBody>
          <a:bodyPr>
            <a:normAutofit fontScale="62500" lnSpcReduction="20000"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Hypothesis 5 (Disapproved)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Conclusion: 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200" dirty="0" smtClean="0"/>
              <a:t>Participants who are non-Muslims would not show any stronger relationship between self- differentiation and bicultural identity than those who are Muslims</a:t>
            </a:r>
          </a:p>
          <a:p>
            <a:pPr lvl="2"/>
            <a:endParaRPr lang="en-US" dirty="0"/>
          </a:p>
        </p:txBody>
      </p:sp>
      <p:pic>
        <p:nvPicPr>
          <p:cNvPr id="6" name="Picture 5" descr="Tabl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5718" y="381001"/>
            <a:ext cx="4659681" cy="54863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Post-hoc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  Level of religiosity found to be correlated with bicultural identity development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Post-hoc analysis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600" dirty="0" smtClean="0"/>
              <a:t>Does level of religiosity significantly influence the relationship between country of origin and bicultural identity development  as per hypothesis 4?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000" b="1" dirty="0" smtClean="0"/>
              <a:t>Result</a:t>
            </a:r>
          </a:p>
          <a:p>
            <a:pPr>
              <a:buNone/>
            </a:pPr>
            <a:r>
              <a:rPr lang="en-US" sz="1600" dirty="0" smtClean="0"/>
              <a:t>       Influence of level of religiosity on the relationship between country of origin and bicultural identity development varies among immigrant groups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FSU = Yes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Arabs = No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Post-hoc Analysis - Religiosity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Low classic religiosity</a:t>
            </a:r>
          </a:p>
          <a:p>
            <a:pPr lvl="1"/>
            <a:r>
              <a:rPr lang="en-US" sz="1400" dirty="0" smtClean="0"/>
              <a:t>FSU individuals scored significantly higher on the BIIS than Arab individuals</a:t>
            </a:r>
          </a:p>
          <a:p>
            <a:pPr>
              <a:buNone/>
            </a:pPr>
            <a:r>
              <a:rPr lang="en-US" sz="1600" dirty="0" smtClean="0"/>
              <a:t>High emotional religiosity</a:t>
            </a:r>
          </a:p>
          <a:p>
            <a:pPr lvl="1"/>
            <a:r>
              <a:rPr lang="en-US" sz="1400" dirty="0" smtClean="0"/>
              <a:t>FSU individuals scored significantly lower on the BIIS than Arab individuals</a:t>
            </a:r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Tabl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4263626" cy="4572000"/>
          </a:xfrm>
          <a:prstGeom prst="rect">
            <a:avLst/>
          </a:prstGeom>
        </p:spPr>
      </p:pic>
      <p:pic>
        <p:nvPicPr>
          <p:cNvPr id="6" name="Picture 5" descr="Fig.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981200"/>
            <a:ext cx="3967163" cy="45896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Post-hoc Analysis - Religiosity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FSU</a:t>
            </a:r>
          </a:p>
          <a:p>
            <a:pPr>
              <a:buNone/>
            </a:pPr>
            <a:r>
              <a:rPr lang="en-US" sz="1600" dirty="0" smtClean="0"/>
              <a:t>	 Less religious (classic and emotional religiosity) individuals scored significantly higher on the BIIS than more religious individuals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7" name="Picture 6" descr="Tabl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3886199" cy="4957973"/>
          </a:xfrm>
          <a:prstGeom prst="rect">
            <a:avLst/>
          </a:prstGeom>
        </p:spPr>
      </p:pic>
      <p:pic>
        <p:nvPicPr>
          <p:cNvPr id="8" name="Picture 7" descr="Fig.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828800"/>
            <a:ext cx="4096742" cy="472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The study confirms that immigrants from FSU who are better at developing a bicultural identity are also more likely to display higher levels of self-differentiation</a:t>
            </a:r>
          </a:p>
          <a:p>
            <a:pPr lvl="1"/>
            <a:r>
              <a:rPr lang="en-US" sz="1600" dirty="0" smtClean="0"/>
              <a:t>The findings seem to be universal in nature, i.e. they apply to Arab immigrants also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The roles played by different dimensions of self-differentiation seem to be influenced by cultural context</a:t>
            </a:r>
          </a:p>
          <a:p>
            <a:endParaRPr lang="en-US" sz="1800" dirty="0" smtClean="0"/>
          </a:p>
          <a:p>
            <a:r>
              <a:rPr lang="en-US" sz="1800" dirty="0" smtClean="0"/>
              <a:t>Religious affiliation doesn’t have a significant impact on cultural identity</a:t>
            </a:r>
          </a:p>
          <a:p>
            <a:pPr lvl="1"/>
            <a:r>
              <a:rPr lang="en-US" sz="1600" dirty="0" smtClean="0"/>
              <a:t>Degree of religiosity may have varying influence on bicultural identity in different cultures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Unlike religious affiliation, level of religiosity may influence the relationship between country of origin and bicultural identity development </a:t>
            </a:r>
          </a:p>
          <a:p>
            <a:pPr lvl="1"/>
            <a:r>
              <a:rPr lang="en-US" sz="1600" dirty="0" smtClean="0"/>
              <a:t>The influence varies among immigrant groups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Arab respondents did report higher levels of perceived discrimination and acculturative stress</a:t>
            </a:r>
          </a:p>
          <a:p>
            <a:pPr lvl="1"/>
            <a:r>
              <a:rPr lang="en-US" sz="1600" dirty="0" smtClean="0"/>
              <a:t>The trend could have significant long-term consequences including depression and high risk of suicide 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Cronbach</a:t>
            </a:r>
            <a:r>
              <a:rPr lang="en-US" dirty="0" smtClean="0"/>
              <a:t> Alpha Reliability Coefficient of BIIS</a:t>
            </a:r>
          </a:p>
          <a:p>
            <a:endParaRPr lang="en-US" dirty="0" smtClean="0"/>
          </a:p>
          <a:p>
            <a:r>
              <a:rPr lang="en-US" dirty="0" smtClean="0"/>
              <a:t>Inaccurate data by respondents</a:t>
            </a:r>
          </a:p>
          <a:p>
            <a:endParaRPr lang="en-US" dirty="0" smtClean="0"/>
          </a:p>
          <a:p>
            <a:r>
              <a:rPr lang="en-US" dirty="0" smtClean="0"/>
              <a:t>Sample population came from a limited geographical area</a:t>
            </a:r>
          </a:p>
          <a:p>
            <a:pPr lvl="1"/>
            <a:r>
              <a:rPr lang="en-US" sz="1800" dirty="0" smtClean="0"/>
              <a:t>May not be a good representative of the overall immigrants’ populations from FSU and Arab countries</a:t>
            </a:r>
          </a:p>
          <a:p>
            <a:endParaRPr lang="en-US" sz="2000" dirty="0" smtClean="0"/>
          </a:p>
          <a:p>
            <a:r>
              <a:rPr lang="en-US" dirty="0" smtClean="0"/>
              <a:t>Language Limitation</a:t>
            </a:r>
          </a:p>
          <a:p>
            <a:pPr lvl="1"/>
            <a:r>
              <a:rPr lang="en-US" sz="1800" dirty="0" smtClean="0"/>
              <a:t>All respondents spoke proficient English. The experiences may be may be quite different for those not proficient in English</a:t>
            </a:r>
          </a:p>
          <a:p>
            <a:endParaRPr lang="en-US" sz="2000" dirty="0" smtClean="0"/>
          </a:p>
          <a:p>
            <a:r>
              <a:rPr lang="en-US" dirty="0" smtClean="0"/>
              <a:t>Even within FSU and Arab world, significant cultural differences exist among ethnic groups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for future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Greater number of research variables may help overcome the hurdle of low </a:t>
            </a:r>
            <a:r>
              <a:rPr lang="en-US" sz="1800" dirty="0" err="1" smtClean="0"/>
              <a:t>Cronbach</a:t>
            </a:r>
            <a:r>
              <a:rPr lang="en-US" sz="1800" dirty="0" smtClean="0"/>
              <a:t> Alpha Reliability Coefficient </a:t>
            </a:r>
          </a:p>
          <a:p>
            <a:endParaRPr lang="en-US" sz="1800" dirty="0" smtClean="0"/>
          </a:p>
          <a:p>
            <a:r>
              <a:rPr lang="en-US" sz="1800" dirty="0" smtClean="0"/>
              <a:t>Sample size could be chosen from larger geographical area</a:t>
            </a:r>
          </a:p>
          <a:p>
            <a:endParaRPr lang="en-US" sz="1800" dirty="0" smtClean="0"/>
          </a:p>
          <a:p>
            <a:r>
              <a:rPr lang="en-US" sz="1800" dirty="0" smtClean="0"/>
              <a:t>Multi-language options may help gather more effective and accurate responses</a:t>
            </a:r>
          </a:p>
          <a:p>
            <a:endParaRPr lang="en-US" sz="1800" dirty="0" smtClean="0"/>
          </a:p>
          <a:p>
            <a:r>
              <a:rPr lang="en-US" sz="1800" dirty="0" smtClean="0"/>
              <a:t>Future research studies may also focus upon the long-term impact of acculturation differences among immigrants from different countries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Bicultural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Research interest in bicultural integration of immigrants is relatively recent</a:t>
            </a:r>
          </a:p>
          <a:p>
            <a:pPr lvl="1"/>
            <a:r>
              <a:rPr lang="en-US" dirty="0" smtClean="0"/>
              <a:t>Benet-</a:t>
            </a:r>
            <a:r>
              <a:rPr lang="en-US" dirty="0" err="1" smtClean="0"/>
              <a:t>Martínez</a:t>
            </a:r>
            <a:r>
              <a:rPr lang="en-US" dirty="0" smtClean="0"/>
              <a:t> &amp; </a:t>
            </a:r>
            <a:r>
              <a:rPr lang="en-US" dirty="0" err="1" smtClean="0"/>
              <a:t>Haritatos</a:t>
            </a:r>
            <a:r>
              <a:rPr lang="en-US" dirty="0" smtClean="0"/>
              <a:t>, 2005</a:t>
            </a:r>
          </a:p>
          <a:p>
            <a:pPr lvl="1"/>
            <a:r>
              <a:rPr lang="en-US" dirty="0" smtClean="0"/>
              <a:t>Trimble, 2003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   Literature’s implications regarding acculturation</a:t>
            </a:r>
          </a:p>
          <a:p>
            <a:pPr lvl="1"/>
            <a:r>
              <a:rPr lang="en-US" dirty="0" smtClean="0"/>
              <a:t>Assimilation into dominant culture is the most useful strategy</a:t>
            </a:r>
          </a:p>
          <a:p>
            <a:pPr lvl="2"/>
            <a:r>
              <a:rPr lang="en-US" dirty="0" smtClean="0"/>
              <a:t>It is only one among several strategies employed by immigrants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Acculturation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Much more than mere assimilation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Includes but not limited to</a:t>
            </a:r>
          </a:p>
          <a:p>
            <a:pPr lvl="1"/>
            <a:r>
              <a:rPr lang="en-US" sz="2000" dirty="0" smtClean="0"/>
              <a:t>Reorganization of values and beliefs</a:t>
            </a:r>
          </a:p>
          <a:p>
            <a:pPr lvl="1"/>
            <a:r>
              <a:rPr lang="en-US" sz="2000" dirty="0" smtClean="0"/>
              <a:t>Transformation of self-concept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400" dirty="0" smtClean="0"/>
              <a:t>Acculturation options</a:t>
            </a:r>
          </a:p>
          <a:p>
            <a:pPr lvl="1"/>
            <a:r>
              <a:rPr lang="en-US" sz="2200" dirty="0" smtClean="0"/>
              <a:t>Adopt host culture</a:t>
            </a:r>
          </a:p>
          <a:p>
            <a:pPr lvl="1"/>
            <a:r>
              <a:rPr lang="en-US" sz="2200" dirty="0" smtClean="0"/>
              <a:t>Identify with both host culture and culture of origin</a:t>
            </a:r>
          </a:p>
          <a:p>
            <a:pPr lvl="1"/>
            <a:r>
              <a:rPr lang="en-US" sz="2200" dirty="0" smtClean="0"/>
              <a:t>Identify with culture of origin only</a:t>
            </a:r>
          </a:p>
          <a:p>
            <a:pPr lvl="1"/>
            <a:r>
              <a:rPr lang="en-US" sz="2200" dirty="0" smtClean="0"/>
              <a:t>Associate with neither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Acculturation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Literature suggests identifying with both host culture and culture of origin</a:t>
            </a:r>
          </a:p>
          <a:p>
            <a:pPr lvl="1"/>
            <a:r>
              <a:rPr lang="en-US" sz="1600" dirty="0" smtClean="0"/>
              <a:t>Allows preservation of cultural heritage</a:t>
            </a:r>
          </a:p>
          <a:p>
            <a:pPr lvl="1"/>
            <a:r>
              <a:rPr lang="en-US" sz="1600" dirty="0" smtClean="0"/>
              <a:t>Enables engagement with the host culture</a:t>
            </a:r>
          </a:p>
          <a:p>
            <a:pPr lvl="1"/>
            <a:r>
              <a:rPr lang="en-US" sz="1600" dirty="0" smtClean="0"/>
              <a:t>Additional benefits include</a:t>
            </a:r>
          </a:p>
          <a:p>
            <a:pPr lvl="2"/>
            <a:r>
              <a:rPr lang="en-US" sz="1600" dirty="0" smtClean="0"/>
              <a:t>Healthy self esteem</a:t>
            </a:r>
          </a:p>
          <a:p>
            <a:pPr lvl="2"/>
            <a:r>
              <a:rPr lang="en-US" sz="1600" dirty="0" smtClean="0"/>
              <a:t>Positive relationships</a:t>
            </a:r>
          </a:p>
          <a:p>
            <a:pPr lvl="2"/>
            <a:r>
              <a:rPr lang="en-US" sz="1600" dirty="0" smtClean="0"/>
              <a:t>Sense of well-being </a:t>
            </a:r>
          </a:p>
          <a:p>
            <a:pPr lvl="2"/>
            <a:endParaRPr lang="en-US" sz="1600" dirty="0" smtClean="0"/>
          </a:p>
          <a:p>
            <a:pPr>
              <a:buNone/>
            </a:pPr>
            <a:r>
              <a:rPr lang="en-US" dirty="0" smtClean="0"/>
              <a:t>    The literature suggestion not without limitations</a:t>
            </a:r>
          </a:p>
          <a:p>
            <a:pPr lvl="1"/>
            <a:r>
              <a:rPr lang="en-US" sz="1600" dirty="0" smtClean="0"/>
              <a:t>Individuals from certain countries adjust more easily into host culture as compared to others</a:t>
            </a:r>
          </a:p>
          <a:p>
            <a:pPr lvl="2"/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behind acculturation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   Successful acculturation is influenced by several factors</a:t>
            </a:r>
          </a:p>
          <a:p>
            <a:pPr lvl="1"/>
            <a:r>
              <a:rPr lang="en-US" sz="2000" dirty="0" smtClean="0"/>
              <a:t>Self-differentiation</a:t>
            </a:r>
          </a:p>
          <a:p>
            <a:pPr lvl="2"/>
            <a:r>
              <a:rPr lang="en-US" sz="1600" dirty="0" smtClean="0"/>
              <a:t>Independent cognitive style</a:t>
            </a:r>
          </a:p>
          <a:p>
            <a:pPr lvl="2"/>
            <a:r>
              <a:rPr lang="en-US" sz="1600" dirty="0" smtClean="0"/>
              <a:t>Self-awareness</a:t>
            </a:r>
          </a:p>
          <a:p>
            <a:pPr lvl="2"/>
            <a:r>
              <a:rPr lang="en-US" sz="1600" dirty="0" smtClean="0"/>
              <a:t>Secure sense of self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2000" dirty="0" smtClean="0"/>
              <a:t>Environmental factors</a:t>
            </a:r>
          </a:p>
          <a:p>
            <a:pPr lvl="2"/>
            <a:r>
              <a:rPr lang="en-US" sz="1600" dirty="0" smtClean="0"/>
              <a:t>Similarity between host culture and culture of origin (Positive relationship)</a:t>
            </a:r>
          </a:p>
          <a:p>
            <a:pPr lvl="3"/>
            <a:r>
              <a:rPr lang="en-US" sz="1600" dirty="0" smtClean="0"/>
              <a:t>Language</a:t>
            </a:r>
          </a:p>
          <a:p>
            <a:pPr lvl="3"/>
            <a:r>
              <a:rPr lang="en-US" sz="1600" dirty="0" smtClean="0"/>
              <a:t>Religion</a:t>
            </a:r>
          </a:p>
          <a:p>
            <a:pPr lvl="3"/>
            <a:r>
              <a:rPr lang="en-US" sz="1600" dirty="0" smtClean="0"/>
              <a:t>Values</a:t>
            </a:r>
          </a:p>
          <a:p>
            <a:pPr lvl="3"/>
            <a:r>
              <a:rPr lang="en-US" sz="1600" dirty="0" smtClean="0"/>
              <a:t>Status of women</a:t>
            </a:r>
          </a:p>
          <a:p>
            <a:pPr lvl="3"/>
            <a:r>
              <a:rPr lang="en-US" sz="1600" dirty="0" smtClean="0"/>
              <a:t>Individualism vs. Collectivism</a:t>
            </a:r>
          </a:p>
          <a:p>
            <a:pPr lvl="3"/>
            <a:r>
              <a:rPr lang="en-US" sz="1600" dirty="0" smtClean="0"/>
              <a:t>Attitudes towards authority</a:t>
            </a:r>
          </a:p>
          <a:p>
            <a:pPr lvl="3"/>
            <a:r>
              <a:rPr lang="en-US" sz="1600" dirty="0" smtClean="0"/>
              <a:t>Forms of government</a:t>
            </a:r>
          </a:p>
          <a:p>
            <a:pPr lvl="3"/>
            <a:r>
              <a:rPr lang="en-US" sz="1600" dirty="0" smtClean="0"/>
              <a:t>Legal systems</a:t>
            </a:r>
          </a:p>
          <a:p>
            <a:pPr lvl="3"/>
            <a:endParaRPr lang="en-US" sz="1600" dirty="0" smtClean="0"/>
          </a:p>
          <a:p>
            <a:pPr lvl="1"/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behind acculturation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Attitude of natives towards particular immigrant groups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European natives generally hostile to non-European immigrants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Studies found that non-European immigrants often reported</a:t>
            </a:r>
          </a:p>
          <a:p>
            <a:pPr lvl="3"/>
            <a:endParaRPr lang="en-US" sz="1600" dirty="0" smtClean="0"/>
          </a:p>
          <a:p>
            <a:pPr lvl="3"/>
            <a:r>
              <a:rPr lang="en-US" sz="1600" dirty="0" smtClean="0"/>
              <a:t>Lower levels of adaptation</a:t>
            </a:r>
          </a:p>
          <a:p>
            <a:pPr lvl="3"/>
            <a:r>
              <a:rPr lang="en-US" sz="1600" dirty="0" smtClean="0"/>
              <a:t>Greater identification with cultures of origin</a:t>
            </a:r>
          </a:p>
          <a:p>
            <a:pPr lvl="3"/>
            <a:r>
              <a:rPr lang="en-US" sz="1600" dirty="0" smtClean="0"/>
              <a:t>Lower sense of mastery</a:t>
            </a:r>
          </a:p>
          <a:p>
            <a:pPr lvl="3"/>
            <a:r>
              <a:rPr lang="en-US" sz="1600" dirty="0" smtClean="0"/>
              <a:t>Lower life satisfaction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existing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Most studies have examined acculturation from assimilation perspective</a:t>
            </a:r>
          </a:p>
          <a:p>
            <a:endParaRPr lang="en-US" sz="2000" dirty="0" smtClean="0"/>
          </a:p>
          <a:p>
            <a:r>
              <a:rPr lang="en-US" sz="2000" dirty="0" smtClean="0"/>
              <a:t>Studies have usually focused on personal characteristics of immigrants or the external context of immigrants</a:t>
            </a:r>
          </a:p>
          <a:p>
            <a:endParaRPr lang="en-US" sz="2000" dirty="0" smtClean="0"/>
          </a:p>
          <a:p>
            <a:r>
              <a:rPr lang="en-US" sz="2000" dirty="0" smtClean="0"/>
              <a:t>To date, no study has investigated the role of contextual factors in the relationship between personal qualities and bicultural identity formation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1570</Words>
  <Application>Microsoft Office PowerPoint</Application>
  <PresentationFormat>On-screen Show (4:3)</PresentationFormat>
  <Paragraphs>472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Equity</vt:lpstr>
      <vt:lpstr>Self-Differentiation, Nation of Origin, Religious Affiliation, and Bicultural Identity Development in Former Soviet Union and Arab immigrants</vt:lpstr>
      <vt:lpstr>Introduction</vt:lpstr>
      <vt:lpstr>Moving to a new country …</vt:lpstr>
      <vt:lpstr>Bicultural Integration</vt:lpstr>
      <vt:lpstr>Acculturation</vt:lpstr>
      <vt:lpstr>Acculturation (Cont.)</vt:lpstr>
      <vt:lpstr>Factors behind acculturation</vt:lpstr>
      <vt:lpstr>Factors behind acculturation (Cont.)</vt:lpstr>
      <vt:lpstr>Limitations of existing literature</vt:lpstr>
      <vt:lpstr>Research Study - Introduction</vt:lpstr>
      <vt:lpstr>Sample</vt:lpstr>
      <vt:lpstr>Sample (Cont.)</vt:lpstr>
      <vt:lpstr>Hypothesis 1</vt:lpstr>
      <vt:lpstr>Hypothesis 2</vt:lpstr>
      <vt:lpstr>Hypothesis 3</vt:lpstr>
      <vt:lpstr>Hypothesis 4</vt:lpstr>
      <vt:lpstr>Hypothesis 5</vt:lpstr>
      <vt:lpstr>Measures</vt:lpstr>
      <vt:lpstr>Measures</vt:lpstr>
      <vt:lpstr>Measures</vt:lpstr>
      <vt:lpstr>Measures</vt:lpstr>
      <vt:lpstr>Measures</vt:lpstr>
      <vt:lpstr>Measures</vt:lpstr>
      <vt:lpstr>Measures</vt:lpstr>
      <vt:lpstr>Measures</vt:lpstr>
      <vt:lpstr>Measures</vt:lpstr>
      <vt:lpstr>Measures</vt:lpstr>
      <vt:lpstr>Procedures</vt:lpstr>
      <vt:lpstr>Result: Hypothesis 1</vt:lpstr>
      <vt:lpstr>Result: Hypothesis 2</vt:lpstr>
      <vt:lpstr>Result: Hypothesis 3</vt:lpstr>
      <vt:lpstr>Result: Hypothesis 4</vt:lpstr>
      <vt:lpstr>Result: Hypothesis 5</vt:lpstr>
      <vt:lpstr>Post-hoc Analysis</vt:lpstr>
      <vt:lpstr>Post-hoc Analysis - Religiosity</vt:lpstr>
      <vt:lpstr>Post-hoc Analysis - Religiosity</vt:lpstr>
      <vt:lpstr>Conclusions</vt:lpstr>
      <vt:lpstr>Study Limitations</vt:lpstr>
      <vt:lpstr>Recommendation for future studies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2012-09-04T22:57:32Z</dcterms:created>
  <dcterms:modified xsi:type="dcterms:W3CDTF">2012-09-06T00:16:23Z</dcterms:modified>
</cp:coreProperties>
</file>