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0"/>
  </p:notesMasterIdLst>
  <p:sldIdLst>
    <p:sldId id="256" r:id="rId3"/>
    <p:sldId id="257" r:id="rId4"/>
    <p:sldId id="258" r:id="rId5"/>
    <p:sldId id="259" r:id="rId6"/>
    <p:sldId id="260" r:id="rId7"/>
    <p:sldId id="261"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notesViewPr>
    <p:cSldViewPr>
      <p:cViewPr>
        <p:scale>
          <a:sx n="124" d="100"/>
          <a:sy n="124" d="100"/>
        </p:scale>
        <p:origin x="-30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C34FE92-3CE3-46B5-A86E-BFE785928509}" type="datetimeFigureOut">
              <a:rPr lang="en-US"/>
              <a:pPr>
                <a:defRPr/>
              </a:pPr>
              <a:t>6/23/2012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6EC7BEC-03EC-4334-AE2A-7B3C302791AB}" type="slidenum">
              <a:rPr lang="en-US"/>
              <a:pPr>
                <a:defRPr/>
              </a:pPr>
              <a:t>‹#›</a:t>
            </a:fld>
            <a:endParaRPr lang="en-US" dirty="0"/>
          </a:p>
        </p:txBody>
      </p:sp>
    </p:spTree>
    <p:extLst>
      <p:ext uri="{BB962C8B-B14F-4D97-AF65-F5344CB8AC3E}">
        <p14:creationId xmlns:p14="http://schemas.microsoft.com/office/powerpoint/2010/main" val="11868767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a:t>
            </a:r>
            <a:r>
              <a:rPr lang="en-CA" smtClean="0"/>
              <a:t>is the title page</a:t>
            </a:r>
            <a:endParaRPr lang="en-CA"/>
          </a:p>
        </p:txBody>
      </p:sp>
      <p:sp>
        <p:nvSpPr>
          <p:cNvPr id="4" name="Slide Number Placeholder 3"/>
          <p:cNvSpPr>
            <a:spLocks noGrp="1"/>
          </p:cNvSpPr>
          <p:nvPr>
            <p:ph type="sldNum" sz="quarter" idx="10"/>
          </p:nvPr>
        </p:nvSpPr>
        <p:spPr/>
        <p:txBody>
          <a:bodyPr/>
          <a:lstStyle/>
          <a:p>
            <a:pPr>
              <a:defRPr/>
            </a:pPr>
            <a:fld id="{66EC7BEC-03EC-4334-AE2A-7B3C302791AB}" type="slidenum">
              <a:rPr lang="en-US" smtClean="0"/>
              <a:pPr>
                <a:defRPr/>
              </a:pPr>
              <a:t>1</a:t>
            </a:fld>
            <a:endParaRPr lang="en-US" dirty="0"/>
          </a:p>
        </p:txBody>
      </p:sp>
    </p:spTree>
    <p:extLst>
      <p:ext uri="{BB962C8B-B14F-4D97-AF65-F5344CB8AC3E}">
        <p14:creationId xmlns:p14="http://schemas.microsoft.com/office/powerpoint/2010/main" val="1904881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CA" dirty="0" smtClean="0"/>
              <a:t>The firm was originally called National Medical Enterprise (NME). The firm got involved with a huge scandal in which it was seen to defraud Medicare. The fraud was where Tenet acquired patients for up to $2,000 each; based upon anyone who could persuade such individuals to go to hospital.  As such Tenet created contracts with ‘Bounty Hunters’ ; one such incident even involved the kidnapping of a patient.  This impacted vast numbers of children who were kept in hospital for much longer periods than required – this with the aim  of maximising the full duration of their insurance provision.  In 1994 the Company pleaded guilty to criminal charges. Tenet healthcare agreed to pay the Federal Government $900 million for a range of </a:t>
            </a:r>
            <a:r>
              <a:rPr lang="en-CA" dirty="0" err="1" smtClean="0"/>
              <a:t>violatiuons</a:t>
            </a:r>
            <a:r>
              <a:rPr lang="en-CA" dirty="0" smtClean="0"/>
              <a:t> including manipulation of funds and kickbacks. </a:t>
            </a:r>
            <a:endParaRPr lang="en-CA" dirty="0"/>
          </a:p>
        </p:txBody>
      </p:sp>
      <p:sp>
        <p:nvSpPr>
          <p:cNvPr id="4" name="Slide Number Placeholder 3"/>
          <p:cNvSpPr>
            <a:spLocks noGrp="1"/>
          </p:cNvSpPr>
          <p:nvPr>
            <p:ph type="sldNum" sz="quarter" idx="10"/>
          </p:nvPr>
        </p:nvSpPr>
        <p:spPr/>
        <p:txBody>
          <a:bodyPr/>
          <a:lstStyle/>
          <a:p>
            <a:pPr>
              <a:defRPr/>
            </a:pPr>
            <a:fld id="{66EC7BEC-03EC-4334-AE2A-7B3C302791AB}" type="slidenum">
              <a:rPr lang="en-US" smtClean="0"/>
              <a:pPr>
                <a:defRPr/>
              </a:pPr>
              <a:t>2</a:t>
            </a:fld>
            <a:endParaRPr lang="en-US" dirty="0"/>
          </a:p>
        </p:txBody>
      </p:sp>
    </p:spTree>
    <p:extLst>
      <p:ext uri="{BB962C8B-B14F-4D97-AF65-F5344CB8AC3E}">
        <p14:creationId xmlns:p14="http://schemas.microsoft.com/office/powerpoint/2010/main" val="1522548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CA" dirty="0" smtClean="0"/>
              <a:t>Tenet reached the final settlement with the US Government in 2006 where it had to pay $900 million.  In addition to this settlement the Company was made to sign the Corporate Integrity agreement. Overall the Company was estimated to have paid over $2 billion in settlement of all peripheral related matters; despite this the firm did not formally admit being guilty to any of the charges and showed little remorse for the damage it had caused.  They even made the point that despite a number of their practices being inappropriate they did not consider them to be illegal.   Healthcare frauds cost the US taxpayer in excess of $60 billion every year . The Obama administration has recovered some $4.1 billion for the taxpayer since being  in office. It is the supreme arrogance of Tenet that points the way towards the need for a more thorough investigation of this area.</a:t>
            </a:r>
          </a:p>
          <a:p>
            <a:pPr>
              <a:lnSpc>
                <a:spcPct val="200000"/>
              </a:lnSpc>
            </a:pPr>
            <a:endParaRPr lang="en-CA" dirty="0"/>
          </a:p>
        </p:txBody>
      </p:sp>
      <p:sp>
        <p:nvSpPr>
          <p:cNvPr id="4" name="Slide Number Placeholder 3"/>
          <p:cNvSpPr>
            <a:spLocks noGrp="1"/>
          </p:cNvSpPr>
          <p:nvPr>
            <p:ph type="sldNum" sz="quarter" idx="10"/>
          </p:nvPr>
        </p:nvSpPr>
        <p:spPr/>
        <p:txBody>
          <a:bodyPr/>
          <a:lstStyle/>
          <a:p>
            <a:pPr>
              <a:defRPr/>
            </a:pPr>
            <a:fld id="{66EC7BEC-03EC-4334-AE2A-7B3C302791AB}" type="slidenum">
              <a:rPr lang="en-US" smtClean="0"/>
              <a:pPr>
                <a:defRPr/>
              </a:pPr>
              <a:t>3</a:t>
            </a:fld>
            <a:endParaRPr lang="en-US" dirty="0"/>
          </a:p>
        </p:txBody>
      </p:sp>
    </p:spTree>
    <p:extLst>
      <p:ext uri="{BB962C8B-B14F-4D97-AF65-F5344CB8AC3E}">
        <p14:creationId xmlns:p14="http://schemas.microsoft.com/office/powerpoint/2010/main" val="1966948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CA" dirty="0" smtClean="0"/>
              <a:t>Tenet made little concessions in order to resolve this problem other than admitting their guilt and paying the settlement costs to the Government.  The management retained a fairly arrogant stance considering their action as inappropriate but legal. Tenet is the second largest for-profit hospital chain the USA.  The resulting settlements forced them to close 11 hospitals in the USA.  It was Presidents Bush and Obama who have clamped down on health care fraud over the last five years.  Ironically in 2006 Tenet accused a rival hospital chain ‘ Community Health Systems’  of similar </a:t>
            </a:r>
            <a:r>
              <a:rPr lang="en-CA" dirty="0" err="1" smtClean="0"/>
              <a:t>medicare</a:t>
            </a:r>
            <a:r>
              <a:rPr lang="en-CA" dirty="0" smtClean="0"/>
              <a:t> fraud.  This resulted  in CHS carrying out a hostile take over bid against Tenet.  It is the uniqueness of the medical healthcare billing system in the USA that lends itself to abuse and potential fraud. </a:t>
            </a:r>
            <a:endParaRPr lang="en-CA" dirty="0"/>
          </a:p>
        </p:txBody>
      </p:sp>
      <p:sp>
        <p:nvSpPr>
          <p:cNvPr id="4" name="Slide Number Placeholder 3"/>
          <p:cNvSpPr>
            <a:spLocks noGrp="1"/>
          </p:cNvSpPr>
          <p:nvPr>
            <p:ph type="sldNum" sz="quarter" idx="10"/>
          </p:nvPr>
        </p:nvSpPr>
        <p:spPr/>
        <p:txBody>
          <a:bodyPr/>
          <a:lstStyle/>
          <a:p>
            <a:pPr>
              <a:defRPr/>
            </a:pPr>
            <a:fld id="{66EC7BEC-03EC-4334-AE2A-7B3C302791AB}" type="slidenum">
              <a:rPr lang="en-US" smtClean="0"/>
              <a:pPr>
                <a:defRPr/>
              </a:pPr>
              <a:t>4</a:t>
            </a:fld>
            <a:endParaRPr lang="en-US" dirty="0"/>
          </a:p>
        </p:txBody>
      </p:sp>
    </p:spTree>
    <p:extLst>
      <p:ext uri="{BB962C8B-B14F-4D97-AF65-F5344CB8AC3E}">
        <p14:creationId xmlns:p14="http://schemas.microsoft.com/office/powerpoint/2010/main" val="3007252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lnSpc>
                <a:spcPct val="200000"/>
              </a:lnSpc>
            </a:pPr>
            <a:r>
              <a:rPr lang="en-CA" dirty="0" smtClean="0"/>
              <a:t>The main outcomes of the fraud can be briefly summarised as :</a:t>
            </a:r>
          </a:p>
          <a:p>
            <a:pPr>
              <a:lnSpc>
                <a:spcPct val="200000"/>
              </a:lnSpc>
            </a:pPr>
            <a:endParaRPr lang="en-CA" dirty="0" smtClean="0"/>
          </a:p>
          <a:p>
            <a:pPr marL="171450" indent="-171450">
              <a:lnSpc>
                <a:spcPct val="200000"/>
              </a:lnSpc>
              <a:buFont typeface="Wingdings" pitchFamily="2" charset="2"/>
              <a:buChar char="v"/>
            </a:pPr>
            <a:r>
              <a:rPr lang="en-CA" dirty="0"/>
              <a:t>The firm had to sell off 11 Hospitals to help pay for the debt and cover off the cost of penalties</a:t>
            </a:r>
          </a:p>
          <a:p>
            <a:pPr marL="171450" indent="-171450">
              <a:lnSpc>
                <a:spcPct val="200000"/>
              </a:lnSpc>
              <a:buFont typeface="Wingdings" pitchFamily="2" charset="2"/>
              <a:buChar char="v"/>
            </a:pPr>
            <a:r>
              <a:rPr lang="en-CA" dirty="0"/>
              <a:t>Tenet had to pay $42.8 million to settle fraud allegations of overcharging</a:t>
            </a:r>
          </a:p>
          <a:p>
            <a:pPr marL="171450" indent="-171450">
              <a:lnSpc>
                <a:spcPct val="200000"/>
              </a:lnSpc>
              <a:buFont typeface="Wingdings" pitchFamily="2" charset="2"/>
              <a:buChar char="v"/>
            </a:pPr>
            <a:r>
              <a:rPr lang="en-CA" dirty="0"/>
              <a:t>Tent paid more than $900 million in Federal charges</a:t>
            </a:r>
          </a:p>
          <a:p>
            <a:pPr>
              <a:lnSpc>
                <a:spcPct val="200000"/>
              </a:lnSpc>
            </a:pPr>
            <a:r>
              <a:rPr lang="en-CA" dirty="0"/>
              <a:t>In 2002, four months before the scandal, Tenet paid out:</a:t>
            </a:r>
          </a:p>
          <a:p>
            <a:pPr marL="171450" indent="-171450">
              <a:lnSpc>
                <a:spcPct val="200000"/>
              </a:lnSpc>
              <a:buFont typeface="Wingdings" pitchFamily="2" charset="2"/>
              <a:buChar char="v"/>
            </a:pPr>
            <a:r>
              <a:rPr lang="en-CA" dirty="0"/>
              <a:t>$17 million for overcharging for laboratory services in 139 hospitals, </a:t>
            </a:r>
          </a:p>
          <a:p>
            <a:pPr marL="171450" indent="-171450">
              <a:lnSpc>
                <a:spcPct val="200000"/>
              </a:lnSpc>
              <a:buFont typeface="Wingdings" pitchFamily="2" charset="2"/>
              <a:buChar char="v"/>
            </a:pPr>
            <a:r>
              <a:rPr lang="en-CA" dirty="0" smtClean="0"/>
              <a:t>$</a:t>
            </a:r>
            <a:r>
              <a:rPr lang="en-CA" dirty="0"/>
              <a:t>10 million for over billing for rehabilitation services and false cost reports at </a:t>
            </a:r>
            <a:r>
              <a:rPr lang="en-CA" dirty="0" err="1"/>
              <a:t>Brotman</a:t>
            </a:r>
            <a:r>
              <a:rPr lang="en-CA" dirty="0"/>
              <a:t> Medical Center in Culver City (whistle blower initiated), </a:t>
            </a:r>
            <a:r>
              <a:rPr lang="en-CA" dirty="0" smtClean="0"/>
              <a:t>and</a:t>
            </a:r>
            <a:endParaRPr lang="en-CA" dirty="0"/>
          </a:p>
          <a:p>
            <a:pPr marL="171450" indent="-171450">
              <a:lnSpc>
                <a:spcPct val="200000"/>
              </a:lnSpc>
              <a:buFont typeface="Wingdings" pitchFamily="2" charset="2"/>
              <a:buChar char="v"/>
            </a:pPr>
            <a:r>
              <a:rPr lang="en-CA" dirty="0"/>
              <a:t>$29 million in a case that accused </a:t>
            </a:r>
            <a:r>
              <a:rPr lang="en-CA" dirty="0" err="1"/>
              <a:t>Lifemark</a:t>
            </a:r>
            <a:r>
              <a:rPr lang="en-CA" dirty="0"/>
              <a:t> Hospitals of Florida (Palmetto General Hospital) of billing and cost-report violations for home health services dating from 1994 (whistle blower initiated), </a:t>
            </a:r>
          </a:p>
          <a:p>
            <a:pPr>
              <a:lnSpc>
                <a:spcPct val="200000"/>
              </a:lnSpc>
            </a:pPr>
            <a:endParaRPr lang="en-CA" dirty="0"/>
          </a:p>
          <a:p>
            <a:endParaRPr lang="en-CA" dirty="0"/>
          </a:p>
        </p:txBody>
      </p:sp>
      <p:sp>
        <p:nvSpPr>
          <p:cNvPr id="4" name="Slide Number Placeholder 3"/>
          <p:cNvSpPr>
            <a:spLocks noGrp="1"/>
          </p:cNvSpPr>
          <p:nvPr>
            <p:ph type="sldNum" sz="quarter" idx="10"/>
          </p:nvPr>
        </p:nvSpPr>
        <p:spPr/>
        <p:txBody>
          <a:bodyPr/>
          <a:lstStyle/>
          <a:p>
            <a:pPr>
              <a:defRPr/>
            </a:pPr>
            <a:fld id="{66EC7BEC-03EC-4334-AE2A-7B3C302791AB}" type="slidenum">
              <a:rPr lang="en-US" smtClean="0"/>
              <a:pPr>
                <a:defRPr/>
              </a:pPr>
              <a:t>5</a:t>
            </a:fld>
            <a:endParaRPr lang="en-US" dirty="0"/>
          </a:p>
        </p:txBody>
      </p:sp>
    </p:spTree>
    <p:extLst>
      <p:ext uri="{BB962C8B-B14F-4D97-AF65-F5344CB8AC3E}">
        <p14:creationId xmlns:p14="http://schemas.microsoft.com/office/powerpoint/2010/main" val="4167227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CA" dirty="0" smtClean="0"/>
              <a:t>A number of the  Executives that were seen to be complicit and involved in the fraud are now banned from working with other Healthcare firms.  Tenet closed 11 hospitals in this process and impacted the dividends payable to its shareholders.  The stock price as a result plummeted to  less than 90% of its original value and demonstrated a massive lack of confidence vote by the shareholders.  The testimony that the current value of the shares has remained around $5 per share indicates that this was not a knee jerk reaction by the shareholders but a vote illustrating a real lack of confidence in the Tenet Executive team. Stock prices in 2002 were around $52.50 per </a:t>
            </a:r>
            <a:r>
              <a:rPr lang="en-CA" dirty="0" err="1" smtClean="0"/>
              <a:t>shere</a:t>
            </a:r>
            <a:r>
              <a:rPr lang="en-CA" dirty="0" smtClean="0"/>
              <a:t> and in 2008 the figure had dropped to $5.43 per share.  </a:t>
            </a:r>
            <a:endParaRPr lang="en-CA" dirty="0"/>
          </a:p>
        </p:txBody>
      </p:sp>
      <p:sp>
        <p:nvSpPr>
          <p:cNvPr id="4" name="Slide Number Placeholder 3"/>
          <p:cNvSpPr>
            <a:spLocks noGrp="1"/>
          </p:cNvSpPr>
          <p:nvPr>
            <p:ph type="sldNum" sz="quarter" idx="10"/>
          </p:nvPr>
        </p:nvSpPr>
        <p:spPr/>
        <p:txBody>
          <a:bodyPr/>
          <a:lstStyle/>
          <a:p>
            <a:pPr>
              <a:defRPr/>
            </a:pPr>
            <a:fld id="{66EC7BEC-03EC-4334-AE2A-7B3C302791AB}" type="slidenum">
              <a:rPr lang="en-US" smtClean="0"/>
              <a:pPr>
                <a:defRPr/>
              </a:pPr>
              <a:t>6</a:t>
            </a:fld>
            <a:endParaRPr lang="en-US" dirty="0"/>
          </a:p>
        </p:txBody>
      </p:sp>
    </p:spTree>
    <p:extLst>
      <p:ext uri="{BB962C8B-B14F-4D97-AF65-F5344CB8AC3E}">
        <p14:creationId xmlns:p14="http://schemas.microsoft.com/office/powerpoint/2010/main" val="39788486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981200"/>
            <a:ext cx="7772400" cy="822326"/>
          </a:xfrm>
        </p:spPr>
        <p:txBody>
          <a:bodyPr/>
          <a:lstStyle>
            <a:lvl1pPr>
              <a:defRPr>
                <a:solidFill>
                  <a:srgbClr val="FFFFFF"/>
                </a:solidFill>
                <a:effectLst>
                  <a:outerShdw blurRad="38100" dist="38100" dir="2700000" algn="tl">
                    <a:srgbClr val="000000">
                      <a:alpha val="43137"/>
                    </a:srgbClr>
                  </a:outerShdw>
                </a:effectLst>
              </a:defRPr>
            </a:lvl1pPr>
          </a:lstStyle>
          <a:p>
            <a:r>
              <a:rPr lang="en-CA" smtClean="0"/>
              <a:t>Click to edit Master title style</a:t>
            </a:r>
            <a:endParaRPr lang="en-CA"/>
          </a:p>
        </p:txBody>
      </p:sp>
      <p:sp>
        <p:nvSpPr>
          <p:cNvPr id="3" name="Subtitle 2"/>
          <p:cNvSpPr>
            <a:spLocks noGrp="1"/>
          </p:cNvSpPr>
          <p:nvPr>
            <p:ph type="subTitle" idx="1"/>
          </p:nvPr>
        </p:nvSpPr>
        <p:spPr>
          <a:xfrm>
            <a:off x="228600" y="2819400"/>
            <a:ext cx="6400800" cy="381000"/>
          </a:xfrm>
        </p:spPr>
        <p:txBody>
          <a:bodyPr/>
          <a:lstStyle>
            <a:lvl1pPr marL="0" indent="0" algn="l">
              <a:buNone/>
              <a:defRPr b="1">
                <a:solidFill>
                  <a:srgbClr val="FFFFFF"/>
                </a:solidFill>
                <a:effectLst>
                  <a:outerShdw blurRad="38100" dist="38100" dir="2700000" algn="tl">
                    <a:srgbClr val="000000">
                      <a:alpha val="43137"/>
                    </a:srgbClr>
                  </a:outerShdw>
                </a:effectLst>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CA" dirty="0"/>
          </a:p>
        </p:txBody>
      </p:sp>
      <p:sp>
        <p:nvSpPr>
          <p:cNvPr id="4" name="Date Placeholder 3"/>
          <p:cNvSpPr>
            <a:spLocks noGrp="1"/>
          </p:cNvSpPr>
          <p:nvPr>
            <p:ph type="dt" sz="half" idx="10"/>
          </p:nvPr>
        </p:nvSpPr>
        <p:spPr/>
        <p:txBody>
          <a:bodyPr/>
          <a:lstStyle>
            <a:lvl1pPr>
              <a:defRPr/>
            </a:lvl1pPr>
          </a:lstStyle>
          <a:p>
            <a:pPr>
              <a:defRPr/>
            </a:pPr>
            <a:fld id="{C5DBCC93-9839-4AEB-98CF-85D223D62BDF}" type="datetimeFigureOut">
              <a:rPr lang="en-CA" smtClean="0"/>
              <a:pPr>
                <a:defRPr/>
              </a:pPr>
              <a:t>23/06/2012</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B80403E3-371D-407C-9621-3FA8B520AA98}" type="slidenum">
              <a:rPr lang="en-CA" smtClean="0"/>
              <a:pPr>
                <a:defRPr/>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1BB2064B-7EA7-4670-85E2-6AF7E66053AC}" type="datetimeFigureOut">
              <a:rPr lang="en-CA" smtClean="0"/>
              <a:pPr>
                <a:defRPr/>
              </a:pPr>
              <a:t>23/06/2012</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6A712686-6DA2-46F5-B748-A6B4D8BCCC69}" type="slidenum">
              <a:rPr lang="en-CA" smtClean="0"/>
              <a:pPr>
                <a:defRPr/>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F2F54B7B-1C0E-4C93-B053-466115437C6D}" type="datetimeFigureOut">
              <a:rPr lang="en-CA" smtClean="0"/>
              <a:pPr>
                <a:defRPr/>
              </a:pPr>
              <a:t>23/06/2012</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5E271E74-CC05-4990-8697-977397CC94DD}" type="slidenum">
              <a:rPr lang="en-CA" smtClean="0"/>
              <a:pPr>
                <a:defRPr/>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CA"/>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789A2921-085C-4965-BBDB-8A9F8F21D570}" type="datetimeFigureOut">
              <a:rPr lang="en-CA" smtClean="0"/>
              <a:pPr>
                <a:defRPr/>
              </a:pPr>
              <a:t>23/06/2012</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FE3FCF7A-595B-4C7B-8ECD-638AA96720E3}" type="slidenum">
              <a:rPr lang="en-CA" smtClean="0"/>
              <a:pPr>
                <a:defRPr/>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AEBE65-DB74-479B-9F97-3F866A1CD7FA}" type="datetimeFigureOut">
              <a:rPr lang="en-CA" smtClean="0"/>
              <a:pPr>
                <a:defRPr/>
              </a:pPr>
              <a:t>23/06/2012</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C659A469-905B-4101-B012-DD87C2C652B4}" type="slidenum">
              <a:rPr lang="en-CA" smtClean="0"/>
              <a:pPr>
                <a:defRPr/>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6FE28A57-9845-45A1-A52E-8CF540B15B7A}" type="datetimeFigureOut">
              <a:rPr lang="en-CA" smtClean="0"/>
              <a:pPr>
                <a:defRPr/>
              </a:pPr>
              <a:t>23/06/2012</a:t>
            </a:fld>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dirty="0"/>
          </a:p>
        </p:txBody>
      </p:sp>
      <p:sp>
        <p:nvSpPr>
          <p:cNvPr id="7" name="Slide Number Placeholder 5"/>
          <p:cNvSpPr>
            <a:spLocks noGrp="1"/>
          </p:cNvSpPr>
          <p:nvPr>
            <p:ph type="sldNum" sz="quarter" idx="12"/>
          </p:nvPr>
        </p:nvSpPr>
        <p:spPr/>
        <p:txBody>
          <a:bodyPr/>
          <a:lstStyle>
            <a:lvl1pPr>
              <a:defRPr/>
            </a:lvl1pPr>
          </a:lstStyle>
          <a:p>
            <a:pPr>
              <a:defRPr/>
            </a:pPr>
            <a:fld id="{C3DFAC9D-46E6-4C78-8E09-B4077AF47280}" type="slidenum">
              <a:rPr lang="en-CA" smtClean="0"/>
              <a:pPr>
                <a:defRPr/>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462EF3DF-CB53-4A74-B3D5-594EDB3990B6}" type="datetimeFigureOut">
              <a:rPr lang="en-CA" smtClean="0"/>
              <a:pPr>
                <a:defRPr/>
              </a:pPr>
              <a:t>23/06/2012</a:t>
            </a:fld>
            <a:endParaRPr lang="en-CA" dirty="0"/>
          </a:p>
        </p:txBody>
      </p:sp>
      <p:sp>
        <p:nvSpPr>
          <p:cNvPr id="8" name="Footer Placeholder 4"/>
          <p:cNvSpPr>
            <a:spLocks noGrp="1"/>
          </p:cNvSpPr>
          <p:nvPr>
            <p:ph type="ftr" sz="quarter" idx="11"/>
          </p:nvPr>
        </p:nvSpPr>
        <p:spPr/>
        <p:txBody>
          <a:bodyPr/>
          <a:lstStyle>
            <a:lvl1pPr>
              <a:defRPr/>
            </a:lvl1pPr>
          </a:lstStyle>
          <a:p>
            <a:pPr>
              <a:defRPr/>
            </a:pPr>
            <a:endParaRPr lang="en-CA" dirty="0"/>
          </a:p>
        </p:txBody>
      </p:sp>
      <p:sp>
        <p:nvSpPr>
          <p:cNvPr id="9" name="Slide Number Placeholder 5"/>
          <p:cNvSpPr>
            <a:spLocks noGrp="1"/>
          </p:cNvSpPr>
          <p:nvPr>
            <p:ph type="sldNum" sz="quarter" idx="12"/>
          </p:nvPr>
        </p:nvSpPr>
        <p:spPr/>
        <p:txBody>
          <a:bodyPr/>
          <a:lstStyle>
            <a:lvl1pPr>
              <a:defRPr/>
            </a:lvl1pPr>
          </a:lstStyle>
          <a:p>
            <a:pPr>
              <a:defRPr/>
            </a:pPr>
            <a:fld id="{614A3BBD-82CF-42C0-9660-9513BD69FBE6}" type="slidenum">
              <a:rPr lang="en-CA" smtClean="0"/>
              <a:pPr>
                <a:defRPr/>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57C2E64B-D0D4-4C10-B264-585A76B5E505}" type="datetimeFigureOut">
              <a:rPr lang="en-CA" smtClean="0"/>
              <a:pPr>
                <a:defRPr/>
              </a:pPr>
              <a:t>23/06/2012</a:t>
            </a:fld>
            <a:endParaRPr lang="en-CA" dirty="0"/>
          </a:p>
        </p:txBody>
      </p:sp>
      <p:sp>
        <p:nvSpPr>
          <p:cNvPr id="4" name="Footer Placeholder 4"/>
          <p:cNvSpPr>
            <a:spLocks noGrp="1"/>
          </p:cNvSpPr>
          <p:nvPr>
            <p:ph type="ftr" sz="quarter" idx="11"/>
          </p:nvPr>
        </p:nvSpPr>
        <p:spPr/>
        <p:txBody>
          <a:bodyPr/>
          <a:lstStyle>
            <a:lvl1pPr>
              <a:defRPr/>
            </a:lvl1pPr>
          </a:lstStyle>
          <a:p>
            <a:pPr>
              <a:defRPr/>
            </a:pPr>
            <a:endParaRPr lang="en-CA" dirty="0"/>
          </a:p>
        </p:txBody>
      </p:sp>
      <p:sp>
        <p:nvSpPr>
          <p:cNvPr id="5" name="Slide Number Placeholder 5"/>
          <p:cNvSpPr>
            <a:spLocks noGrp="1"/>
          </p:cNvSpPr>
          <p:nvPr>
            <p:ph type="sldNum" sz="quarter" idx="12"/>
          </p:nvPr>
        </p:nvSpPr>
        <p:spPr/>
        <p:txBody>
          <a:bodyPr/>
          <a:lstStyle>
            <a:lvl1pPr>
              <a:defRPr/>
            </a:lvl1pPr>
          </a:lstStyle>
          <a:p>
            <a:pPr>
              <a:defRPr/>
            </a:pPr>
            <a:fld id="{69EAFF0E-E992-4CC0-8CEA-A2E91FADEC52}" type="slidenum">
              <a:rPr lang="en-CA" smtClean="0"/>
              <a:pPr>
                <a:defRPr/>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78BF8E-B897-46ED-B702-7322279771CC}" type="datetimeFigureOut">
              <a:rPr lang="en-CA" smtClean="0"/>
              <a:pPr>
                <a:defRPr/>
              </a:pPr>
              <a:t>23/06/2012</a:t>
            </a:fld>
            <a:endParaRPr lang="en-CA" dirty="0"/>
          </a:p>
        </p:txBody>
      </p:sp>
      <p:sp>
        <p:nvSpPr>
          <p:cNvPr id="3" name="Footer Placeholder 4"/>
          <p:cNvSpPr>
            <a:spLocks noGrp="1"/>
          </p:cNvSpPr>
          <p:nvPr>
            <p:ph type="ftr" sz="quarter" idx="11"/>
          </p:nvPr>
        </p:nvSpPr>
        <p:spPr/>
        <p:txBody>
          <a:bodyPr/>
          <a:lstStyle>
            <a:lvl1pPr>
              <a:defRPr/>
            </a:lvl1pPr>
          </a:lstStyle>
          <a:p>
            <a:pPr>
              <a:defRPr/>
            </a:pPr>
            <a:endParaRPr lang="en-CA" dirty="0"/>
          </a:p>
        </p:txBody>
      </p:sp>
      <p:sp>
        <p:nvSpPr>
          <p:cNvPr id="4" name="Slide Number Placeholder 5"/>
          <p:cNvSpPr>
            <a:spLocks noGrp="1"/>
          </p:cNvSpPr>
          <p:nvPr>
            <p:ph type="sldNum" sz="quarter" idx="12"/>
          </p:nvPr>
        </p:nvSpPr>
        <p:spPr/>
        <p:txBody>
          <a:bodyPr/>
          <a:lstStyle>
            <a:lvl1pPr>
              <a:defRPr/>
            </a:lvl1pPr>
          </a:lstStyle>
          <a:p>
            <a:pPr>
              <a:defRPr/>
            </a:pPr>
            <a:fld id="{15F4EC63-E956-448B-8B1B-0892E0C91FE6}" type="slidenum">
              <a:rPr lang="en-CA" smtClean="0"/>
              <a:pPr>
                <a:defRPr/>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2FC33C-FD55-46CB-8ADE-9A4ECCFCDF39}" type="datetimeFigureOut">
              <a:rPr lang="en-CA" smtClean="0"/>
              <a:pPr>
                <a:defRPr/>
              </a:pPr>
              <a:t>23/06/2012</a:t>
            </a:fld>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dirty="0"/>
          </a:p>
        </p:txBody>
      </p:sp>
      <p:sp>
        <p:nvSpPr>
          <p:cNvPr id="7" name="Slide Number Placeholder 5"/>
          <p:cNvSpPr>
            <a:spLocks noGrp="1"/>
          </p:cNvSpPr>
          <p:nvPr>
            <p:ph type="sldNum" sz="quarter" idx="12"/>
          </p:nvPr>
        </p:nvSpPr>
        <p:spPr/>
        <p:txBody>
          <a:bodyPr/>
          <a:lstStyle>
            <a:lvl1pPr>
              <a:defRPr/>
            </a:lvl1pPr>
          </a:lstStyle>
          <a:p>
            <a:pPr>
              <a:defRPr/>
            </a:pPr>
            <a:fld id="{B172F8BA-C0A4-40E0-80C2-D22D1D508F60}" type="slidenum">
              <a:rPr lang="en-CA" smtClean="0"/>
              <a:pPr>
                <a:defRPr/>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dirty="0" smtClean="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A5BEB9-CE8F-4E2D-850E-31AF03DEF739}" type="datetimeFigureOut">
              <a:rPr lang="en-CA" smtClean="0"/>
              <a:pPr>
                <a:defRPr/>
              </a:pPr>
              <a:t>23/06/2012</a:t>
            </a:fld>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dirty="0"/>
          </a:p>
        </p:txBody>
      </p:sp>
      <p:sp>
        <p:nvSpPr>
          <p:cNvPr id="7" name="Slide Number Placeholder 5"/>
          <p:cNvSpPr>
            <a:spLocks noGrp="1"/>
          </p:cNvSpPr>
          <p:nvPr>
            <p:ph type="sldNum" sz="quarter" idx="12"/>
          </p:nvPr>
        </p:nvSpPr>
        <p:spPr/>
        <p:txBody>
          <a:bodyPr/>
          <a:lstStyle>
            <a:lvl1pPr>
              <a:defRPr/>
            </a:lvl1pPr>
          </a:lstStyle>
          <a:p>
            <a:pPr>
              <a:defRPr/>
            </a:pPr>
            <a:fld id="{37C834EB-FFC8-465F-93B3-442BEDA3470F}" type="slidenum">
              <a:rPr lang="en-CA" smtClean="0"/>
              <a:pPr>
                <a:defRPr/>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A9F0157-058C-4A34-A599-3C4AAB2C6A56}" type="datetimeFigureOut">
              <a:rPr lang="en-CA" smtClean="0"/>
              <a:pPr>
                <a:defRPr/>
              </a:pPr>
              <a:t>23/06/2012</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96C21A9-40B5-45E7-B53D-3F85F6128A25}" type="slidenum">
              <a:rPr lang="en-CA" smtClean="0"/>
              <a:pPr>
                <a:defRPr/>
              </a:pPr>
              <a:t>‹#›</a:t>
            </a:fld>
            <a:endParaRPr lang="en-CA" dirty="0"/>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eaLnBrk="1" fontAlgn="base" hangingPunct="1">
        <a:spcBef>
          <a:spcPct val="0"/>
        </a:spcBef>
        <a:spcAft>
          <a:spcPct val="0"/>
        </a:spcAft>
        <a:defRPr sz="3600" b="1" kern="1200">
          <a:solidFill>
            <a:schemeClr val="tx1"/>
          </a:solidFill>
          <a:latin typeface="Tahoma" pitchFamily="34" charset="0"/>
          <a:ea typeface="+mj-ea"/>
          <a:cs typeface="Tahoma" pitchFamily="34" charset="0"/>
        </a:defRPr>
      </a:lvl1pPr>
      <a:lvl2pPr algn="l" rtl="0" eaLnBrk="1" fontAlgn="base" hangingPunct="1">
        <a:spcBef>
          <a:spcPct val="0"/>
        </a:spcBef>
        <a:spcAft>
          <a:spcPct val="0"/>
        </a:spcAft>
        <a:defRPr sz="3600" b="1">
          <a:solidFill>
            <a:schemeClr val="tx1"/>
          </a:solidFill>
          <a:latin typeface="Tahoma" pitchFamily="112" charset="0"/>
          <a:cs typeface="Tahoma" pitchFamily="112" charset="0"/>
        </a:defRPr>
      </a:lvl2pPr>
      <a:lvl3pPr algn="l" rtl="0" eaLnBrk="1" fontAlgn="base" hangingPunct="1">
        <a:spcBef>
          <a:spcPct val="0"/>
        </a:spcBef>
        <a:spcAft>
          <a:spcPct val="0"/>
        </a:spcAft>
        <a:defRPr sz="3600" b="1">
          <a:solidFill>
            <a:schemeClr val="tx1"/>
          </a:solidFill>
          <a:latin typeface="Tahoma" pitchFamily="112" charset="0"/>
          <a:cs typeface="Tahoma" pitchFamily="112" charset="0"/>
        </a:defRPr>
      </a:lvl3pPr>
      <a:lvl4pPr algn="l" rtl="0" eaLnBrk="1" fontAlgn="base" hangingPunct="1">
        <a:spcBef>
          <a:spcPct val="0"/>
        </a:spcBef>
        <a:spcAft>
          <a:spcPct val="0"/>
        </a:spcAft>
        <a:defRPr sz="3600" b="1">
          <a:solidFill>
            <a:schemeClr val="tx1"/>
          </a:solidFill>
          <a:latin typeface="Tahoma" pitchFamily="112" charset="0"/>
          <a:cs typeface="Tahoma" pitchFamily="112" charset="0"/>
        </a:defRPr>
      </a:lvl4pPr>
      <a:lvl5pPr algn="l" rtl="0" eaLnBrk="1" fontAlgn="base" hangingPunct="1">
        <a:spcBef>
          <a:spcPct val="0"/>
        </a:spcBef>
        <a:spcAft>
          <a:spcPct val="0"/>
        </a:spcAft>
        <a:defRPr sz="3600" b="1">
          <a:solidFill>
            <a:schemeClr val="tx1"/>
          </a:solidFill>
          <a:latin typeface="Tahoma" pitchFamily="112" charset="0"/>
          <a:cs typeface="Tahoma" pitchFamily="112" charset="0"/>
        </a:defRPr>
      </a:lvl5pPr>
      <a:lvl6pPr marL="457200" algn="l" rtl="0" eaLnBrk="1" fontAlgn="base" hangingPunct="1">
        <a:spcBef>
          <a:spcPct val="0"/>
        </a:spcBef>
        <a:spcAft>
          <a:spcPct val="0"/>
        </a:spcAft>
        <a:defRPr sz="3600" b="1">
          <a:solidFill>
            <a:schemeClr val="tx1"/>
          </a:solidFill>
          <a:latin typeface="Tahoma" pitchFamily="112" charset="0"/>
          <a:cs typeface="Tahoma" pitchFamily="112" charset="0"/>
        </a:defRPr>
      </a:lvl6pPr>
      <a:lvl7pPr marL="914400" algn="l" rtl="0" eaLnBrk="1" fontAlgn="base" hangingPunct="1">
        <a:spcBef>
          <a:spcPct val="0"/>
        </a:spcBef>
        <a:spcAft>
          <a:spcPct val="0"/>
        </a:spcAft>
        <a:defRPr sz="3600" b="1">
          <a:solidFill>
            <a:schemeClr val="tx1"/>
          </a:solidFill>
          <a:latin typeface="Tahoma" pitchFamily="112" charset="0"/>
          <a:cs typeface="Tahoma" pitchFamily="112" charset="0"/>
        </a:defRPr>
      </a:lvl7pPr>
      <a:lvl8pPr marL="1371600" algn="l" rtl="0" eaLnBrk="1" fontAlgn="base" hangingPunct="1">
        <a:spcBef>
          <a:spcPct val="0"/>
        </a:spcBef>
        <a:spcAft>
          <a:spcPct val="0"/>
        </a:spcAft>
        <a:defRPr sz="3600" b="1">
          <a:solidFill>
            <a:schemeClr val="tx1"/>
          </a:solidFill>
          <a:latin typeface="Tahoma" pitchFamily="112" charset="0"/>
          <a:cs typeface="Tahoma" pitchFamily="112" charset="0"/>
        </a:defRPr>
      </a:lvl8pPr>
      <a:lvl9pPr marL="1828800" algn="l" rtl="0" eaLnBrk="1" fontAlgn="base" hangingPunct="1">
        <a:spcBef>
          <a:spcPct val="0"/>
        </a:spcBef>
        <a:spcAft>
          <a:spcPct val="0"/>
        </a:spcAft>
        <a:defRPr sz="3600" b="1">
          <a:solidFill>
            <a:schemeClr val="tx1"/>
          </a:solidFill>
          <a:latin typeface="Tahoma" pitchFamily="112" charset="0"/>
          <a:cs typeface="Tahoma" pitchFamily="112"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981200"/>
            <a:ext cx="7772400" cy="822325"/>
          </a:xfrm>
        </p:spPr>
        <p:txBody>
          <a:bodyPr rtlCol="0">
            <a:normAutofit/>
          </a:bodyPr>
          <a:lstStyle/>
          <a:p>
            <a:pPr fontAlgn="auto">
              <a:spcAft>
                <a:spcPts val="0"/>
              </a:spcAft>
              <a:defRPr/>
            </a:pPr>
            <a:r>
              <a:rPr lang="en-US" dirty="0" smtClean="0"/>
              <a:t>Tenet Healthcare Fraud</a:t>
            </a:r>
            <a:endParaRPr lang="en-US" dirty="0"/>
          </a:p>
        </p:txBody>
      </p:sp>
      <p:sp>
        <p:nvSpPr>
          <p:cNvPr id="3" name="Subtitle 2"/>
          <p:cNvSpPr>
            <a:spLocks noGrp="1"/>
          </p:cNvSpPr>
          <p:nvPr>
            <p:ph type="subTitle" idx="1"/>
          </p:nvPr>
        </p:nvSpPr>
        <p:spPr>
          <a:xfrm>
            <a:off x="263525" y="2743200"/>
            <a:ext cx="6400800" cy="381000"/>
          </a:xfrm>
        </p:spPr>
        <p:txBody>
          <a:bodyPr rtlCol="0">
            <a:noAutofit/>
          </a:bodyPr>
          <a:lstStyle/>
          <a:p>
            <a:pPr fontAlgn="auto">
              <a:spcAft>
                <a:spcPts val="0"/>
              </a:spcAft>
              <a:buFont typeface="Arial" pitchFamily="34" charset="0"/>
              <a:buNone/>
              <a:defRPr/>
            </a:pPr>
            <a:r>
              <a:rPr lang="en-US" sz="2400" dirty="0" smtClean="0"/>
              <a:t>Healthcare</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Tenet Healthcare - Fraud</a:t>
            </a:r>
            <a:endParaRPr lang="en-CA" dirty="0"/>
          </a:p>
        </p:txBody>
      </p:sp>
      <p:sp>
        <p:nvSpPr>
          <p:cNvPr id="3" name="Content Placeholder 2"/>
          <p:cNvSpPr>
            <a:spLocks noGrp="1"/>
          </p:cNvSpPr>
          <p:nvPr>
            <p:ph idx="1"/>
          </p:nvPr>
        </p:nvSpPr>
        <p:spPr/>
        <p:txBody>
          <a:bodyPr/>
          <a:lstStyle/>
          <a:p>
            <a:r>
              <a:rPr lang="en-CA" sz="2800" dirty="0" smtClean="0"/>
              <a:t>Tenet Healthcare agreed to pay  the Federal Government $900 million for billing violations that included:</a:t>
            </a:r>
          </a:p>
          <a:p>
            <a:pPr lvl="1"/>
            <a:r>
              <a:rPr lang="en-CA" sz="2800" dirty="0" smtClean="0"/>
              <a:t>Manipulation of billings to Medicare</a:t>
            </a:r>
          </a:p>
          <a:p>
            <a:pPr lvl="1"/>
            <a:r>
              <a:rPr lang="en-CA" sz="2800" dirty="0" smtClean="0"/>
              <a:t>Kickbacks, up coding and bill padding</a:t>
            </a:r>
          </a:p>
          <a:p>
            <a:r>
              <a:rPr lang="en-CA" sz="2800" dirty="0" smtClean="0"/>
              <a:t>Department of Justice stated that Tenet stole more money than was recovered in the settlement</a:t>
            </a:r>
            <a:endParaRPr lang="en-CA" sz="2800" dirty="0"/>
          </a:p>
        </p:txBody>
      </p:sp>
    </p:spTree>
    <p:extLst>
      <p:ext uri="{BB962C8B-B14F-4D97-AF65-F5344CB8AC3E}">
        <p14:creationId xmlns:p14="http://schemas.microsoft.com/office/powerpoint/2010/main" val="1084371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Details of the fraud</a:t>
            </a:r>
            <a:endParaRPr lang="en-CA" dirty="0"/>
          </a:p>
        </p:txBody>
      </p:sp>
      <p:sp>
        <p:nvSpPr>
          <p:cNvPr id="3" name="Content Placeholder 2"/>
          <p:cNvSpPr>
            <a:spLocks noGrp="1"/>
          </p:cNvSpPr>
          <p:nvPr>
            <p:ph idx="1"/>
          </p:nvPr>
        </p:nvSpPr>
        <p:spPr/>
        <p:txBody>
          <a:bodyPr/>
          <a:lstStyle/>
          <a:p>
            <a:r>
              <a:rPr lang="en-CA" sz="2400" dirty="0" smtClean="0"/>
              <a:t>Tenet billed Medicare for more expensive services than the patients actually needed</a:t>
            </a:r>
          </a:p>
          <a:p>
            <a:r>
              <a:rPr lang="en-CA" sz="2400" dirty="0" smtClean="0"/>
              <a:t>Tenet alerted the Federal Government to the overbilling, thus resulting in the settlement</a:t>
            </a:r>
          </a:p>
          <a:p>
            <a:r>
              <a:rPr lang="en-CA" sz="2400" dirty="0" smtClean="0"/>
              <a:t>Healthcare fraud costs American taxpayers $60 billion every year</a:t>
            </a:r>
          </a:p>
          <a:p>
            <a:r>
              <a:rPr lang="en-CA" sz="2400" dirty="0" smtClean="0"/>
              <a:t>Obama administration recovered $4.1 billion for taxpayers</a:t>
            </a:r>
          </a:p>
          <a:p>
            <a:r>
              <a:rPr lang="en-CA" sz="2400" dirty="0" smtClean="0"/>
              <a:t>In 2006 Tenet agreed to implement a comprehensive program to root out improper billing practices</a:t>
            </a:r>
          </a:p>
          <a:p>
            <a:endParaRPr lang="en-CA" dirty="0"/>
          </a:p>
        </p:txBody>
      </p:sp>
    </p:spTree>
    <p:extLst>
      <p:ext uri="{BB962C8B-B14F-4D97-AF65-F5344CB8AC3E}">
        <p14:creationId xmlns:p14="http://schemas.microsoft.com/office/powerpoint/2010/main" val="1839758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Management Issues</a:t>
            </a:r>
            <a:endParaRPr lang="en-CA" dirty="0"/>
          </a:p>
        </p:txBody>
      </p:sp>
      <p:sp>
        <p:nvSpPr>
          <p:cNvPr id="3" name="Content Placeholder 2"/>
          <p:cNvSpPr>
            <a:spLocks noGrp="1"/>
          </p:cNvSpPr>
          <p:nvPr>
            <p:ph idx="1"/>
          </p:nvPr>
        </p:nvSpPr>
        <p:spPr/>
        <p:txBody>
          <a:bodyPr/>
          <a:lstStyle/>
          <a:p>
            <a:r>
              <a:rPr lang="en-CA" dirty="0" smtClean="0"/>
              <a:t>Tenet is one of the largest investor held health care delivery systems in the USA</a:t>
            </a:r>
          </a:p>
          <a:p>
            <a:r>
              <a:rPr lang="en-CA" dirty="0" smtClean="0"/>
              <a:t>Mainly centered on California, Texas and Florida</a:t>
            </a:r>
          </a:p>
          <a:p>
            <a:r>
              <a:rPr lang="en-CA" dirty="0"/>
              <a:t>Tenet fought bitterly to avoid another criminal conviction. It settled multiple actions from government, community and private entities reaching a final global settlement of US $900 million in 2006</a:t>
            </a:r>
            <a:r>
              <a:rPr lang="en-CA" dirty="0" smtClean="0"/>
              <a:t>.</a:t>
            </a:r>
          </a:p>
          <a:p>
            <a:r>
              <a:rPr lang="en-CA" dirty="0" smtClean="0"/>
              <a:t>During </a:t>
            </a:r>
            <a:r>
              <a:rPr lang="en-CA" dirty="0"/>
              <a:t>the 1980s and 1990s the company was called National Medical Enterprises (NME). It was involved in a massive scandal defrauding Medicare by buying patients for up to US $2000 each from anyone who could persuade them to come to hospital.</a:t>
            </a:r>
            <a:endParaRPr lang="en-CA" dirty="0" smtClean="0"/>
          </a:p>
          <a:p>
            <a:pPr marL="0" indent="0">
              <a:buNone/>
            </a:pPr>
            <a:endParaRPr lang="en-CA" dirty="0"/>
          </a:p>
        </p:txBody>
      </p:sp>
    </p:spTree>
    <p:extLst>
      <p:ext uri="{BB962C8B-B14F-4D97-AF65-F5344CB8AC3E}">
        <p14:creationId xmlns:p14="http://schemas.microsoft.com/office/powerpoint/2010/main" val="3847701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outcome</a:t>
            </a:r>
            <a:endParaRPr lang="en-CA" dirty="0"/>
          </a:p>
        </p:txBody>
      </p:sp>
      <p:sp>
        <p:nvSpPr>
          <p:cNvPr id="3" name="Content Placeholder 2"/>
          <p:cNvSpPr>
            <a:spLocks noGrp="1"/>
          </p:cNvSpPr>
          <p:nvPr>
            <p:ph idx="1"/>
          </p:nvPr>
        </p:nvSpPr>
        <p:spPr/>
        <p:txBody>
          <a:bodyPr/>
          <a:lstStyle/>
          <a:p>
            <a:r>
              <a:rPr lang="en-CA" dirty="0" smtClean="0"/>
              <a:t>The firm had to sell off 11 Hospitals to help pay for the debt and cover off the cost of penalties</a:t>
            </a:r>
          </a:p>
          <a:p>
            <a:r>
              <a:rPr lang="en-CA" dirty="0" smtClean="0"/>
              <a:t>Tenet had to pay $42.8 million to settle fraud allegations of overcharging</a:t>
            </a:r>
          </a:p>
          <a:p>
            <a:r>
              <a:rPr lang="en-CA" dirty="0" smtClean="0"/>
              <a:t>Tent paid more than $900 million in Federal charges</a:t>
            </a:r>
          </a:p>
          <a:p>
            <a:r>
              <a:rPr lang="en-CA" dirty="0" smtClean="0"/>
              <a:t>In 2002, four months before the scandal, Tenet paid out:</a:t>
            </a:r>
          </a:p>
          <a:p>
            <a:pPr lvl="1"/>
            <a:r>
              <a:rPr lang="en-CA" sz="1400" dirty="0"/>
              <a:t>$17 million for overcharging for laboratory services in 139 hospitals, </a:t>
            </a:r>
          </a:p>
          <a:p>
            <a:pPr lvl="1"/>
            <a:endParaRPr lang="en-CA" sz="1400" dirty="0"/>
          </a:p>
          <a:p>
            <a:pPr lvl="1"/>
            <a:r>
              <a:rPr lang="en-CA" sz="1400" dirty="0"/>
              <a:t>$10 million for over billing for rehabilitation services and false cost reports at Brotman Medical Center in Culver City (whistle blower initiated), and</a:t>
            </a:r>
          </a:p>
          <a:p>
            <a:pPr lvl="1"/>
            <a:endParaRPr lang="en-CA" sz="1400" dirty="0"/>
          </a:p>
          <a:p>
            <a:pPr lvl="1"/>
            <a:r>
              <a:rPr lang="en-CA" sz="1400" dirty="0"/>
              <a:t>$29 million in a case that accused Lifemark Hospitals of Florida (Palmetto General Hospital) of billing and cost-report violations for home health services dating from 1994 (whistle blower initiated), </a:t>
            </a:r>
          </a:p>
          <a:p>
            <a:pPr lvl="1"/>
            <a:endParaRPr lang="en-CA" sz="1400" dirty="0"/>
          </a:p>
          <a:p>
            <a:endParaRPr lang="en-CA" dirty="0" smtClean="0"/>
          </a:p>
          <a:p>
            <a:endParaRPr lang="en-CA" dirty="0" smtClean="0"/>
          </a:p>
          <a:p>
            <a:endParaRPr lang="en-CA" dirty="0"/>
          </a:p>
        </p:txBody>
      </p:sp>
    </p:spTree>
    <p:extLst>
      <p:ext uri="{BB962C8B-B14F-4D97-AF65-F5344CB8AC3E}">
        <p14:creationId xmlns:p14="http://schemas.microsoft.com/office/powerpoint/2010/main" val="3090329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Impact to the Organization</a:t>
            </a:r>
            <a:endParaRPr lang="en-CA" dirty="0"/>
          </a:p>
        </p:txBody>
      </p:sp>
      <p:sp>
        <p:nvSpPr>
          <p:cNvPr id="3" name="Content Placeholder 2"/>
          <p:cNvSpPr>
            <a:spLocks noGrp="1"/>
          </p:cNvSpPr>
          <p:nvPr>
            <p:ph idx="1"/>
          </p:nvPr>
        </p:nvSpPr>
        <p:spPr/>
        <p:txBody>
          <a:bodyPr/>
          <a:lstStyle/>
          <a:p>
            <a:r>
              <a:rPr lang="en-CA" dirty="0" smtClean="0"/>
              <a:t>The fraud caused Tenet to pay huge settlement figures; the final costs believed to be in excess of $2 billion;</a:t>
            </a:r>
          </a:p>
          <a:p>
            <a:r>
              <a:rPr lang="en-CA" dirty="0" smtClean="0"/>
              <a:t>It resulted in the closure of 11 hospitals in the USA</a:t>
            </a:r>
          </a:p>
          <a:p>
            <a:r>
              <a:rPr lang="en-CA" dirty="0" smtClean="0"/>
              <a:t>There were further international ramifications, including Australia</a:t>
            </a:r>
          </a:p>
          <a:p>
            <a:r>
              <a:rPr lang="en-CA" dirty="0" smtClean="0"/>
              <a:t>Four named individuals of Tenet were repeatedly named in the fraud:</a:t>
            </a:r>
          </a:p>
          <a:p>
            <a:pPr lvl="1"/>
            <a:r>
              <a:rPr lang="en-CA" dirty="0" smtClean="0"/>
              <a:t>David Dennis the Chief Financial Officer</a:t>
            </a:r>
          </a:p>
          <a:p>
            <a:pPr lvl="1"/>
            <a:r>
              <a:rPr lang="en-CA" dirty="0" smtClean="0"/>
              <a:t>Thomas Mackey Chief Operating Officer</a:t>
            </a:r>
          </a:p>
          <a:p>
            <a:pPr lvl="1"/>
            <a:r>
              <a:rPr lang="en-CA" dirty="0" smtClean="0"/>
              <a:t>Raymond </a:t>
            </a:r>
            <a:r>
              <a:rPr lang="en-CA" dirty="0" err="1" smtClean="0"/>
              <a:t>Mathieasen</a:t>
            </a:r>
            <a:r>
              <a:rPr lang="en-CA" dirty="0" smtClean="0"/>
              <a:t> Chief Accountant</a:t>
            </a:r>
          </a:p>
          <a:p>
            <a:pPr lvl="1"/>
            <a:r>
              <a:rPr lang="en-CA" dirty="0" smtClean="0"/>
              <a:t>Chris </a:t>
            </a:r>
            <a:r>
              <a:rPr lang="en-CA" dirty="0" err="1" smtClean="0"/>
              <a:t>Sulzbach</a:t>
            </a:r>
            <a:r>
              <a:rPr lang="en-CA" dirty="0" smtClean="0"/>
              <a:t> Chief Compliance Officer</a:t>
            </a:r>
            <a:endParaRPr lang="en-CA" dirty="0"/>
          </a:p>
        </p:txBody>
      </p:sp>
    </p:spTree>
    <p:extLst>
      <p:ext uri="{BB962C8B-B14F-4D97-AF65-F5344CB8AC3E}">
        <p14:creationId xmlns:p14="http://schemas.microsoft.com/office/powerpoint/2010/main" val="2425030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a:t>
            </a:r>
            <a:endParaRPr lang="en-CA" dirty="0"/>
          </a:p>
        </p:txBody>
      </p:sp>
      <p:sp>
        <p:nvSpPr>
          <p:cNvPr id="3" name="TextBox 2"/>
          <p:cNvSpPr txBox="1"/>
          <p:nvPr/>
        </p:nvSpPr>
        <p:spPr>
          <a:xfrm>
            <a:off x="611560" y="1628800"/>
            <a:ext cx="7992888" cy="3970318"/>
          </a:xfrm>
          <a:prstGeom prst="rect">
            <a:avLst/>
          </a:prstGeom>
          <a:noFill/>
        </p:spPr>
        <p:txBody>
          <a:bodyPr wrap="square" rtlCol="0">
            <a:spAutoFit/>
          </a:bodyPr>
          <a:lstStyle/>
          <a:p>
            <a:r>
              <a:rPr lang="en-CA" dirty="0"/>
              <a:t>(Hurt, 2008)</a:t>
            </a:r>
          </a:p>
          <a:p>
            <a:r>
              <a:rPr lang="en-CA" dirty="0"/>
              <a:t>(Newman, 2010)</a:t>
            </a:r>
          </a:p>
          <a:p>
            <a:r>
              <a:rPr lang="en-CA" dirty="0"/>
              <a:t>(Munich &amp; Lane, 1999</a:t>
            </a:r>
            <a:r>
              <a:rPr lang="en-CA" dirty="0" smtClean="0"/>
              <a:t>)</a:t>
            </a:r>
          </a:p>
          <a:p>
            <a:endParaRPr lang="en-CA" dirty="0"/>
          </a:p>
          <a:p>
            <a:r>
              <a:rPr lang="en-CA" b="1" dirty="0"/>
              <a:t>References</a:t>
            </a:r>
          </a:p>
          <a:p>
            <a:r>
              <a:rPr lang="en-CA" dirty="0"/>
              <a:t>Hurt, E. M. (2008). Medical Billing Fraud at Tenet Healthcare Corporation. Journal of Forensic and Investigative Accounting Vol3 (1), 306-319</a:t>
            </a:r>
            <a:r>
              <a:rPr lang="en-CA" dirty="0" smtClean="0"/>
              <a:t>.</a:t>
            </a:r>
          </a:p>
          <a:p>
            <a:endParaRPr lang="en-CA" dirty="0"/>
          </a:p>
          <a:p>
            <a:r>
              <a:rPr lang="en-CA" dirty="0"/>
              <a:t>Munich, J. R., &amp; Lane, E. W. (1999). When Neglect Becomes Fraud: Quality of Care and False Claims. St. Louis U. L.J. 27 , 27-43</a:t>
            </a:r>
            <a:r>
              <a:rPr lang="en-CA" dirty="0" smtClean="0"/>
              <a:t>.</a:t>
            </a:r>
          </a:p>
          <a:p>
            <a:endParaRPr lang="en-CA" dirty="0"/>
          </a:p>
          <a:p>
            <a:r>
              <a:rPr lang="en-CA" dirty="0"/>
              <a:t>Newman, M. (2010). Bitter pills for drug companies. BMJ Medical Journal, 341.</a:t>
            </a:r>
          </a:p>
          <a:p>
            <a:endParaRPr lang="en-CA" dirty="0"/>
          </a:p>
        </p:txBody>
      </p:sp>
    </p:spTree>
    <p:extLst>
      <p:ext uri="{BB962C8B-B14F-4D97-AF65-F5344CB8AC3E}">
        <p14:creationId xmlns:p14="http://schemas.microsoft.com/office/powerpoint/2010/main" val="483984778"/>
      </p:ext>
    </p:extLst>
  </p:cSld>
  <p:clrMapOvr>
    <a:masterClrMapping/>
  </p:clrMapOvr>
</p:sld>
</file>

<file path=ppt/theme/theme1.xml><?xml version="1.0" encoding="utf-8"?>
<a:theme xmlns:a="http://schemas.openxmlformats.org/drawingml/2006/main" name="TP101967813_template">
  <a:themeElements>
    <a:clrScheme name="Custom 3">
      <a:dk1>
        <a:sysClr val="windowText" lastClr="000000"/>
      </a:dk1>
      <a:lt1>
        <a:srgbClr val="000000"/>
      </a:lt1>
      <a:dk2>
        <a:srgbClr val="1F497D"/>
      </a:dk2>
      <a:lt2>
        <a:srgbClr val="3965A5"/>
      </a:lt2>
      <a:accent1>
        <a:srgbClr val="A2D7FE"/>
      </a:accent1>
      <a:accent2>
        <a:srgbClr val="FFDAB6"/>
      </a:accent2>
      <a:accent3>
        <a:srgbClr val="000000"/>
      </a:accent3>
      <a:accent4>
        <a:srgbClr val="8064A2"/>
      </a:accent4>
      <a:accent5>
        <a:srgbClr val="4BACC6"/>
      </a:accent5>
      <a:accent6>
        <a:srgbClr val="F79646"/>
      </a:accent6>
      <a:hlink>
        <a:srgbClr val="FFBEA5"/>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FE9CEE-7B21-4DE2-9A37-2FBAD9A12F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TP101967813_template</Template>
  <TotalTime>96</TotalTime>
  <Words>1261</Words>
  <Application>Microsoft Office PowerPoint</Application>
  <PresentationFormat>On-screen Show (4:3)</PresentationFormat>
  <Paragraphs>70</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TP101967813_template</vt:lpstr>
      <vt:lpstr>Tenet Healthcare Fraud</vt:lpstr>
      <vt:lpstr>Tenet Healthcare - Fraud</vt:lpstr>
      <vt:lpstr>Details of the fraud</vt:lpstr>
      <vt:lpstr>Management Issues</vt:lpstr>
      <vt:lpstr>The outcome</vt:lpstr>
      <vt:lpstr>Impact to the Organization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Tenet Healthcare Fraud</dc:title>
  <dc:creator>gstrange</dc:creator>
  <cp:lastModifiedBy>gstrange</cp:lastModifiedBy>
  <cp:revision>12</cp:revision>
  <dcterms:created xsi:type="dcterms:W3CDTF">2012-06-23T02:50:13Z</dcterms:created>
  <dcterms:modified xsi:type="dcterms:W3CDTF">2012-06-23T18:14:31Z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TC019678149991</vt:lpwstr>
  </property>
</Properties>
</file>