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0751" autoAdjust="0"/>
  </p:normalViewPr>
  <p:slideViewPr>
    <p:cSldViewPr>
      <p:cViewPr varScale="1">
        <p:scale>
          <a:sx n="33" d="100"/>
          <a:sy n="33" d="100"/>
        </p:scale>
        <p:origin x="-78"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A15F0-935E-4767-A3DF-E48313CB60BD}" type="datetimeFigureOut">
              <a:rPr lang="en-US" smtClean="0"/>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222AF-ED2F-40FD-B8A2-2563A3C4743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CISCO</a:t>
            </a:r>
            <a:r>
              <a:rPr lang="en-US" baseline="0" dirty="0" smtClean="0"/>
              <a:t> Consulting Services is only one of the many operating factions of the CISCO business organization. Relatively, in this presentation, a distinct observation on how the company champions in serving the clients needs through defining their generic and grand strategies shall be given attention to. </a:t>
            </a:r>
            <a:endParaRPr lang="en-US" dirty="0"/>
          </a:p>
        </p:txBody>
      </p:sp>
      <p:sp>
        <p:nvSpPr>
          <p:cNvPr id="4" name="Slide Number Placeholder 3"/>
          <p:cNvSpPr>
            <a:spLocks noGrp="1"/>
          </p:cNvSpPr>
          <p:nvPr>
            <p:ph type="sldNum" sz="quarter" idx="10"/>
          </p:nvPr>
        </p:nvSpPr>
        <p:spPr/>
        <p:txBody>
          <a:bodyPr/>
          <a:lstStyle/>
          <a:p>
            <a:fld id="{36A222AF-ED2F-40FD-B8A2-2563A3C4743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generic strategies</a:t>
            </a:r>
            <a:r>
              <a:rPr lang="en-US" baseline="0" dirty="0" smtClean="0"/>
              <a:t> used by the Consulting Services of CISCO are specifically rooted on their desire to develop client-centered operations. </a:t>
            </a:r>
          </a:p>
          <a:p>
            <a:r>
              <a:rPr lang="en-US" baseline="0" dirty="0" smtClean="0"/>
              <a:t>The administration believes that it is through this strategy that the administration would be able to direct its operations towards what the clients want and demand for therefore shaping the competitive stance of the organization against the other companies that serve the same type of services that they do. </a:t>
            </a:r>
          </a:p>
          <a:p>
            <a:r>
              <a:rPr lang="en-US" baseline="0" dirty="0" smtClean="0"/>
              <a:t>Being an expert in the field that they are involved in, CISCO tries to readily accept client-demands as part of the necessary steps they need to take to further impose growth into their system. </a:t>
            </a:r>
            <a:endParaRPr lang="en-US" dirty="0"/>
          </a:p>
        </p:txBody>
      </p:sp>
      <p:sp>
        <p:nvSpPr>
          <p:cNvPr id="4" name="Slide Number Placeholder 3"/>
          <p:cNvSpPr>
            <a:spLocks noGrp="1"/>
          </p:cNvSpPr>
          <p:nvPr>
            <p:ph type="sldNum" sz="quarter" idx="10"/>
          </p:nvPr>
        </p:nvSpPr>
        <p:spPr/>
        <p:txBody>
          <a:bodyPr/>
          <a:lstStyle/>
          <a:p>
            <a:fld id="{36A222AF-ED2F-40FD-B8A2-2563A3C4743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grand</a:t>
            </a:r>
            <a:r>
              <a:rPr lang="en-US" baseline="0" dirty="0" smtClean="0"/>
              <a:t> strategies used by CISCO places them as one among the few consulting companies highly trusted and recommended in the industry. What makes their strategy work is that of the fact that they direct their operations towards what the clients deserve to receive from them as expected. </a:t>
            </a:r>
          </a:p>
          <a:p>
            <a:endParaRPr lang="en-US" dirty="0"/>
          </a:p>
        </p:txBody>
      </p:sp>
      <p:sp>
        <p:nvSpPr>
          <p:cNvPr id="4" name="Slide Number Placeholder 3"/>
          <p:cNvSpPr>
            <a:spLocks noGrp="1"/>
          </p:cNvSpPr>
          <p:nvPr>
            <p:ph type="sldNum" sz="quarter" idx="10"/>
          </p:nvPr>
        </p:nvSpPr>
        <p:spPr/>
        <p:txBody>
          <a:bodyPr/>
          <a:lstStyle/>
          <a:p>
            <a:fld id="{36A222AF-ED2F-40FD-B8A2-2563A3C4743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END</a:t>
            </a:r>
            <a:endParaRPr lang="en-US"/>
          </a:p>
        </p:txBody>
      </p:sp>
      <p:sp>
        <p:nvSpPr>
          <p:cNvPr id="4" name="Slide Number Placeholder 3"/>
          <p:cNvSpPr>
            <a:spLocks noGrp="1"/>
          </p:cNvSpPr>
          <p:nvPr>
            <p:ph type="sldNum" sz="quarter" idx="10"/>
          </p:nvPr>
        </p:nvSpPr>
        <p:spPr/>
        <p:txBody>
          <a:bodyPr/>
          <a:lstStyle/>
          <a:p>
            <a:fld id="{36A222AF-ED2F-40FD-B8A2-2563A3C4743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36471"/>
                <a:invGamma/>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3079" name="Rectangle 7"/>
          <p:cNvSpPr>
            <a:spLocks noChangeArrowheads="1"/>
          </p:cNvSpPr>
          <p:nvPr/>
        </p:nvSpPr>
        <p:spPr bwMode="ltGray">
          <a:xfrm>
            <a:off x="0" y="0"/>
            <a:ext cx="9144000" cy="6858000"/>
          </a:xfrm>
          <a:prstGeom prst="rect">
            <a:avLst/>
          </a:prstGeom>
          <a:gradFill rotWithShape="1">
            <a:gsLst>
              <a:gs pos="0">
                <a:schemeClr val="bg1">
                  <a:gamma/>
                  <a:shade val="33333"/>
                  <a:invGamma/>
                </a:schemeClr>
              </a:gs>
              <a:gs pos="100000">
                <a:schemeClr val="bg1"/>
              </a:gs>
            </a:gsLst>
            <a:lin ang="2700000" scaled="1"/>
          </a:gradFill>
          <a:ln w="76200" algn="ctr">
            <a:noFill/>
            <a:miter lim="800000"/>
            <a:headEnd/>
            <a:tailEnd/>
          </a:ln>
          <a:effectLst/>
        </p:spPr>
        <p:txBody>
          <a:bodyPr wrap="none" anchor="ctr"/>
          <a:lstStyle/>
          <a:p>
            <a:endParaRPr lang="en-US"/>
          </a:p>
        </p:txBody>
      </p:sp>
      <p:pic>
        <p:nvPicPr>
          <p:cNvPr id="3080" name="Picture 8" descr="back_big"/>
          <p:cNvPicPr>
            <a:picLocks noChangeAspect="1" noChangeArrowheads="1"/>
          </p:cNvPicPr>
          <p:nvPr/>
        </p:nvPicPr>
        <p:blipFill>
          <a:blip r:embed="rId2"/>
          <a:srcRect/>
          <a:stretch>
            <a:fillRect/>
          </a:stretch>
        </p:blipFill>
        <p:spPr bwMode="ltGray">
          <a:xfrm>
            <a:off x="0" y="0"/>
            <a:ext cx="9144000" cy="6858000"/>
          </a:xfrm>
          <a:prstGeom prst="rect">
            <a:avLst/>
          </a:prstGeom>
          <a:noFill/>
        </p:spPr>
      </p:pic>
      <p:pic>
        <p:nvPicPr>
          <p:cNvPr id="3081" name="Picture 9" descr="back copy"/>
          <p:cNvPicPr>
            <a:picLocks noChangeAspect="1" noChangeArrowheads="1"/>
          </p:cNvPicPr>
          <p:nvPr/>
        </p:nvPicPr>
        <p:blipFill>
          <a:blip r:embed="rId3"/>
          <a:srcRect/>
          <a:stretch>
            <a:fillRect/>
          </a:stretch>
        </p:blipFill>
        <p:spPr bwMode="auto">
          <a:xfrm>
            <a:off x="990600" y="523875"/>
            <a:ext cx="4248150" cy="6181725"/>
          </a:xfrm>
          <a:prstGeom prst="rect">
            <a:avLst/>
          </a:prstGeom>
          <a:noFill/>
        </p:spPr>
      </p:pic>
      <p:grpSp>
        <p:nvGrpSpPr>
          <p:cNvPr id="2" name="Group 10"/>
          <p:cNvGrpSpPr>
            <a:grpSpLocks/>
          </p:cNvGrpSpPr>
          <p:nvPr/>
        </p:nvGrpSpPr>
        <p:grpSpPr bwMode="auto">
          <a:xfrm>
            <a:off x="190500" y="-4763"/>
            <a:ext cx="2876550" cy="1900238"/>
            <a:chOff x="120" y="-3"/>
            <a:chExt cx="1812" cy="1197"/>
          </a:xfrm>
        </p:grpSpPr>
        <p:pic>
          <p:nvPicPr>
            <p:cNvPr id="3083" name="Picture 11" descr="t_2_top"/>
            <p:cNvPicPr>
              <a:picLocks noChangeAspect="1" noChangeArrowheads="1"/>
            </p:cNvPicPr>
            <p:nvPr userDrawn="1"/>
          </p:nvPicPr>
          <p:blipFill>
            <a:blip r:embed="rId4"/>
            <a:srcRect/>
            <a:stretch>
              <a:fillRect/>
            </a:stretch>
          </p:blipFill>
          <p:spPr bwMode="auto">
            <a:xfrm>
              <a:off x="120" y="0"/>
              <a:ext cx="1812" cy="1194"/>
            </a:xfrm>
            <a:prstGeom prst="rect">
              <a:avLst/>
            </a:prstGeom>
            <a:noFill/>
          </p:spPr>
        </p:pic>
        <p:sp>
          <p:nvSpPr>
            <p:cNvPr id="3084" name="Freeform 12"/>
            <p:cNvSpPr>
              <a:spLocks/>
            </p:cNvSpPr>
            <p:nvPr userDrawn="1"/>
          </p:nvSpPr>
          <p:spPr bwMode="gray">
            <a:xfrm>
              <a:off x="186" y="-3"/>
              <a:ext cx="1629" cy="1071"/>
            </a:xfrm>
            <a:custGeom>
              <a:avLst/>
              <a:gdLst/>
              <a:ahLst/>
              <a:cxnLst>
                <a:cxn ang="0">
                  <a:pos x="81" y="0"/>
                </a:cxn>
                <a:cxn ang="0">
                  <a:pos x="42" y="744"/>
                </a:cxn>
                <a:cxn ang="0">
                  <a:pos x="174" y="924"/>
                </a:cxn>
                <a:cxn ang="0">
                  <a:pos x="1467" y="1044"/>
                </a:cxn>
                <a:cxn ang="0">
                  <a:pos x="1557" y="924"/>
                </a:cxn>
                <a:cxn ang="0">
                  <a:pos x="1596" y="285"/>
                </a:cxn>
                <a:cxn ang="0">
                  <a:pos x="1524" y="147"/>
                </a:cxn>
                <a:cxn ang="0">
                  <a:pos x="1092" y="3"/>
                </a:cxn>
                <a:cxn ang="0">
                  <a:pos x="81" y="0"/>
                </a:cxn>
              </a:cxnLst>
              <a:rect l="0" t="0" r="r" b="b"/>
              <a:pathLst>
                <a:path w="1617" h="1071">
                  <a:moveTo>
                    <a:pt x="81" y="0"/>
                  </a:moveTo>
                  <a:lnTo>
                    <a:pt x="42" y="744"/>
                  </a:lnTo>
                  <a:cubicBezTo>
                    <a:pt x="42" y="744"/>
                    <a:pt x="0" y="906"/>
                    <a:pt x="174" y="924"/>
                  </a:cubicBezTo>
                  <a:cubicBezTo>
                    <a:pt x="820" y="984"/>
                    <a:pt x="1467" y="1044"/>
                    <a:pt x="1467" y="1044"/>
                  </a:cubicBezTo>
                  <a:cubicBezTo>
                    <a:pt x="1467" y="1044"/>
                    <a:pt x="1566" y="1071"/>
                    <a:pt x="1557" y="924"/>
                  </a:cubicBezTo>
                  <a:cubicBezTo>
                    <a:pt x="1576" y="604"/>
                    <a:pt x="1596" y="285"/>
                    <a:pt x="1596" y="285"/>
                  </a:cubicBezTo>
                  <a:cubicBezTo>
                    <a:pt x="1596" y="285"/>
                    <a:pt x="1617" y="183"/>
                    <a:pt x="1524" y="147"/>
                  </a:cubicBezTo>
                  <a:cubicBezTo>
                    <a:pt x="1308" y="75"/>
                    <a:pt x="1092" y="3"/>
                    <a:pt x="1092" y="3"/>
                  </a:cubicBezTo>
                  <a:lnTo>
                    <a:pt x="81" y="0"/>
                  </a:lnTo>
                  <a:close/>
                </a:path>
              </a:pathLst>
            </a:custGeom>
            <a:blipFill dpi="0" rotWithShape="1">
              <a:blip r:embed="rId5"/>
              <a:srcRect/>
              <a:stretch>
                <a:fillRect/>
              </a:stretch>
            </a:blipFill>
            <a:ln w="9525" cap="flat" cmpd="sng">
              <a:noFill/>
              <a:prstDash val="solid"/>
              <a:round/>
              <a:headEnd type="none" w="med" len="med"/>
              <a:tailEnd type="none" w="med" len="med"/>
            </a:ln>
            <a:effectLst/>
          </p:spPr>
          <p:txBody>
            <a:bodyPr wrap="none" anchor="ctr"/>
            <a:lstStyle/>
            <a:p>
              <a:endParaRPr lang="en-US"/>
            </a:p>
          </p:txBody>
        </p:sp>
      </p:grpSp>
      <p:grpSp>
        <p:nvGrpSpPr>
          <p:cNvPr id="3" name="Group 13"/>
          <p:cNvGrpSpPr>
            <a:grpSpLocks/>
          </p:cNvGrpSpPr>
          <p:nvPr/>
        </p:nvGrpSpPr>
        <p:grpSpPr bwMode="auto">
          <a:xfrm>
            <a:off x="123825" y="4095750"/>
            <a:ext cx="2390775" cy="1695450"/>
            <a:chOff x="78" y="2142"/>
            <a:chExt cx="1506" cy="1068"/>
          </a:xfrm>
        </p:grpSpPr>
        <p:pic>
          <p:nvPicPr>
            <p:cNvPr id="3086" name="Picture 14" descr="t_2_bo"/>
            <p:cNvPicPr>
              <a:picLocks noChangeAspect="1" noChangeArrowheads="1"/>
            </p:cNvPicPr>
            <p:nvPr userDrawn="1"/>
          </p:nvPicPr>
          <p:blipFill>
            <a:blip r:embed="rId6"/>
            <a:srcRect/>
            <a:stretch>
              <a:fillRect/>
            </a:stretch>
          </p:blipFill>
          <p:spPr bwMode="auto">
            <a:xfrm>
              <a:off x="78" y="2142"/>
              <a:ext cx="1506" cy="1068"/>
            </a:xfrm>
            <a:prstGeom prst="rect">
              <a:avLst/>
            </a:prstGeom>
            <a:noFill/>
          </p:spPr>
        </p:pic>
        <p:sp>
          <p:nvSpPr>
            <p:cNvPr id="3087" name="Freeform 15"/>
            <p:cNvSpPr>
              <a:spLocks/>
            </p:cNvSpPr>
            <p:nvPr userDrawn="1"/>
          </p:nvSpPr>
          <p:spPr bwMode="gray">
            <a:xfrm>
              <a:off x="150" y="2181"/>
              <a:ext cx="1269" cy="939"/>
            </a:xfrm>
            <a:custGeom>
              <a:avLst/>
              <a:gdLst/>
              <a:ahLst/>
              <a:cxnLst>
                <a:cxn ang="0">
                  <a:pos x="15" y="123"/>
                </a:cxn>
                <a:cxn ang="0">
                  <a:pos x="3" y="792"/>
                </a:cxn>
                <a:cxn ang="0">
                  <a:pos x="138" y="939"/>
                </a:cxn>
                <a:cxn ang="0">
                  <a:pos x="1176" y="924"/>
                </a:cxn>
                <a:cxn ang="0">
                  <a:pos x="1254" y="840"/>
                </a:cxn>
                <a:cxn ang="0">
                  <a:pos x="1269" y="312"/>
                </a:cxn>
                <a:cxn ang="0">
                  <a:pos x="1164" y="201"/>
                </a:cxn>
                <a:cxn ang="0">
                  <a:pos x="171" y="33"/>
                </a:cxn>
                <a:cxn ang="0">
                  <a:pos x="15" y="123"/>
                </a:cxn>
              </a:cxnLst>
              <a:rect l="0" t="0" r="r" b="b"/>
              <a:pathLst>
                <a:path w="1269" h="939">
                  <a:moveTo>
                    <a:pt x="15" y="123"/>
                  </a:moveTo>
                  <a:cubicBezTo>
                    <a:pt x="15" y="123"/>
                    <a:pt x="9" y="457"/>
                    <a:pt x="3" y="792"/>
                  </a:cubicBezTo>
                  <a:cubicBezTo>
                    <a:pt x="0" y="939"/>
                    <a:pt x="138" y="939"/>
                    <a:pt x="138" y="939"/>
                  </a:cubicBezTo>
                  <a:lnTo>
                    <a:pt x="1176" y="924"/>
                  </a:lnTo>
                  <a:cubicBezTo>
                    <a:pt x="1176" y="924"/>
                    <a:pt x="1248" y="915"/>
                    <a:pt x="1254" y="840"/>
                  </a:cubicBezTo>
                  <a:cubicBezTo>
                    <a:pt x="1261" y="576"/>
                    <a:pt x="1269" y="312"/>
                    <a:pt x="1269" y="312"/>
                  </a:cubicBezTo>
                  <a:cubicBezTo>
                    <a:pt x="1269" y="312"/>
                    <a:pt x="1263" y="222"/>
                    <a:pt x="1164" y="201"/>
                  </a:cubicBezTo>
                  <a:cubicBezTo>
                    <a:pt x="1164" y="201"/>
                    <a:pt x="667" y="117"/>
                    <a:pt x="171" y="33"/>
                  </a:cubicBezTo>
                  <a:cubicBezTo>
                    <a:pt x="48" y="0"/>
                    <a:pt x="15" y="123"/>
                    <a:pt x="15" y="123"/>
                  </a:cubicBezTo>
                  <a:close/>
                </a:path>
              </a:pathLst>
            </a:custGeom>
            <a:blipFill dpi="0" rotWithShape="1">
              <a:blip r:embed="rId7"/>
              <a:srcRect/>
              <a:stretch>
                <a:fillRect/>
              </a:stretch>
            </a:blipFill>
            <a:ln w="9525" cap="flat" cmpd="sng">
              <a:noFill/>
              <a:prstDash val="solid"/>
              <a:round/>
              <a:headEnd type="none" w="med" len="med"/>
              <a:tailEnd type="none" w="med" len="med"/>
            </a:ln>
            <a:effectLst/>
          </p:spPr>
          <p:txBody>
            <a:bodyPr wrap="none" anchor="ctr"/>
            <a:lstStyle/>
            <a:p>
              <a:endParaRPr lang="en-US"/>
            </a:p>
          </p:txBody>
        </p:sp>
      </p:grpSp>
      <p:sp>
        <p:nvSpPr>
          <p:cNvPr id="3088" name="Freeform 16"/>
          <p:cNvSpPr>
            <a:spLocks/>
          </p:cNvSpPr>
          <p:nvPr/>
        </p:nvSpPr>
        <p:spPr bwMode="gray">
          <a:xfrm>
            <a:off x="241300" y="4157663"/>
            <a:ext cx="2014538" cy="1490662"/>
          </a:xfrm>
          <a:custGeom>
            <a:avLst/>
            <a:gdLst/>
            <a:ahLst/>
            <a:cxnLst>
              <a:cxn ang="0">
                <a:pos x="15" y="123"/>
              </a:cxn>
              <a:cxn ang="0">
                <a:pos x="3" y="792"/>
              </a:cxn>
              <a:cxn ang="0">
                <a:pos x="138" y="939"/>
              </a:cxn>
              <a:cxn ang="0">
                <a:pos x="1176" y="924"/>
              </a:cxn>
              <a:cxn ang="0">
                <a:pos x="1254" y="840"/>
              </a:cxn>
              <a:cxn ang="0">
                <a:pos x="1269" y="312"/>
              </a:cxn>
              <a:cxn ang="0">
                <a:pos x="1164" y="201"/>
              </a:cxn>
              <a:cxn ang="0">
                <a:pos x="171" y="33"/>
              </a:cxn>
              <a:cxn ang="0">
                <a:pos x="15" y="123"/>
              </a:cxn>
            </a:cxnLst>
            <a:rect l="0" t="0" r="r" b="b"/>
            <a:pathLst>
              <a:path w="1269" h="939">
                <a:moveTo>
                  <a:pt x="15" y="123"/>
                </a:moveTo>
                <a:cubicBezTo>
                  <a:pt x="15" y="123"/>
                  <a:pt x="9" y="457"/>
                  <a:pt x="3" y="792"/>
                </a:cubicBezTo>
                <a:cubicBezTo>
                  <a:pt x="0" y="939"/>
                  <a:pt x="138" y="939"/>
                  <a:pt x="138" y="939"/>
                </a:cubicBezTo>
                <a:lnTo>
                  <a:pt x="1176" y="924"/>
                </a:lnTo>
                <a:cubicBezTo>
                  <a:pt x="1176" y="924"/>
                  <a:pt x="1248" y="915"/>
                  <a:pt x="1254" y="840"/>
                </a:cubicBezTo>
                <a:cubicBezTo>
                  <a:pt x="1261" y="576"/>
                  <a:pt x="1269" y="312"/>
                  <a:pt x="1269" y="312"/>
                </a:cubicBezTo>
                <a:cubicBezTo>
                  <a:pt x="1269" y="312"/>
                  <a:pt x="1263" y="222"/>
                  <a:pt x="1164" y="201"/>
                </a:cubicBezTo>
                <a:cubicBezTo>
                  <a:pt x="1164" y="201"/>
                  <a:pt x="667" y="117"/>
                  <a:pt x="171" y="33"/>
                </a:cubicBezTo>
                <a:cubicBezTo>
                  <a:pt x="48" y="0"/>
                  <a:pt x="15" y="123"/>
                  <a:pt x="15" y="123"/>
                </a:cubicBezTo>
                <a:close/>
              </a:path>
            </a:pathLst>
          </a:custGeom>
          <a:blipFill dpi="0" rotWithShape="1">
            <a:blip r:embed="rId8"/>
            <a:srcRect/>
            <a:stretch>
              <a:fillRect/>
            </a:stretch>
          </a:blipFill>
          <a:ln w="9525" cap="flat" cmpd="sng">
            <a:noFill/>
            <a:prstDash val="solid"/>
            <a:round/>
            <a:headEnd type="none" w="med" len="med"/>
            <a:tailEnd type="none" w="med" len="med"/>
          </a:ln>
          <a:effectLst/>
        </p:spPr>
        <p:txBody>
          <a:bodyPr wrap="none" anchor="ctr"/>
          <a:lstStyle/>
          <a:p>
            <a:endParaRPr lang="en-US"/>
          </a:p>
        </p:txBody>
      </p:sp>
      <p:pic>
        <p:nvPicPr>
          <p:cNvPr id="3089" name="Picture 17" descr="w_1"/>
          <p:cNvPicPr>
            <a:picLocks noChangeAspect="1" noChangeArrowheads="1"/>
          </p:cNvPicPr>
          <p:nvPr/>
        </p:nvPicPr>
        <p:blipFill>
          <a:blip r:embed="rId9"/>
          <a:srcRect t="47940"/>
          <a:stretch>
            <a:fillRect/>
          </a:stretch>
        </p:blipFill>
        <p:spPr bwMode="auto">
          <a:xfrm>
            <a:off x="0" y="2209800"/>
            <a:ext cx="4619625" cy="2647950"/>
          </a:xfrm>
          <a:prstGeom prst="rect">
            <a:avLst/>
          </a:prstGeom>
          <a:noFill/>
        </p:spPr>
      </p:pic>
      <p:sp>
        <p:nvSpPr>
          <p:cNvPr id="3090" name="Freeform 18"/>
          <p:cNvSpPr>
            <a:spLocks/>
          </p:cNvSpPr>
          <p:nvPr/>
        </p:nvSpPr>
        <p:spPr bwMode="gray">
          <a:xfrm>
            <a:off x="293688" y="0"/>
            <a:ext cx="2586037" cy="1700213"/>
          </a:xfrm>
          <a:custGeom>
            <a:avLst/>
            <a:gdLst/>
            <a:ahLst/>
            <a:cxnLst>
              <a:cxn ang="0">
                <a:pos x="81" y="0"/>
              </a:cxn>
              <a:cxn ang="0">
                <a:pos x="42" y="744"/>
              </a:cxn>
              <a:cxn ang="0">
                <a:pos x="174" y="924"/>
              </a:cxn>
              <a:cxn ang="0">
                <a:pos x="1467" y="1044"/>
              </a:cxn>
              <a:cxn ang="0">
                <a:pos x="1557" y="924"/>
              </a:cxn>
              <a:cxn ang="0">
                <a:pos x="1596" y="285"/>
              </a:cxn>
              <a:cxn ang="0">
                <a:pos x="1524" y="147"/>
              </a:cxn>
              <a:cxn ang="0">
                <a:pos x="1092" y="3"/>
              </a:cxn>
              <a:cxn ang="0">
                <a:pos x="81" y="0"/>
              </a:cxn>
            </a:cxnLst>
            <a:rect l="0" t="0" r="r" b="b"/>
            <a:pathLst>
              <a:path w="1617" h="1071">
                <a:moveTo>
                  <a:pt x="81" y="0"/>
                </a:moveTo>
                <a:lnTo>
                  <a:pt x="42" y="744"/>
                </a:lnTo>
                <a:cubicBezTo>
                  <a:pt x="42" y="744"/>
                  <a:pt x="0" y="906"/>
                  <a:pt x="174" y="924"/>
                </a:cubicBezTo>
                <a:cubicBezTo>
                  <a:pt x="820" y="984"/>
                  <a:pt x="1467" y="1044"/>
                  <a:pt x="1467" y="1044"/>
                </a:cubicBezTo>
                <a:cubicBezTo>
                  <a:pt x="1467" y="1044"/>
                  <a:pt x="1566" y="1071"/>
                  <a:pt x="1557" y="924"/>
                </a:cubicBezTo>
                <a:cubicBezTo>
                  <a:pt x="1576" y="604"/>
                  <a:pt x="1596" y="285"/>
                  <a:pt x="1596" y="285"/>
                </a:cubicBezTo>
                <a:cubicBezTo>
                  <a:pt x="1596" y="285"/>
                  <a:pt x="1617" y="183"/>
                  <a:pt x="1524" y="147"/>
                </a:cubicBezTo>
                <a:cubicBezTo>
                  <a:pt x="1308" y="75"/>
                  <a:pt x="1092" y="3"/>
                  <a:pt x="1092" y="3"/>
                </a:cubicBezTo>
                <a:lnTo>
                  <a:pt x="81" y="0"/>
                </a:lnTo>
                <a:close/>
              </a:path>
            </a:pathLst>
          </a:custGeom>
          <a:blipFill dpi="0" rotWithShape="1">
            <a:blip r:embed="rId10"/>
            <a:srcRect/>
            <a:stretch>
              <a:fillRect/>
            </a:stretch>
          </a:blipFill>
          <a:ln w="9525" cap="flat" cmpd="sng">
            <a:noFill/>
            <a:prstDash val="solid"/>
            <a:round/>
            <a:headEnd type="none" w="med" len="med"/>
            <a:tailEnd type="none" w="med" len="med"/>
          </a:ln>
          <a:effectLst/>
        </p:spPr>
        <p:txBody>
          <a:bodyPr wrap="none" anchor="ctr"/>
          <a:lstStyle/>
          <a:p>
            <a:endParaRPr lang="en-US"/>
          </a:p>
        </p:txBody>
      </p:sp>
      <p:grpSp>
        <p:nvGrpSpPr>
          <p:cNvPr id="4" name="Group 19"/>
          <p:cNvGrpSpPr>
            <a:grpSpLocks/>
          </p:cNvGrpSpPr>
          <p:nvPr/>
        </p:nvGrpSpPr>
        <p:grpSpPr bwMode="auto">
          <a:xfrm>
            <a:off x="1676400" y="1143000"/>
            <a:ext cx="3476625" cy="3059113"/>
            <a:chOff x="1056" y="720"/>
            <a:chExt cx="2190" cy="1927"/>
          </a:xfrm>
        </p:grpSpPr>
        <p:pic>
          <p:nvPicPr>
            <p:cNvPr id="3092" name="Picture 20" descr="t_1_b"/>
            <p:cNvPicPr>
              <a:picLocks noChangeAspect="1" noChangeArrowheads="1"/>
            </p:cNvPicPr>
            <p:nvPr/>
          </p:nvPicPr>
          <p:blipFill>
            <a:blip r:embed="rId11"/>
            <a:srcRect t="3554"/>
            <a:stretch>
              <a:fillRect/>
            </a:stretch>
          </p:blipFill>
          <p:spPr bwMode="auto">
            <a:xfrm>
              <a:off x="1056" y="720"/>
              <a:ext cx="2190" cy="1927"/>
            </a:xfrm>
            <a:prstGeom prst="rect">
              <a:avLst/>
            </a:prstGeom>
            <a:noFill/>
          </p:spPr>
        </p:pic>
        <p:sp>
          <p:nvSpPr>
            <p:cNvPr id="3093" name="Freeform 21"/>
            <p:cNvSpPr>
              <a:spLocks/>
            </p:cNvSpPr>
            <p:nvPr userDrawn="1"/>
          </p:nvSpPr>
          <p:spPr bwMode="gray">
            <a:xfrm>
              <a:off x="1140" y="738"/>
              <a:ext cx="2040" cy="1746"/>
            </a:xfrm>
            <a:custGeom>
              <a:avLst/>
              <a:gdLst/>
              <a:ahLst/>
              <a:cxnLst>
                <a:cxn ang="0">
                  <a:pos x="105" y="165"/>
                </a:cxn>
                <a:cxn ang="0">
                  <a:pos x="39" y="1347"/>
                </a:cxn>
                <a:cxn ang="0">
                  <a:pos x="204" y="1566"/>
                </a:cxn>
                <a:cxn ang="0">
                  <a:pos x="1878" y="1725"/>
                </a:cxn>
                <a:cxn ang="0">
                  <a:pos x="1962" y="1623"/>
                </a:cxn>
                <a:cxn ang="0">
                  <a:pos x="2010" y="735"/>
                </a:cxn>
                <a:cxn ang="0">
                  <a:pos x="1944" y="597"/>
                </a:cxn>
                <a:cxn ang="0">
                  <a:pos x="237" y="27"/>
                </a:cxn>
                <a:cxn ang="0">
                  <a:pos x="105" y="165"/>
                </a:cxn>
              </a:cxnLst>
              <a:rect l="0" t="0" r="r" b="b"/>
              <a:pathLst>
                <a:path w="2034" h="1734">
                  <a:moveTo>
                    <a:pt x="105" y="165"/>
                  </a:moveTo>
                  <a:lnTo>
                    <a:pt x="39" y="1347"/>
                  </a:lnTo>
                  <a:cubicBezTo>
                    <a:pt x="39" y="1347"/>
                    <a:pt x="0" y="1566"/>
                    <a:pt x="204" y="1566"/>
                  </a:cubicBezTo>
                  <a:cubicBezTo>
                    <a:pt x="1041" y="1645"/>
                    <a:pt x="1878" y="1725"/>
                    <a:pt x="1878" y="1725"/>
                  </a:cubicBezTo>
                  <a:cubicBezTo>
                    <a:pt x="1878" y="1725"/>
                    <a:pt x="1959" y="1734"/>
                    <a:pt x="1962" y="1623"/>
                  </a:cubicBezTo>
                  <a:cubicBezTo>
                    <a:pt x="1986" y="1179"/>
                    <a:pt x="2010" y="735"/>
                    <a:pt x="2010" y="735"/>
                  </a:cubicBezTo>
                  <a:cubicBezTo>
                    <a:pt x="2034" y="639"/>
                    <a:pt x="1944" y="597"/>
                    <a:pt x="1944" y="597"/>
                  </a:cubicBezTo>
                  <a:cubicBezTo>
                    <a:pt x="1944" y="597"/>
                    <a:pt x="1090" y="312"/>
                    <a:pt x="237" y="27"/>
                  </a:cubicBezTo>
                  <a:cubicBezTo>
                    <a:pt x="93" y="0"/>
                    <a:pt x="105" y="165"/>
                    <a:pt x="105" y="165"/>
                  </a:cubicBezTo>
                  <a:close/>
                </a:path>
              </a:pathLst>
            </a:custGeom>
            <a:blipFill dpi="0" rotWithShape="1">
              <a:blip r:embed="rId12"/>
              <a:srcRect/>
              <a:stretch>
                <a:fillRect/>
              </a:stretch>
            </a:blipFill>
            <a:ln w="9525" cap="flat" cmpd="sng">
              <a:noFill/>
              <a:prstDash val="solid"/>
              <a:round/>
              <a:headEnd type="none" w="med" len="med"/>
              <a:tailEnd type="none" w="med" len="med"/>
            </a:ln>
            <a:effectLst/>
          </p:spPr>
          <p:txBody>
            <a:bodyPr wrap="none" anchor="ctr"/>
            <a:lstStyle/>
            <a:p>
              <a:endParaRPr lang="en-US"/>
            </a:p>
          </p:txBody>
        </p:sp>
      </p:grpSp>
      <p:sp>
        <p:nvSpPr>
          <p:cNvPr id="3074" name="Rectangle 2"/>
          <p:cNvSpPr>
            <a:spLocks noGrp="1" noChangeArrowheads="1"/>
          </p:cNvSpPr>
          <p:nvPr>
            <p:ph type="ctrTitle"/>
          </p:nvPr>
        </p:nvSpPr>
        <p:spPr>
          <a:xfrm>
            <a:off x="3505200" y="4648200"/>
            <a:ext cx="5410200" cy="838200"/>
          </a:xfrm>
        </p:spPr>
        <p:txBody>
          <a:bodyPr/>
          <a:lstStyle>
            <a:lvl1pPr>
              <a:defRPr sz="5000">
                <a:latin typeface="Arial" charset="0"/>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3505200" y="5791200"/>
            <a:ext cx="5410200" cy="533400"/>
          </a:xfrm>
        </p:spPr>
        <p:txBody>
          <a:bodyPr/>
          <a:lstStyle>
            <a:lvl1pPr marL="0" indent="0" algn="r">
              <a:buFont typeface="Wingdings" pitchFamily="2" charset="2"/>
              <a:buNone/>
              <a:defRPr sz="1600">
                <a:latin typeface="Arial"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0800"/>
            <a:ext cx="2133600" cy="320675"/>
          </a:xfrm>
        </p:spPr>
        <p:txBody>
          <a:bodyPr/>
          <a:lstStyle>
            <a:lvl1pPr>
              <a:defRPr/>
            </a:lvl1pPr>
          </a:lstStyle>
          <a:p>
            <a:fld id="{556CE22E-BD3F-45AC-88C2-FE60AAA29100}" type="datetimeFigureOut">
              <a:rPr lang="en-US" smtClean="0"/>
              <a:t>12/9/2013</a:t>
            </a:fld>
            <a:endParaRPr lang="en-US"/>
          </a:p>
        </p:txBody>
      </p:sp>
      <p:sp>
        <p:nvSpPr>
          <p:cNvPr id="3077" name="Rectangle 5"/>
          <p:cNvSpPr>
            <a:spLocks noGrp="1" noChangeArrowheads="1"/>
          </p:cNvSpPr>
          <p:nvPr>
            <p:ph type="ftr" sz="quarter" idx="3"/>
          </p:nvPr>
        </p:nvSpPr>
        <p:spPr>
          <a:xfrm>
            <a:off x="3124200" y="6400800"/>
            <a:ext cx="2895600" cy="32067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0800"/>
            <a:ext cx="2133600" cy="320675"/>
          </a:xfrm>
        </p:spPr>
        <p:txBody>
          <a:bodyPr/>
          <a:lstStyle>
            <a:lvl1pPr>
              <a:defRPr/>
            </a:lvl1pPr>
          </a:lstStyle>
          <a:p>
            <a:fld id="{034833FD-9C9B-493B-9A68-B19486935C36}" type="slidenum">
              <a:rPr lang="en-US" smtClean="0"/>
              <a:t>‹#›</a:t>
            </a:fld>
            <a:endParaRPr lang="en-US"/>
          </a:p>
        </p:txBody>
      </p:sp>
      <p:sp>
        <p:nvSpPr>
          <p:cNvPr id="3094" name="Text Box 22"/>
          <p:cNvSpPr txBox="1">
            <a:spLocks noChangeArrowheads="1"/>
          </p:cNvSpPr>
          <p:nvPr/>
        </p:nvSpPr>
        <p:spPr bwMode="white">
          <a:xfrm>
            <a:off x="7696200" y="152400"/>
            <a:ext cx="1219200" cy="396875"/>
          </a:xfrm>
          <a:prstGeom prst="rect">
            <a:avLst/>
          </a:prstGeom>
          <a:noFill/>
          <a:ln w="9525">
            <a:noFill/>
            <a:miter lim="800000"/>
            <a:headEnd/>
            <a:tailEnd/>
          </a:ln>
          <a:effectLst/>
        </p:spPr>
        <p:txBody>
          <a:bodyPr>
            <a:spAutoFit/>
          </a:bodyPr>
          <a:lstStyle/>
          <a:p>
            <a:pPr algn="r"/>
            <a:r>
              <a:rPr lang="en-US" sz="2000" i="1">
                <a:latin typeface="Arial Black" pitchFamily="34" charset="0"/>
              </a:rPr>
              <a:t>LOGO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fade">
                                      <p:cBhvr>
                                        <p:cTn id="7" dur="1000"/>
                                        <p:tgtEl>
                                          <p:spTgt spid="3080"/>
                                        </p:tgtEl>
                                      </p:cBhvr>
                                    </p:animEffect>
                                  </p:childTnLst>
                                </p:cTn>
                              </p:par>
                            </p:childTnLst>
                          </p:cTn>
                        </p:par>
                        <p:par>
                          <p:cTn id="8" fill="hold">
                            <p:stCondLst>
                              <p:cond delay="1000"/>
                            </p:stCondLst>
                            <p:childTnLst>
                              <p:par>
                                <p:cTn id="9" presetID="10" presetClass="exit" presetSubtype="0" fill="hold" nodeType="afterEffect">
                                  <p:stCondLst>
                                    <p:cond delay="0"/>
                                  </p:stCondLst>
                                  <p:childTnLst>
                                    <p:animEffect transition="out" filter="fade">
                                      <p:cBhvr>
                                        <p:cTn id="10" dur="1000"/>
                                        <p:tgtEl>
                                          <p:spTgt spid="3080"/>
                                        </p:tgtEl>
                                      </p:cBhvr>
                                    </p:animEffect>
                                    <p:set>
                                      <p:cBhvr>
                                        <p:cTn id="11" dur="1" fill="hold">
                                          <p:stCondLst>
                                            <p:cond delay="999"/>
                                          </p:stCondLst>
                                        </p:cTn>
                                        <p:tgtEl>
                                          <p:spTgt spid="3080"/>
                                        </p:tgtEl>
                                        <p:attrNameLst>
                                          <p:attrName>style.visibility</p:attrName>
                                        </p:attrNameLst>
                                      </p:cBhvr>
                                      <p:to>
                                        <p:strVal val="hidden"/>
                                      </p:to>
                                    </p:se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080"/>
                                        </p:tgtEl>
                                        <p:attrNameLst>
                                          <p:attrName>style.visibility</p:attrName>
                                        </p:attrNameLst>
                                      </p:cBhvr>
                                      <p:to>
                                        <p:strVal val="visible"/>
                                      </p:to>
                                    </p:set>
                                    <p:animEffect transition="in" filter="fade">
                                      <p:cBhvr>
                                        <p:cTn id="15" dur="1000"/>
                                        <p:tgtEl>
                                          <p:spTgt spid="3080"/>
                                        </p:tgtEl>
                                      </p:cBhvr>
                                    </p:animEffect>
                                  </p:childTnLst>
                                </p:cTn>
                              </p:par>
                            </p:childTnLst>
                          </p:cTn>
                        </p:par>
                        <p:par>
                          <p:cTn id="16" fill="hold">
                            <p:stCondLst>
                              <p:cond delay="3000"/>
                            </p:stCondLst>
                            <p:childTnLst>
                              <p:par>
                                <p:cTn id="17" presetID="15"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4000"/>
                            </p:stCondLst>
                            <p:childTnLst>
                              <p:par>
                                <p:cTn id="24" presetID="53"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par>
                          <p:cTn id="29" fill="hold">
                            <p:stCondLst>
                              <p:cond delay="4500"/>
                            </p:stCondLst>
                            <p:childTnLst>
                              <p:par>
                                <p:cTn id="30" presetID="22" presetClass="entr" presetSubtype="8" fill="hold" nodeType="afterEffect">
                                  <p:stCondLst>
                                    <p:cond delay="0"/>
                                  </p:stCondLst>
                                  <p:childTnLst>
                                    <p:set>
                                      <p:cBhvr>
                                        <p:cTn id="31" dur="1" fill="hold">
                                          <p:stCondLst>
                                            <p:cond delay="0"/>
                                          </p:stCondLst>
                                        </p:cTn>
                                        <p:tgtEl>
                                          <p:spTgt spid="3089"/>
                                        </p:tgtEl>
                                        <p:attrNameLst>
                                          <p:attrName>style.visibility</p:attrName>
                                        </p:attrNameLst>
                                      </p:cBhvr>
                                      <p:to>
                                        <p:strVal val="visible"/>
                                      </p:to>
                                    </p:set>
                                    <p:animEffect transition="in" filter="wipe(left)">
                                      <p:cBhvr>
                                        <p:cTn id="32" dur="500"/>
                                        <p:tgtEl>
                                          <p:spTgt spid="3089"/>
                                        </p:tgtEl>
                                      </p:cBhvr>
                                    </p:animEffect>
                                  </p:childTnLst>
                                </p:cTn>
                              </p:par>
                            </p:childTnLst>
                          </p:cTn>
                        </p:par>
                        <p:par>
                          <p:cTn id="33" fill="hold">
                            <p:stCondLst>
                              <p:cond delay="5000"/>
                            </p:stCondLst>
                            <p:childTnLst>
                              <p:par>
                                <p:cTn id="34" presetID="53"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par>
                          <p:cTn id="39" fill="hold">
                            <p:stCondLst>
                              <p:cond delay="5500"/>
                            </p:stCondLst>
                            <p:childTnLst>
                              <p:par>
                                <p:cTn id="40" presetID="53" presetClass="entr" presetSubtype="0" fill="hold" grpId="0" nodeType="afterEffect">
                                  <p:stCondLst>
                                    <p:cond delay="0"/>
                                  </p:stCondLst>
                                  <p:childTnLst>
                                    <p:set>
                                      <p:cBhvr>
                                        <p:cTn id="41" dur="1" fill="hold">
                                          <p:stCondLst>
                                            <p:cond delay="0"/>
                                          </p:stCondLst>
                                        </p:cTn>
                                        <p:tgtEl>
                                          <p:spTgt spid="3088"/>
                                        </p:tgtEl>
                                        <p:attrNameLst>
                                          <p:attrName>style.visibility</p:attrName>
                                        </p:attrNameLst>
                                      </p:cBhvr>
                                      <p:to>
                                        <p:strVal val="visible"/>
                                      </p:to>
                                    </p:set>
                                    <p:anim calcmode="lin" valueType="num">
                                      <p:cBhvr>
                                        <p:cTn id="42" dur="500" fill="hold"/>
                                        <p:tgtEl>
                                          <p:spTgt spid="3088"/>
                                        </p:tgtEl>
                                        <p:attrNameLst>
                                          <p:attrName>ppt_w</p:attrName>
                                        </p:attrNameLst>
                                      </p:cBhvr>
                                      <p:tavLst>
                                        <p:tav tm="0">
                                          <p:val>
                                            <p:fltVal val="0"/>
                                          </p:val>
                                        </p:tav>
                                        <p:tav tm="100000">
                                          <p:val>
                                            <p:strVal val="#ppt_w"/>
                                          </p:val>
                                        </p:tav>
                                      </p:tavLst>
                                    </p:anim>
                                    <p:anim calcmode="lin" valueType="num">
                                      <p:cBhvr>
                                        <p:cTn id="43" dur="500" fill="hold"/>
                                        <p:tgtEl>
                                          <p:spTgt spid="3088"/>
                                        </p:tgtEl>
                                        <p:attrNameLst>
                                          <p:attrName>ppt_h</p:attrName>
                                        </p:attrNameLst>
                                      </p:cBhvr>
                                      <p:tavLst>
                                        <p:tav tm="0">
                                          <p:val>
                                            <p:fltVal val="0"/>
                                          </p:val>
                                        </p:tav>
                                        <p:tav tm="100000">
                                          <p:val>
                                            <p:strVal val="#ppt_h"/>
                                          </p:val>
                                        </p:tav>
                                      </p:tavLst>
                                    </p:anim>
                                    <p:animEffect transition="in" filter="fade">
                                      <p:cBhvr>
                                        <p:cTn id="44" dur="500"/>
                                        <p:tgtEl>
                                          <p:spTgt spid="3088"/>
                                        </p:tgtEl>
                                      </p:cBhvr>
                                    </p:animEffect>
                                  </p:childTnLst>
                                </p:cTn>
                              </p:par>
                            </p:childTnLst>
                          </p:cTn>
                        </p:par>
                        <p:par>
                          <p:cTn id="45" fill="hold">
                            <p:stCondLst>
                              <p:cond delay="6000"/>
                            </p:stCondLst>
                            <p:childTnLst>
                              <p:par>
                                <p:cTn id="46" presetID="53" presetClass="entr" presetSubtype="0" fill="hold" grpId="0" nodeType="afterEffect">
                                  <p:stCondLst>
                                    <p:cond delay="0"/>
                                  </p:stCondLst>
                                  <p:childTnLst>
                                    <p:set>
                                      <p:cBhvr>
                                        <p:cTn id="47" dur="1" fill="hold">
                                          <p:stCondLst>
                                            <p:cond delay="0"/>
                                          </p:stCondLst>
                                        </p:cTn>
                                        <p:tgtEl>
                                          <p:spTgt spid="3090"/>
                                        </p:tgtEl>
                                        <p:attrNameLst>
                                          <p:attrName>style.visibility</p:attrName>
                                        </p:attrNameLst>
                                      </p:cBhvr>
                                      <p:to>
                                        <p:strVal val="visible"/>
                                      </p:to>
                                    </p:set>
                                    <p:anim calcmode="lin" valueType="num">
                                      <p:cBhvr>
                                        <p:cTn id="48" dur="500" fill="hold"/>
                                        <p:tgtEl>
                                          <p:spTgt spid="3090"/>
                                        </p:tgtEl>
                                        <p:attrNameLst>
                                          <p:attrName>ppt_w</p:attrName>
                                        </p:attrNameLst>
                                      </p:cBhvr>
                                      <p:tavLst>
                                        <p:tav tm="0">
                                          <p:val>
                                            <p:fltVal val="0"/>
                                          </p:val>
                                        </p:tav>
                                        <p:tav tm="100000">
                                          <p:val>
                                            <p:strVal val="#ppt_w"/>
                                          </p:val>
                                        </p:tav>
                                      </p:tavLst>
                                    </p:anim>
                                    <p:anim calcmode="lin" valueType="num">
                                      <p:cBhvr>
                                        <p:cTn id="49" dur="500" fill="hold"/>
                                        <p:tgtEl>
                                          <p:spTgt spid="3090"/>
                                        </p:tgtEl>
                                        <p:attrNameLst>
                                          <p:attrName>ppt_h</p:attrName>
                                        </p:attrNameLst>
                                      </p:cBhvr>
                                      <p:tavLst>
                                        <p:tav tm="0">
                                          <p:val>
                                            <p:fltVal val="0"/>
                                          </p:val>
                                        </p:tav>
                                        <p:tav tm="100000">
                                          <p:val>
                                            <p:strVal val="#ppt_h"/>
                                          </p:val>
                                        </p:tav>
                                      </p:tavLst>
                                    </p:anim>
                                    <p:animEffect transition="in" filter="fade">
                                      <p:cBhvr>
                                        <p:cTn id="50" dur="500"/>
                                        <p:tgtEl>
                                          <p:spTgt spid="3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animBg="1"/>
      <p:bldP spid="309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61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061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143000"/>
            <a:ext cx="8229600" cy="5146675"/>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685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143000"/>
            <a:ext cx="8229600" cy="5146675"/>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56CE22E-BD3F-45AC-88C2-FE60AAA29100}" type="datetimeFigureOut">
              <a:rPr lang="en-US" smtClean="0"/>
              <a:t>12/9/2013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4833FD-9C9B-493B-9A68-B19486935C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60784"/>
                <a:invGamma/>
              </a:schemeClr>
            </a:gs>
          </a:gsLst>
          <a:lin ang="5400000" scaled="1"/>
        </a:gradFill>
        <a:effectLst/>
      </p:bgPr>
    </p:bg>
    <p:spTree>
      <p:nvGrpSpPr>
        <p:cNvPr id="1" name=""/>
        <p:cNvGrpSpPr/>
        <p:nvPr/>
      </p:nvGrpSpPr>
      <p:grpSpPr>
        <a:xfrm>
          <a:off x="0" y="0"/>
          <a:ext cx="0" cy="0"/>
          <a:chOff x="0" y="0"/>
          <a:chExt cx="0" cy="0"/>
        </a:xfrm>
      </p:grpSpPr>
      <p:pic>
        <p:nvPicPr>
          <p:cNvPr id="1034" name="Picture 10" descr="back_big"/>
          <p:cNvPicPr>
            <a:picLocks noChangeAspect="1" noChangeArrowheads="1"/>
          </p:cNvPicPr>
          <p:nvPr/>
        </p:nvPicPr>
        <p:blipFill>
          <a:blip r:embed="rId15"/>
          <a:srcRect/>
          <a:stretch>
            <a:fillRect/>
          </a:stretch>
        </p:blipFill>
        <p:spPr bwMode="gray">
          <a:xfrm>
            <a:off x="0" y="0"/>
            <a:ext cx="9144000" cy="6858000"/>
          </a:xfrm>
          <a:prstGeom prst="rect">
            <a:avLst/>
          </a:prstGeom>
          <a:noFill/>
        </p:spPr>
      </p:pic>
      <p:pic>
        <p:nvPicPr>
          <p:cNvPr id="1035" name="Picture 11" descr="w_3"/>
          <p:cNvPicPr>
            <a:picLocks noChangeAspect="1" noChangeArrowheads="1"/>
          </p:cNvPicPr>
          <p:nvPr/>
        </p:nvPicPr>
        <p:blipFill>
          <a:blip r:embed="rId16"/>
          <a:srcRect/>
          <a:stretch>
            <a:fillRect/>
          </a:stretch>
        </p:blipFill>
        <p:spPr bwMode="hidden">
          <a:xfrm>
            <a:off x="6629400" y="304800"/>
            <a:ext cx="2514600" cy="6410325"/>
          </a:xfrm>
          <a:prstGeom prst="rect">
            <a:avLst/>
          </a:prstGeom>
          <a:noFill/>
        </p:spPr>
      </p:pic>
      <p:pic>
        <p:nvPicPr>
          <p:cNvPr id="1036" name="Picture 12" descr="02_icon"/>
          <p:cNvPicPr>
            <a:picLocks noChangeAspect="1" noChangeArrowheads="1"/>
          </p:cNvPicPr>
          <p:nvPr/>
        </p:nvPicPr>
        <p:blipFill>
          <a:blip r:embed="rId17"/>
          <a:srcRect/>
          <a:stretch>
            <a:fillRect/>
          </a:stretch>
        </p:blipFill>
        <p:spPr bwMode="auto">
          <a:xfrm>
            <a:off x="228600" y="304800"/>
            <a:ext cx="615950" cy="762000"/>
          </a:xfrm>
          <a:prstGeom prst="rect">
            <a:avLst/>
          </a:prstGeom>
          <a:noFill/>
        </p:spPr>
      </p:pic>
      <p:sp>
        <p:nvSpPr>
          <p:cNvPr id="1026" name="Rectangle 2"/>
          <p:cNvSpPr>
            <a:spLocks noGrp="1" noChangeArrowheads="1"/>
          </p:cNvSpPr>
          <p:nvPr>
            <p:ph type="title"/>
          </p:nvPr>
        </p:nvSpPr>
        <p:spPr bwMode="auto">
          <a:xfrm>
            <a:off x="838200" y="228600"/>
            <a:ext cx="7848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143000"/>
            <a:ext cx="8229600" cy="5146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56CE22E-BD3F-45AC-88C2-FE60AAA29100}" type="datetimeFigureOut">
              <a:rPr lang="en-US" smtClean="0"/>
              <a:t>12/9/2013</a:t>
            </a:fld>
            <a:endParaRPr lang="en-US"/>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34833FD-9C9B-493B-9A68-B19486935C36}"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strips(downRight)">
                                      <p:cBhvr>
                                        <p:cTn id="7" dur="500"/>
                                        <p:tgtEl>
                                          <p:spTgt spid="1034"/>
                                        </p:tgtEl>
                                      </p:cBhvr>
                                    </p:animEffec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1000"/>
                                        <p:tgtEl>
                                          <p:spTgt spid="1034"/>
                                        </p:tgtEl>
                                      </p:cBhvr>
                                    </p:animEffect>
                                    <p:set>
                                      <p:cBhvr>
                                        <p:cTn id="11" dur="1" fill="hold">
                                          <p:stCondLst>
                                            <p:cond delay="999"/>
                                          </p:stCondLst>
                                        </p:cTn>
                                        <p:tgtEl>
                                          <p:spTgt spid="1034"/>
                                        </p:tgtEl>
                                        <p:attrNameLst>
                                          <p:attrName>style.visibility</p:attrName>
                                        </p:attrNameLst>
                                      </p:cBhvr>
                                      <p:to>
                                        <p:strVal val="hidden"/>
                                      </p:to>
                                    </p:se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034"/>
                                        </p:tgtEl>
                                        <p:attrNameLst>
                                          <p:attrName>style.visibility</p:attrName>
                                        </p:attrNameLst>
                                      </p:cBhvr>
                                      <p:to>
                                        <p:strVal val="visible"/>
                                      </p:to>
                                    </p:set>
                                    <p:animEffect transition="in" filter="fade">
                                      <p:cBhvr>
                                        <p:cTn id="15"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Verdana" pitchFamily="34" charset="0"/>
          <a:cs typeface="Arial" charset="0"/>
        </a:defRPr>
      </a:lvl2pPr>
      <a:lvl3pPr algn="l" rtl="0" eaLnBrk="1" fontAlgn="base" hangingPunct="1">
        <a:spcBef>
          <a:spcPct val="0"/>
        </a:spcBef>
        <a:spcAft>
          <a:spcPct val="0"/>
        </a:spcAft>
        <a:defRPr sz="3600" b="1">
          <a:solidFill>
            <a:schemeClr val="tx1"/>
          </a:solidFill>
          <a:latin typeface="Verdana" pitchFamily="34" charset="0"/>
          <a:cs typeface="Arial" charset="0"/>
        </a:defRPr>
      </a:lvl3pPr>
      <a:lvl4pPr algn="l" rtl="0" eaLnBrk="1" fontAlgn="base" hangingPunct="1">
        <a:spcBef>
          <a:spcPct val="0"/>
        </a:spcBef>
        <a:spcAft>
          <a:spcPct val="0"/>
        </a:spcAft>
        <a:defRPr sz="3600" b="1">
          <a:solidFill>
            <a:schemeClr val="tx1"/>
          </a:solidFill>
          <a:latin typeface="Verdana" pitchFamily="34" charset="0"/>
          <a:cs typeface="Arial" charset="0"/>
        </a:defRPr>
      </a:lvl4pPr>
      <a:lvl5pPr algn="l" rtl="0" eaLnBrk="1" fontAlgn="base" hangingPunct="1">
        <a:spcBef>
          <a:spcPct val="0"/>
        </a:spcBef>
        <a:spcAft>
          <a:spcPct val="0"/>
        </a:spcAft>
        <a:defRPr sz="3600" b="1">
          <a:solidFill>
            <a:schemeClr val="tx1"/>
          </a:solidFill>
          <a:latin typeface="Verdana" pitchFamily="34" charset="0"/>
          <a:cs typeface="Arial" charset="0"/>
        </a:defRPr>
      </a:lvl5pPr>
      <a:lvl6pPr marL="457200" algn="l" rtl="0" eaLnBrk="1" fontAlgn="base" hangingPunct="1">
        <a:spcBef>
          <a:spcPct val="0"/>
        </a:spcBef>
        <a:spcAft>
          <a:spcPct val="0"/>
        </a:spcAft>
        <a:defRPr sz="3600" b="1">
          <a:solidFill>
            <a:schemeClr val="tx1"/>
          </a:solidFill>
          <a:latin typeface="Verdana" pitchFamily="34" charset="0"/>
          <a:cs typeface="Arial" charset="0"/>
        </a:defRPr>
      </a:lvl6pPr>
      <a:lvl7pPr marL="914400" algn="l" rtl="0" eaLnBrk="1" fontAlgn="base" hangingPunct="1">
        <a:spcBef>
          <a:spcPct val="0"/>
        </a:spcBef>
        <a:spcAft>
          <a:spcPct val="0"/>
        </a:spcAft>
        <a:defRPr sz="3600" b="1">
          <a:solidFill>
            <a:schemeClr val="tx1"/>
          </a:solidFill>
          <a:latin typeface="Verdana" pitchFamily="34" charset="0"/>
          <a:cs typeface="Arial" charset="0"/>
        </a:defRPr>
      </a:lvl7pPr>
      <a:lvl8pPr marL="1371600" algn="l" rtl="0" eaLnBrk="1" fontAlgn="base" hangingPunct="1">
        <a:spcBef>
          <a:spcPct val="0"/>
        </a:spcBef>
        <a:spcAft>
          <a:spcPct val="0"/>
        </a:spcAft>
        <a:defRPr sz="3600" b="1">
          <a:solidFill>
            <a:schemeClr val="tx1"/>
          </a:solidFill>
          <a:latin typeface="Verdana" pitchFamily="34" charset="0"/>
          <a:cs typeface="Arial" charset="0"/>
        </a:defRPr>
      </a:lvl8pPr>
      <a:lvl9pPr marL="1828800" algn="l" rtl="0" eaLnBrk="1" fontAlgn="base" hangingPunct="1">
        <a:spcBef>
          <a:spcPct val="0"/>
        </a:spcBef>
        <a:spcAft>
          <a:spcPct val="0"/>
        </a:spcAft>
        <a:defRPr sz="3600" b="1">
          <a:solidFill>
            <a:schemeClr val="tx1"/>
          </a:solidFill>
          <a:latin typeface="Verdana"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Wingdings" pitchFamily="2" charset="2"/>
        <a:buChar char="§"/>
        <a:defRPr sz="2800">
          <a:solidFill>
            <a:schemeClr val="tx1"/>
          </a:solidFill>
          <a:latin typeface="Arial" charset="0"/>
          <a:cs typeface="+mn-cs"/>
        </a:defRPr>
      </a:lvl2pPr>
      <a:lvl3pPr marL="1143000" indent="-228600" algn="l" rtl="0" eaLnBrk="1" fontAlgn="base" hangingPunct="1">
        <a:spcBef>
          <a:spcPct val="20000"/>
        </a:spcBef>
        <a:spcAft>
          <a:spcPct val="0"/>
        </a:spcAft>
        <a:buClr>
          <a:schemeClr val="hlink"/>
        </a:buClr>
        <a:buChar char="•"/>
        <a:defRPr sz="2400">
          <a:solidFill>
            <a:schemeClr val="tx1"/>
          </a:solidFill>
          <a:latin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isco.com/web/about/doing_business/legal/service_descriptions/docs/Cisco_Consulting_Servic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prezi.com/rklg6kl26mrh/generic-and-grand-strateg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smtClean="0"/>
              <a:t>Serving the Community </a:t>
            </a:r>
            <a:endParaRPr lang="en-US" sz="6600" b="1" dirty="0"/>
          </a:p>
        </p:txBody>
      </p:sp>
      <p:sp>
        <p:nvSpPr>
          <p:cNvPr id="3" name="Subtitle 2"/>
          <p:cNvSpPr>
            <a:spLocks noGrp="1"/>
          </p:cNvSpPr>
          <p:nvPr>
            <p:ph type="subTitle" idx="1"/>
          </p:nvPr>
        </p:nvSpPr>
        <p:spPr>
          <a:xfrm>
            <a:off x="3733800" y="6096000"/>
            <a:ext cx="5410200" cy="533400"/>
          </a:xfrm>
        </p:spPr>
        <p:txBody>
          <a:bodyPr>
            <a:normAutofit fontScale="77500" lnSpcReduction="20000"/>
          </a:bodyPr>
          <a:lstStyle/>
          <a:p>
            <a:r>
              <a:rPr lang="en-US" sz="4400" b="1" dirty="0" smtClean="0">
                <a:effectLst>
                  <a:outerShdw blurRad="38100" dist="38100" dir="2700000" algn="tl">
                    <a:srgbClr val="000000">
                      <a:alpha val="43137"/>
                    </a:srgbClr>
                  </a:outerShdw>
                </a:effectLst>
              </a:rPr>
              <a:t>… The CISCO Way…</a:t>
            </a:r>
            <a:endParaRPr lang="en-US" sz="4400" b="1" dirty="0">
              <a:effectLst>
                <a:outerShdw blurRad="38100" dist="38100" dir="2700000" algn="tl">
                  <a:srgbClr val="000000">
                    <a:alpha val="43137"/>
                  </a:srgbClr>
                </a:outerShdw>
              </a:effectLst>
            </a:endParaRPr>
          </a:p>
        </p:txBody>
      </p:sp>
      <p:sp>
        <p:nvSpPr>
          <p:cNvPr id="4" name="TextBox 3"/>
          <p:cNvSpPr txBox="1"/>
          <p:nvPr/>
        </p:nvSpPr>
        <p:spPr>
          <a:xfrm>
            <a:off x="4343400" y="228600"/>
            <a:ext cx="457200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smtClean="0"/>
              <a:t>Presented by: __________________</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Generic Strategies </a:t>
            </a:r>
            <a:endParaRPr lang="en-US" dirty="0"/>
          </a:p>
        </p:txBody>
      </p:sp>
      <p:sp>
        <p:nvSpPr>
          <p:cNvPr id="3" name="Content Placeholder 2"/>
          <p:cNvSpPr>
            <a:spLocks noGrp="1"/>
          </p:cNvSpPr>
          <p:nvPr>
            <p:ph idx="1"/>
          </p:nvPr>
        </p:nvSpPr>
        <p:spPr/>
        <p:txBody>
          <a:bodyPr/>
          <a:lstStyle/>
          <a:p>
            <a:r>
              <a:rPr lang="en-US" sz="2400" dirty="0" smtClean="0"/>
              <a:t>Established system of serving the clients’ needs</a:t>
            </a:r>
          </a:p>
          <a:p>
            <a:r>
              <a:rPr lang="en-US" sz="2400" dirty="0" smtClean="0"/>
              <a:t>Utilizing a strong platform that defines the role of the organization in assisting the clients in their specific goals </a:t>
            </a:r>
          </a:p>
          <a:p>
            <a:r>
              <a:rPr lang="en-US" sz="2400" dirty="0" smtClean="0"/>
              <a:t>Foundation strongly dependent on client-centered operations </a:t>
            </a:r>
          </a:p>
          <a:p>
            <a:r>
              <a:rPr lang="en-US" sz="2400" dirty="0" smtClean="0"/>
              <a:t>The administration strongly rooted on a primary goal of providing what the clients demand for </a:t>
            </a:r>
          </a:p>
          <a:p>
            <a:r>
              <a:rPr lang="en-US" sz="2400" dirty="0" smtClean="0"/>
              <a:t>Practical operations of developing client-defined paths when completing projects directed to their needs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Grand Strategies </a:t>
            </a:r>
            <a:endParaRPr lang="en-US" dirty="0"/>
          </a:p>
        </p:txBody>
      </p:sp>
      <p:sp>
        <p:nvSpPr>
          <p:cNvPr id="3" name="Content Placeholder 2"/>
          <p:cNvSpPr>
            <a:spLocks noGrp="1"/>
          </p:cNvSpPr>
          <p:nvPr>
            <p:ph idx="1"/>
          </p:nvPr>
        </p:nvSpPr>
        <p:spPr/>
        <p:txBody>
          <a:bodyPr/>
          <a:lstStyle/>
          <a:p>
            <a:r>
              <a:rPr lang="en-US" sz="2400" dirty="0" smtClean="0"/>
              <a:t>Operational Excellence</a:t>
            </a:r>
          </a:p>
          <a:p>
            <a:pPr lvl="1"/>
            <a:r>
              <a:rPr lang="en-US" sz="2400" dirty="0" smtClean="0"/>
              <a:t>The organization generally uses exceptional operation that involves the collaboration of all dedicated administrations to complete projects for clients</a:t>
            </a:r>
          </a:p>
          <a:p>
            <a:r>
              <a:rPr lang="en-US" sz="2400" dirty="0" smtClean="0"/>
              <a:t>Customer Intimacy</a:t>
            </a:r>
          </a:p>
          <a:p>
            <a:pPr lvl="1"/>
            <a:r>
              <a:rPr lang="en-US" sz="2400" dirty="0" smtClean="0"/>
              <a:t>Building loyalty based on knowing and connecting to the customers is what makes the bond between business and client strong. </a:t>
            </a:r>
          </a:p>
          <a:p>
            <a:r>
              <a:rPr lang="en-US" sz="2400" dirty="0" smtClean="0"/>
              <a:t>Product Leadership</a:t>
            </a:r>
          </a:p>
          <a:p>
            <a:pPr lvl="1"/>
            <a:r>
              <a:rPr lang="en-US" sz="2400" dirty="0" smtClean="0"/>
              <a:t>What is needed/what is wanted: the company recognizes the changing mood of the market and tries to cope up with it through research and development procedures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33400" y="1143000"/>
            <a:ext cx="8229600" cy="5146675"/>
          </a:xfrm>
        </p:spPr>
        <p:txBody>
          <a:bodyPr/>
          <a:lstStyle/>
          <a:p>
            <a:r>
              <a:rPr lang="en-US" sz="2400" i="1" dirty="0" smtClean="0"/>
              <a:t>CISCO Consulting Services: Brief Description</a:t>
            </a:r>
            <a:r>
              <a:rPr lang="en-US" sz="2400" dirty="0" smtClean="0"/>
              <a:t>. </a:t>
            </a:r>
            <a:r>
              <a:rPr lang="en-US" sz="2400" dirty="0" smtClean="0">
                <a:hlinkClick r:id="rId3"/>
              </a:rPr>
              <a:t>https://www.cisco.com/web/about/doing_business/legal/service_descriptions/docs/Cisco_Consulting_Services.pdf</a:t>
            </a:r>
            <a:r>
              <a:rPr lang="en-US" sz="2400" dirty="0" smtClean="0"/>
              <a:t>. </a:t>
            </a:r>
          </a:p>
          <a:p>
            <a:pPr>
              <a:buNone/>
            </a:pPr>
            <a:r>
              <a:rPr lang="en-US" sz="2400" dirty="0"/>
              <a:t>	</a:t>
            </a:r>
            <a:r>
              <a:rPr lang="en-US" sz="2400" b="0" dirty="0" smtClean="0"/>
              <a:t>Retrieved on December 9, 2013. </a:t>
            </a:r>
          </a:p>
          <a:p>
            <a:r>
              <a:rPr lang="en-US" sz="2400" i="1" dirty="0" smtClean="0"/>
              <a:t>Generic and Grand Strategies: Advance Leadership Presentation. </a:t>
            </a:r>
            <a:r>
              <a:rPr lang="en-US" sz="2400" dirty="0" smtClean="0">
                <a:hlinkClick r:id="rId4"/>
              </a:rPr>
              <a:t>http://prezi.com/rklg6kl26mrh/generic-and-grand-strategies/</a:t>
            </a:r>
            <a:r>
              <a:rPr lang="en-US" sz="2400" dirty="0" smtClean="0"/>
              <a:t>. </a:t>
            </a:r>
          </a:p>
          <a:p>
            <a:pPr>
              <a:buNone/>
            </a:pPr>
            <a:r>
              <a:rPr lang="en-US" sz="2400" dirty="0" smtClean="0"/>
              <a:t>	</a:t>
            </a:r>
            <a:r>
              <a:rPr lang="en-US" sz="2400" b="0" dirty="0" smtClean="0"/>
              <a:t>Retrieved on December 9, 2013.</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436TGp_biz_dark_ani">
  <a:themeElements>
    <a:clrScheme name="Office Theme 2">
      <a:dk1>
        <a:srgbClr val="969696"/>
      </a:dk1>
      <a:lt1>
        <a:srgbClr val="FFFFFF"/>
      </a:lt1>
      <a:dk2>
        <a:srgbClr val="596909"/>
      </a:dk2>
      <a:lt2>
        <a:srgbClr val="C6FAB4"/>
      </a:lt2>
      <a:accent1>
        <a:srgbClr val="4AADB2"/>
      </a:accent1>
      <a:accent2>
        <a:srgbClr val="E0AD2E"/>
      </a:accent2>
      <a:accent3>
        <a:srgbClr val="B5B9AA"/>
      </a:accent3>
      <a:accent4>
        <a:srgbClr val="DADADA"/>
      </a:accent4>
      <a:accent5>
        <a:srgbClr val="B1D3D5"/>
      </a:accent5>
      <a:accent6>
        <a:srgbClr val="CB9C29"/>
      </a:accent6>
      <a:hlink>
        <a:srgbClr val="72CC4E"/>
      </a:hlink>
      <a:folHlink>
        <a:srgbClr val="E29734"/>
      </a:folHlink>
    </a:clrScheme>
    <a:fontScheme name="Office Them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69696"/>
        </a:dk1>
        <a:lt1>
          <a:srgbClr val="FFFFFF"/>
        </a:lt1>
        <a:dk2>
          <a:srgbClr val="3F1F53"/>
        </a:dk2>
        <a:lt2>
          <a:srgbClr val="F3CC9D"/>
        </a:lt2>
        <a:accent1>
          <a:srgbClr val="557FE7"/>
        </a:accent1>
        <a:accent2>
          <a:srgbClr val="EB6363"/>
        </a:accent2>
        <a:accent3>
          <a:srgbClr val="AFABB3"/>
        </a:accent3>
        <a:accent4>
          <a:srgbClr val="DADADA"/>
        </a:accent4>
        <a:accent5>
          <a:srgbClr val="B4C0F1"/>
        </a:accent5>
        <a:accent6>
          <a:srgbClr val="D55959"/>
        </a:accent6>
        <a:hlink>
          <a:srgbClr val="9351C9"/>
        </a:hlink>
        <a:folHlink>
          <a:srgbClr val="3EB2AC"/>
        </a:folHlink>
      </a:clrScheme>
      <a:clrMap bg1="dk2" tx1="lt1" bg2="dk1" tx2="lt2" accent1="accent1" accent2="accent2" accent3="accent3" accent4="accent4" accent5="accent5" accent6="accent6" hlink="hlink" folHlink="folHlink"/>
    </a:extraClrScheme>
    <a:extraClrScheme>
      <a:clrScheme name="Office Theme 2">
        <a:dk1>
          <a:srgbClr val="969696"/>
        </a:dk1>
        <a:lt1>
          <a:srgbClr val="FFFFFF"/>
        </a:lt1>
        <a:dk2>
          <a:srgbClr val="596909"/>
        </a:dk2>
        <a:lt2>
          <a:srgbClr val="C6FAB4"/>
        </a:lt2>
        <a:accent1>
          <a:srgbClr val="4AADB2"/>
        </a:accent1>
        <a:accent2>
          <a:srgbClr val="E0AD2E"/>
        </a:accent2>
        <a:accent3>
          <a:srgbClr val="B5B9AA"/>
        </a:accent3>
        <a:accent4>
          <a:srgbClr val="DADADA"/>
        </a:accent4>
        <a:accent5>
          <a:srgbClr val="B1D3D5"/>
        </a:accent5>
        <a:accent6>
          <a:srgbClr val="CB9C29"/>
        </a:accent6>
        <a:hlink>
          <a:srgbClr val="72CC4E"/>
        </a:hlink>
        <a:folHlink>
          <a:srgbClr val="E29734"/>
        </a:folHlink>
      </a:clrScheme>
      <a:clrMap bg1="dk2" tx1="lt1" bg2="dk1" tx2="lt2" accent1="accent1" accent2="accent2" accent3="accent3" accent4="accent4" accent5="accent5" accent6="accent6" hlink="hlink" folHlink="folHlink"/>
    </a:extraClrScheme>
    <a:extraClrScheme>
      <a:clrScheme name="Office Theme 3">
        <a:dk1>
          <a:srgbClr val="969696"/>
        </a:dk1>
        <a:lt1>
          <a:srgbClr val="FFFFFF"/>
        </a:lt1>
        <a:dk2>
          <a:srgbClr val="5E1400"/>
        </a:dk2>
        <a:lt2>
          <a:srgbClr val="EFD3A1"/>
        </a:lt2>
        <a:accent1>
          <a:srgbClr val="1AC1E2"/>
        </a:accent1>
        <a:accent2>
          <a:srgbClr val="43A98E"/>
        </a:accent2>
        <a:accent3>
          <a:srgbClr val="B6AAAA"/>
        </a:accent3>
        <a:accent4>
          <a:srgbClr val="DADADA"/>
        </a:accent4>
        <a:accent5>
          <a:srgbClr val="ABDDEE"/>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436TGp_biz_dark_ani</Template>
  <TotalTime>20</TotalTime>
  <Words>375</Words>
  <Application>Microsoft Office PowerPoint</Application>
  <PresentationFormat>On-screen Show (4:3)</PresentationFormat>
  <Paragraphs>31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436TGp_biz_dark_ani</vt:lpstr>
      <vt:lpstr>Serving the Community </vt:lpstr>
      <vt:lpstr>The Generic Strategies </vt:lpstr>
      <vt:lpstr>The Grand Strategies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Serving the Community</dc:title>
  <dc:creator>asus</dc:creator>
  <cp:lastModifiedBy>asus</cp:lastModifiedBy>
  <cp:revision>3</cp:revision>
  <dcterms:created xsi:type="dcterms:W3CDTF">2013-12-08T19:28:56Z</dcterms:created>
  <dcterms:modified xsi:type="dcterms:W3CDTF">2013-12-08T19:49:13Z</dcterms:modified>
</cp:coreProperties>
</file>