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80" autoAdjust="0"/>
  </p:normalViewPr>
  <p:slideViewPr>
    <p:cSldViewPr>
      <p:cViewPr varScale="1">
        <p:scale>
          <a:sx n="50" d="100"/>
          <a:sy n="50" d="100"/>
        </p:scale>
        <p:origin x="-7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83E11-15C7-4F63-8F66-3AD4EBD92746}" type="datetimeFigureOut">
              <a:rPr lang="en-US" smtClean="0"/>
              <a:t>5/8/2012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B04CB-0530-4399-935C-5BA9586119D4}" type="slidenum">
              <a:rPr lang="en-US" smtClean="0"/>
              <a:t>‹#›</a:t>
            </a:fld>
            <a:endParaRPr lang="en-US"/>
          </a:p>
        </p:txBody>
      </p:sp>
    </p:spTree>
    <p:extLst>
      <p:ext uri="{BB962C8B-B14F-4D97-AF65-F5344CB8AC3E}">
        <p14:creationId xmlns:p14="http://schemas.microsoft.com/office/powerpoint/2010/main" val="284720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presentation will cover a wide</a:t>
            </a:r>
            <a:r>
              <a:rPr lang="en-US" baseline="0" dirty="0" smtClean="0"/>
              <a:t> range of topics with autism, including the autism spectrum.  As it will include the nature of the disorder, a large handful of treatment and therapies, and some methods of teaching children with autism, this will certainly be a brief look at the noted topics.  </a:t>
            </a:r>
          </a:p>
          <a:p>
            <a:endParaRPr lang="en-US" baseline="0" dirty="0" smtClean="0"/>
          </a:p>
          <a:p>
            <a:r>
              <a:rPr lang="en-US" baseline="0" dirty="0" smtClean="0"/>
              <a:t>There is a great deal of information here, potentially, so we will only look at the broad nature of all of these topics.  As you will soon see, these topics attribute the “puzzling” nature of autism.  You may be aware of the existing controversies concerning autism, which is certainly heightened with the range of approaches available.  </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1</a:t>
            </a:fld>
            <a:endParaRPr lang="en-US"/>
          </a:p>
        </p:txBody>
      </p:sp>
    </p:spTree>
    <p:extLst>
      <p:ext uri="{BB962C8B-B14F-4D97-AF65-F5344CB8AC3E}">
        <p14:creationId xmlns:p14="http://schemas.microsoft.com/office/powerpoint/2010/main" val="1765555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 The very nature of autism is not without controversy and confusing.  Autism is commonly confused with “the spectrum,” and related disorders.  Also, diagnosis the symptoms and characteristics of the disorder has led to controversy.  Similar to ADHD, many are against the upward trend of diagnoses present.</a:t>
            </a:r>
          </a:p>
          <a:p>
            <a:endParaRPr lang="en-US" baseline="0" dirty="0" smtClean="0"/>
          </a:p>
          <a:p>
            <a:r>
              <a:rPr lang="en-US" baseline="0" dirty="0" smtClean="0"/>
              <a:t>The autism spectrum refers to many conditions that are pervasive developmental disorders in the </a:t>
            </a:r>
            <a:r>
              <a:rPr lang="en-US" sz="1200" kern="1200" dirty="0" smtClean="0">
                <a:solidFill>
                  <a:schemeClr val="tx1"/>
                </a:solidFill>
                <a:effectLst/>
                <a:latin typeface="+mn-lt"/>
                <a:ea typeface="+mn-ea"/>
                <a:cs typeface="+mn-cs"/>
              </a:rPr>
              <a:t>Diagnostic and Statistic Manual of Mental Disorders (DSM).</a:t>
            </a:r>
            <a:r>
              <a:rPr lang="en-US" sz="1200" kern="1200" baseline="0" dirty="0" smtClean="0">
                <a:solidFill>
                  <a:schemeClr val="tx1"/>
                </a:solidFill>
                <a:effectLst/>
                <a:latin typeface="+mn-lt"/>
                <a:ea typeface="+mn-ea"/>
                <a:cs typeface="+mn-cs"/>
              </a:rPr>
              <a:t>  Autism exists here in the spectrum, along with </a:t>
            </a:r>
            <a:r>
              <a:rPr lang="en-US" sz="1200" kern="1200" dirty="0" smtClean="0">
                <a:solidFill>
                  <a:schemeClr val="tx1"/>
                </a:solidFill>
                <a:effectLst/>
                <a:latin typeface="+mn-lt"/>
                <a:ea typeface="+mn-ea"/>
                <a:cs typeface="+mn-cs"/>
              </a:rPr>
              <a:t>Asperger syndrome, pervasive developmental disorder not otherwise specified, </a:t>
            </a:r>
            <a:r>
              <a:rPr lang="en-US" sz="1200" kern="1200" dirty="0" err="1" smtClean="0">
                <a:solidFill>
                  <a:schemeClr val="tx1"/>
                </a:solidFill>
                <a:effectLst/>
                <a:latin typeface="+mn-lt"/>
                <a:ea typeface="+mn-ea"/>
                <a:cs typeface="+mn-cs"/>
              </a:rPr>
              <a:t>Rett</a:t>
            </a:r>
            <a:r>
              <a:rPr lang="en-US" sz="1200" kern="1200" dirty="0" smtClean="0">
                <a:solidFill>
                  <a:schemeClr val="tx1"/>
                </a:solidFill>
                <a:effectLst/>
                <a:latin typeface="+mn-lt"/>
                <a:ea typeface="+mn-ea"/>
                <a:cs typeface="+mn-cs"/>
              </a:rPr>
              <a:t> syndrome, and childhood disintegrative disorder.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bullet point): Autism affects how nerve cells connect and organize, which is something that current science does not understand very well (Levy, </a:t>
            </a:r>
            <a:r>
              <a:rPr lang="en-US" sz="1200" kern="1200" dirty="0" err="1" smtClean="0">
                <a:solidFill>
                  <a:schemeClr val="tx1"/>
                </a:solidFill>
                <a:effectLst/>
                <a:latin typeface="+mn-lt"/>
                <a:ea typeface="+mn-ea"/>
                <a:cs typeface="+mn-cs"/>
              </a:rPr>
              <a:t>Mandell</a:t>
            </a:r>
            <a:r>
              <a:rPr lang="en-US" sz="1200" kern="1200" dirty="0" smtClean="0">
                <a:solidFill>
                  <a:schemeClr val="tx1"/>
                </a:solidFill>
                <a:effectLst/>
                <a:latin typeface="+mn-lt"/>
                <a:ea typeface="+mn-ea"/>
                <a:cs typeface="+mn-cs"/>
              </a:rPr>
              <a:t>, and Schultz, 2009).   However, a number of characteristics are</a:t>
            </a:r>
            <a:r>
              <a:rPr lang="en-US" sz="1200" kern="1200" baseline="0" dirty="0" smtClean="0">
                <a:solidFill>
                  <a:schemeClr val="tx1"/>
                </a:solidFill>
                <a:effectLst/>
                <a:latin typeface="+mn-lt"/>
                <a:ea typeface="+mn-ea"/>
                <a:cs typeface="+mn-cs"/>
              </a:rPr>
              <a:t> well-known.  Autism is separated by other disorders on the spectrum with the topic of social development, </a:t>
            </a:r>
            <a:r>
              <a:rPr lang="en-US" sz="1200" kern="1200" dirty="0" smtClean="0">
                <a:solidFill>
                  <a:schemeClr val="tx1"/>
                </a:solidFill>
                <a:effectLst/>
                <a:latin typeface="+mn-lt"/>
                <a:ea typeface="+mn-ea"/>
                <a:cs typeface="+mn-cs"/>
              </a:rPr>
              <a:t>according to </a:t>
            </a:r>
            <a:r>
              <a:rPr lang="en-US" sz="1200" kern="1200" dirty="0" err="1" smtClean="0">
                <a:solidFill>
                  <a:schemeClr val="tx1"/>
                </a:solidFill>
                <a:effectLst/>
                <a:latin typeface="+mn-lt"/>
                <a:ea typeface="+mn-ea"/>
                <a:cs typeface="+mn-cs"/>
              </a:rPr>
              <a:t>Rapin</a:t>
            </a:r>
            <a:r>
              <a:rPr lang="en-US" sz="1200" kern="1200" dirty="0" smtClean="0">
                <a:solidFill>
                  <a:schemeClr val="tx1"/>
                </a:solidFill>
                <a:effectLst/>
                <a:latin typeface="+mn-lt"/>
                <a:ea typeface="+mn-ea"/>
                <a:cs typeface="+mn-cs"/>
              </a:rPr>
              <a:t> and Tuchman (2008). </a:t>
            </a:r>
            <a:r>
              <a:rPr lang="en-US" sz="1200" kern="1200" baseline="0" dirty="0" smtClean="0">
                <a:solidFill>
                  <a:schemeClr val="tx1"/>
                </a:solidFill>
                <a:effectLst/>
                <a:latin typeface="+mn-lt"/>
                <a:ea typeface="+mn-ea"/>
                <a:cs typeface="+mn-cs"/>
              </a:rPr>
              <a:t> Eye contact and basic social understanding are common examples of social development.</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Communication levels and repetitive behaviors are also common in those with autism.  Some can be very vocal or not at all – it is usually one extreme or the other.  Also, ritualistic behaviors can be found with certain types of repetitive behaviors.  30% of children in the spectrum are affected by self-injury, in connection to ritualistic behaviors (</a:t>
            </a:r>
            <a:r>
              <a:rPr lang="en-US" sz="1200" kern="1200" dirty="0" smtClean="0">
                <a:solidFill>
                  <a:schemeClr val="tx1"/>
                </a:solidFill>
                <a:effectLst/>
                <a:latin typeface="+mn-lt"/>
                <a:ea typeface="+mn-ea"/>
                <a:cs typeface="+mn-cs"/>
              </a:rPr>
              <a:t>Dominick, Davis, </a:t>
            </a:r>
            <a:r>
              <a:rPr lang="en-US" sz="1200" kern="1200" dirty="0" err="1" smtClean="0">
                <a:solidFill>
                  <a:schemeClr val="tx1"/>
                </a:solidFill>
                <a:effectLst/>
                <a:latin typeface="+mn-lt"/>
                <a:ea typeface="+mn-ea"/>
                <a:cs typeface="+mn-cs"/>
              </a:rPr>
              <a:t>Lainhart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Tager-Flusberg</a:t>
            </a:r>
            <a:r>
              <a:rPr lang="en-US" sz="1200" kern="1200" dirty="0" smtClean="0">
                <a:solidFill>
                  <a:schemeClr val="tx1"/>
                </a:solidFill>
                <a:effectLst/>
                <a:latin typeface="+mn-lt"/>
                <a:ea typeface="+mn-ea"/>
                <a:cs typeface="+mn-cs"/>
              </a:rPr>
              <a:t>, &amp; </a:t>
            </a:r>
            <a:r>
              <a:rPr lang="en-US" sz="1200" kern="1200" dirty="0" err="1" smtClean="0">
                <a:solidFill>
                  <a:schemeClr val="tx1"/>
                </a:solidFill>
                <a:effectLst/>
                <a:latin typeface="+mn-lt"/>
                <a:ea typeface="+mn-ea"/>
                <a:cs typeface="+mn-cs"/>
              </a:rPr>
              <a:t>Folstein</a:t>
            </a:r>
            <a:r>
              <a:rPr lang="en-US" sz="1200" kern="1200" dirty="0" smtClean="0">
                <a:solidFill>
                  <a:schemeClr val="tx1"/>
                </a:solidFill>
                <a:effectLst/>
                <a:latin typeface="+mn-lt"/>
                <a:ea typeface="+mn-ea"/>
                <a:cs typeface="+mn-cs"/>
              </a:rPr>
              <a:t>, 2007).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3: A number of causes are possible with autism, but there is no single</a:t>
            </a:r>
            <a:r>
              <a:rPr lang="en-US" sz="1200" kern="1200" baseline="0" dirty="0" smtClean="0">
                <a:solidFill>
                  <a:schemeClr val="tx1"/>
                </a:solidFill>
                <a:effectLst/>
                <a:latin typeface="+mn-lt"/>
                <a:ea typeface="+mn-ea"/>
                <a:cs typeface="+mn-cs"/>
              </a:rPr>
              <a:t> cause that is accepted.  Most notable is the strong genetic basis of autism.  Siblings of those with autism are 25 more likely to </a:t>
            </a:r>
            <a:r>
              <a:rPr lang="en-US" sz="1200" kern="1200" dirty="0" smtClean="0">
                <a:solidFill>
                  <a:schemeClr val="tx1"/>
                </a:solidFill>
                <a:effectLst/>
                <a:latin typeface="+mn-lt"/>
                <a:ea typeface="+mn-ea"/>
                <a:cs typeface="+mn-cs"/>
              </a:rPr>
              <a:t>have the disorder (</a:t>
            </a:r>
            <a:r>
              <a:rPr lang="en-US" sz="1200" kern="1200" dirty="0" err="1" smtClean="0">
                <a:solidFill>
                  <a:schemeClr val="tx1"/>
                </a:solidFill>
                <a:effectLst/>
                <a:latin typeface="+mn-lt"/>
                <a:ea typeface="+mn-ea"/>
                <a:cs typeface="+mn-cs"/>
              </a:rPr>
              <a:t>Geschwind</a:t>
            </a:r>
            <a:r>
              <a:rPr lang="en-US" sz="1200" kern="1200" dirty="0" smtClean="0">
                <a:solidFill>
                  <a:schemeClr val="tx1"/>
                </a:solidFill>
                <a:effectLst/>
                <a:latin typeface="+mn-lt"/>
                <a:ea typeface="+mn-ea"/>
                <a:cs typeface="+mn-cs"/>
              </a:rPr>
              <a:t>, 2009).</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2</a:t>
            </a:fld>
            <a:endParaRPr lang="en-US"/>
          </a:p>
        </p:txBody>
      </p:sp>
    </p:spTree>
    <p:extLst>
      <p:ext uri="{BB962C8B-B14F-4D97-AF65-F5344CB8AC3E}">
        <p14:creationId xmlns:p14="http://schemas.microsoft.com/office/powerpoint/2010/main" val="137310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r>
              <a:rPr lang="en-US" baseline="0" dirty="0" smtClean="0"/>
              <a:t> The primary portion of the presentation rests with treatments and therapies.  A brief, overarching look will be taken with these, as many are covered.  It is important to note that many can be integrated into a program.</a:t>
            </a:r>
          </a:p>
          <a:p>
            <a:endParaRPr lang="en-US" baseline="0" dirty="0" smtClean="0"/>
          </a:p>
          <a:p>
            <a:r>
              <a:rPr lang="en-US" dirty="0" smtClean="0"/>
              <a:t>1: Developmental programs are one of the most important aspects of a child’s progress.</a:t>
            </a:r>
            <a:r>
              <a:rPr lang="en-US" baseline="0" dirty="0" smtClean="0"/>
              <a:t>  Designed to cater to the individual, it can retain a great level of flexibility.  Different programs in this field are used widely.</a:t>
            </a:r>
          </a:p>
          <a:p>
            <a:endParaRPr lang="en-US" baseline="0" dirty="0" smtClean="0"/>
          </a:p>
          <a:p>
            <a:r>
              <a:rPr lang="en-US" baseline="0" dirty="0" smtClean="0"/>
              <a:t>2: One of the most notable example of this is found in Applied Behavior Analysis, or ABA.  It utilizes one-on-one interaction and focuses on improving negative behaviors.  Of course, it also integrates important goals to aid in the overall development of the child.  Importantly, ABA uses other techniques to aid in his or her development.  For instance, pivotal response therapy, or PRT, is a common ally of ABA.</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3</a:t>
            </a:fld>
            <a:endParaRPr lang="en-US"/>
          </a:p>
        </p:txBody>
      </p:sp>
    </p:spTree>
    <p:extLst>
      <p:ext uri="{BB962C8B-B14F-4D97-AF65-F5344CB8AC3E}">
        <p14:creationId xmlns:p14="http://schemas.microsoft.com/office/powerpoint/2010/main" val="343313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As we move on, occupational therapy is an interesting subject.  Most recognize the traditional field of occupational therapy, which doesn’t exactly extend beyond its typical reach.  However, times have changed.</a:t>
            </a:r>
          </a:p>
          <a:p>
            <a:endParaRPr lang="en-US" baseline="0" dirty="0" smtClean="0"/>
          </a:p>
          <a:p>
            <a:r>
              <a:rPr lang="en-US" baseline="0" dirty="0" smtClean="0"/>
              <a:t>Today, it is not uncommon for occupational therapists to specialize in autism.  With modern techniques, such as sensory therapy, occupational therapists can cater to those with autism and help them learn important skills.</a:t>
            </a:r>
          </a:p>
          <a:p>
            <a:endParaRPr lang="en-US" baseline="0" dirty="0" smtClean="0"/>
          </a:p>
          <a:p>
            <a:r>
              <a:rPr lang="en-US" baseline="0" dirty="0" smtClean="0"/>
              <a:t>2: The methods used are a natural extension of occupational therapy – but towards the field of autism.  For instance, they might teach important tactile skills such as tying one’s shoes or buttoning one’s shirt.  </a:t>
            </a:r>
          </a:p>
          <a:p>
            <a:endParaRPr lang="en-US" baseline="0" dirty="0" smtClean="0"/>
          </a:p>
          <a:p>
            <a:r>
              <a:rPr lang="en-US" baseline="0" dirty="0" smtClean="0"/>
              <a:t>It’s important to note that occupational therapists make use of sensory therapies in their work as well.  This is a more recent development that has improved the scope of occupational therapists’ reach in autism-based therapy.</a:t>
            </a:r>
          </a:p>
          <a:p>
            <a:endParaRPr lang="en-US" baseline="0" dirty="0" smtClean="0"/>
          </a:p>
          <a:p>
            <a:r>
              <a:rPr lang="en-US" baseline="0" dirty="0" smtClean="0"/>
              <a:t>3: However, sensory therapies are important to approach on their own.  Note that sensory therapies exist both within occupational therapy, and outside of it.  Sensory therapies can help children with autism, such as desensitizing a child to touch, or spinning a child in a chair to counter hyperactivity.</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4</a:t>
            </a:fld>
            <a:endParaRPr lang="en-US"/>
          </a:p>
        </p:txBody>
      </p:sp>
    </p:spTree>
    <p:extLst>
      <p:ext uri="{BB962C8B-B14F-4D97-AF65-F5344CB8AC3E}">
        <p14:creationId xmlns:p14="http://schemas.microsoft.com/office/powerpoint/2010/main" val="3561510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Another common approach involves what is known as PECS,</a:t>
            </a:r>
            <a:r>
              <a:rPr lang="en-US" baseline="0" dirty="0" smtClean="0"/>
              <a:t> which stands for the Picture Exchange Communication System.  As visualization is often the best way for children with autism to learn, it uses picture cards to bridge that gap.  The program is trademarked from Pyramid Education Products.  It involves a particular process that utilizes the cards to teach the client.  It is a six-phase program that can be rather involved from both sides, also making use of more than one setting and partner to help stimulate growth.</a:t>
            </a:r>
          </a:p>
          <a:p>
            <a:endParaRPr lang="en-US" baseline="0" dirty="0" smtClean="0"/>
          </a:p>
          <a:p>
            <a:r>
              <a:rPr lang="en-US" baseline="0" dirty="0" smtClean="0"/>
              <a:t>2: One of the latest developments in autism is that of diet.  With some research pointing to the positive effects of related treatment, some programs integrate diet-related goals.  Mixed results have been seen, but positive cases have led to diets that are without gluten and casein.  As research continues, this could see enhanced integration in autism programs.</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5</a:t>
            </a:fld>
            <a:endParaRPr lang="en-US"/>
          </a:p>
        </p:txBody>
      </p:sp>
    </p:spTree>
    <p:extLst>
      <p:ext uri="{BB962C8B-B14F-4D97-AF65-F5344CB8AC3E}">
        <p14:creationId xmlns:p14="http://schemas.microsoft.com/office/powerpoint/2010/main" val="1428031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Another area of therapy</a:t>
            </a:r>
            <a:r>
              <a:rPr lang="en-US" baseline="0" dirty="0" smtClean="0"/>
              <a:t> is seen with art and music.  It is interesting to consider the general benefits of art and music.  When you think about it, abstract thinking skills and imaginative work is seen – which can certainly benefit all children, and those with autism.</a:t>
            </a:r>
          </a:p>
          <a:p>
            <a:endParaRPr lang="en-US" baseline="0" dirty="0" smtClean="0"/>
          </a:p>
          <a:p>
            <a:r>
              <a:rPr lang="en-US" baseline="0" dirty="0" smtClean="0"/>
              <a:t>Art therapy extends this to those with autism.  In addition to the aforementioned skills, art therapy can also help with cognitive skills, with reference to self-expression and visual-spatial skills.  Also, physical skills can be aided with the obvious integration of artistic tools.</a:t>
            </a:r>
          </a:p>
          <a:p>
            <a:endParaRPr lang="en-US" baseline="0" dirty="0" smtClean="0"/>
          </a:p>
          <a:p>
            <a:r>
              <a:rPr lang="en-US" baseline="0" dirty="0" smtClean="0"/>
              <a:t>Music therapy extends some of these benefits, with cognitive, critical thinking, and emotional appeal.  The latter is particularly noteworthy, as a simple song can help a child with certain emotional needs.  Music is an important therapy due to the lack of verbal ability – which lead us to the next topic.</a:t>
            </a:r>
          </a:p>
          <a:p>
            <a:endParaRPr lang="en-US" baseline="0" dirty="0" smtClean="0"/>
          </a:p>
          <a:p>
            <a:r>
              <a:rPr lang="en-US" baseline="0" dirty="0" smtClean="0"/>
              <a:t>2: Speech and language therapy focuses on important topics.  Many children with autism are either extremely vocal or non-oval.  Speech therapists work with the child to help with concept, conversational skills, non-verbal communication, and practical uses of communication.  A vital part of one’s development with autism, speech and language is a common part of a program and one that can be tailored to the child’s level.</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6</a:t>
            </a:fld>
            <a:endParaRPr lang="en-US"/>
          </a:p>
        </p:txBody>
      </p:sp>
    </p:spTree>
    <p:extLst>
      <p:ext uri="{BB962C8B-B14F-4D97-AF65-F5344CB8AC3E}">
        <p14:creationId xmlns:p14="http://schemas.microsoft.com/office/powerpoint/2010/main" val="69848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As we finish up with our overview of treatments and therapies, there are a couple of others that should be approached.  One is known as Response </a:t>
            </a:r>
            <a:r>
              <a:rPr lang="en-US" dirty="0" err="1" smtClean="0"/>
              <a:t>Prelinguistic</a:t>
            </a:r>
            <a:r>
              <a:rPr lang="en-US" dirty="0" smtClean="0"/>
              <a:t> </a:t>
            </a:r>
            <a:r>
              <a:rPr lang="en-US" dirty="0" err="1" smtClean="0"/>
              <a:t>Mileu</a:t>
            </a:r>
            <a:r>
              <a:rPr lang="en-US" dirty="0" smtClean="0"/>
              <a:t> Teaching, or </a:t>
            </a:r>
            <a:r>
              <a:rPr lang="en-US" dirty="0" err="1" smtClean="0"/>
              <a:t>Mileu</a:t>
            </a:r>
            <a:r>
              <a:rPr lang="en-US" dirty="0" smtClean="0"/>
              <a:t> training for short.  Simply put, it uses an item or activity of</a:t>
            </a:r>
            <a:r>
              <a:rPr lang="en-US" baseline="0" dirty="0" smtClean="0"/>
              <a:t> interest from the child to provide a learning activity.  Other forms exist, such as Enhanced </a:t>
            </a:r>
            <a:r>
              <a:rPr lang="en-US" baseline="0" dirty="0" err="1" smtClean="0"/>
              <a:t>Mileau</a:t>
            </a:r>
            <a:r>
              <a:rPr lang="en-US" baseline="0" dirty="0" smtClean="0"/>
              <a:t> Teaching, or EMT, which mixes behavioral and social </a:t>
            </a:r>
            <a:r>
              <a:rPr lang="en-US" baseline="0" dirty="0" err="1" smtClean="0"/>
              <a:t>interactionist</a:t>
            </a:r>
            <a:r>
              <a:rPr lang="en-US" baseline="0" dirty="0" smtClean="0"/>
              <a:t> approaches to language intervention, for a sort of hybrid.  </a:t>
            </a:r>
            <a:r>
              <a:rPr lang="en-US" baseline="0" dirty="0" err="1" smtClean="0"/>
              <a:t>Mileu</a:t>
            </a:r>
            <a:r>
              <a:rPr lang="en-US" baseline="0" dirty="0" smtClean="0"/>
              <a:t> training in general targets the child’s communication abilities, and can notably progress in aberrant behavior.</a:t>
            </a:r>
          </a:p>
          <a:p>
            <a:endParaRPr lang="en-US" baseline="0" dirty="0" smtClean="0"/>
          </a:p>
          <a:p>
            <a:r>
              <a:rPr lang="en-US" baseline="0" dirty="0" smtClean="0"/>
              <a:t>2: Relationship Development Intervention, or RDI for short, is a trademarked new therapy that does not have much research backing it.  However, there are recent studies that demonstrate its effectiveness </a:t>
            </a:r>
            <a:r>
              <a:rPr lang="en-US" sz="1200" kern="1200" dirty="0" smtClean="0">
                <a:solidFill>
                  <a:schemeClr val="tx1"/>
                </a:solidFill>
                <a:effectLst/>
                <a:latin typeface="+mn-lt"/>
                <a:ea typeface="+mn-ea"/>
                <a:cs typeface="+mn-cs"/>
              </a:rPr>
              <a:t>(Web MD, </a:t>
            </a:r>
            <a:r>
              <a:rPr lang="en-US" sz="1200" kern="1200" dirty="0" err="1"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Most effective for those with autism at a young age, RDI follows a professional evaluation with early interaction from the family.  Facilitated by an RDI consultant, the program uses videotaped sessions to track progress.  The parent is the “coach” of the individual.  Social relationships and related sills are the primary targets of the program, where games and activities are used.</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3: It is important to note, that even following a large number of treatments and therapies, there are still plenty of other approaches that can be named.  Other therapies can be far-reaching and mixed in to create a program.  For instance, it isn’t uncommon for ABA to integrate a handful of approaches in their respective programs.</a:t>
            </a:r>
          </a:p>
        </p:txBody>
      </p:sp>
      <p:sp>
        <p:nvSpPr>
          <p:cNvPr id="4" name="Slide Number Placeholder 3"/>
          <p:cNvSpPr>
            <a:spLocks noGrp="1"/>
          </p:cNvSpPr>
          <p:nvPr>
            <p:ph type="sldNum" sz="quarter" idx="10"/>
          </p:nvPr>
        </p:nvSpPr>
        <p:spPr/>
        <p:txBody>
          <a:bodyPr/>
          <a:lstStyle/>
          <a:p>
            <a:fld id="{76EB04CB-0530-4399-935C-5BA9586119D4}" type="slidenum">
              <a:rPr lang="en-US" smtClean="0"/>
              <a:t>7</a:t>
            </a:fld>
            <a:endParaRPr lang="en-US"/>
          </a:p>
        </p:txBody>
      </p:sp>
    </p:spTree>
    <p:extLst>
      <p:ext uri="{BB962C8B-B14F-4D97-AF65-F5344CB8AC3E}">
        <p14:creationId xmlns:p14="http://schemas.microsoft.com/office/powerpoint/2010/main" val="120366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For our final subject, teaching</a:t>
            </a:r>
            <a:r>
              <a:rPr lang="en-US" baseline="0" dirty="0" smtClean="0"/>
              <a:t> a child with autism can be briefly examined.  Interestingly, the most important point here is that teaching methods often involve therapies and treatments, such as the ones that we have covered.  The interrelationship is rather profound for those with autism, as the same methods that can be described as treatments and therapies are commonly those that teach the child new methods.</a:t>
            </a:r>
          </a:p>
          <a:p>
            <a:endParaRPr lang="en-US" baseline="0" dirty="0" smtClean="0"/>
          </a:p>
          <a:p>
            <a:r>
              <a:rPr lang="en-US" baseline="0" dirty="0" smtClean="0"/>
              <a:t>Examples are easy to see.  For instance, PECS, or the system that uses picture cards, can easily be a teaching tool.  For a new example to this presentation, there is discrete trial training, or DTT.  Commonly used in ABA clinics and approaches, DTT teaches individuals one step at a time, as part of a single cycle of a behaviorally-based instruction routine.</a:t>
            </a:r>
          </a:p>
          <a:p>
            <a:endParaRPr lang="en-US" baseline="0" dirty="0" smtClean="0"/>
          </a:p>
          <a:p>
            <a:r>
              <a:rPr lang="en-US" baseline="0" dirty="0" smtClean="0"/>
              <a:t>2: An Individualized Education Program, or IEP for short, is a legal document that can incorporate these features – bringing together teaching methods, treatments, and therapies together.  An integral document, it helps establish a direction for the behavioral and overall development of the child.  It is a document that can define the systematic approach that is taken.  It meets the educational needs as required by the Individuals with Disabilities Act.  It must be regularly updated over the student’s primary educational years, as long as the student qualifies for special education.</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8</a:t>
            </a:fld>
            <a:endParaRPr lang="en-US"/>
          </a:p>
        </p:txBody>
      </p:sp>
    </p:spTree>
    <p:extLst>
      <p:ext uri="{BB962C8B-B14F-4D97-AF65-F5344CB8AC3E}">
        <p14:creationId xmlns:p14="http://schemas.microsoft.com/office/powerpoint/2010/main" val="2631329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certainly obvious why autism is a puzzling disorder.</a:t>
            </a:r>
            <a:r>
              <a:rPr lang="en-US" baseline="0" dirty="0" smtClean="0"/>
              <a:t>  As noted in the beginning of the presentation, it is often confused with other pervasive developmental disorders, as well as “the spectrum” itself.  Perhaps most powerful are the subjects of causes and symptoms of the disorder.  With a range of features that can characterize the disorder, there are certainly debates growing over the diagnosis of autism – which is certainly rising.</a:t>
            </a:r>
          </a:p>
          <a:p>
            <a:endParaRPr lang="en-US" baseline="0" dirty="0" smtClean="0"/>
          </a:p>
          <a:p>
            <a:r>
              <a:rPr lang="en-US" baseline="0" dirty="0" smtClean="0"/>
              <a:t>The wealth of treatments, teaching methods, and therapies is also overwhelming.  Which is the best?  How should they be used together?  How do the newer, expensive treatments fit into the picture?</a:t>
            </a:r>
          </a:p>
          <a:p>
            <a:endParaRPr lang="en-US" baseline="0" dirty="0" smtClean="0"/>
          </a:p>
          <a:p>
            <a:r>
              <a:rPr lang="en-US" baseline="0" dirty="0" smtClean="0"/>
              <a:t>As you can see, there are a lot of questions.  As only ABA and Risperdal are only approved by the medical mainstream</a:t>
            </a:r>
            <a:r>
              <a:rPr lang="en-US" sz="1200" kern="1200" dirty="0" smtClean="0">
                <a:solidFill>
                  <a:schemeClr val="tx1"/>
                </a:solidFill>
                <a:effectLst/>
                <a:latin typeface="+mn-lt"/>
                <a:ea typeface="+mn-ea"/>
                <a:cs typeface="+mn-cs"/>
              </a:rPr>
              <a:t>(Rudy, 2009), debates will rage</a:t>
            </a:r>
            <a:r>
              <a:rPr lang="en-US" sz="1200" kern="1200" baseline="0" dirty="0" smtClean="0">
                <a:solidFill>
                  <a:schemeClr val="tx1"/>
                </a:solidFill>
                <a:effectLst/>
                <a:latin typeface="+mn-lt"/>
                <a:ea typeface="+mn-ea"/>
                <a:cs typeface="+mn-cs"/>
              </a:rPr>
              <a:t> on concerning the best methods to treat autism.  From its diagnosis, cause, and treatment, autism has a great deal to it that mystifies many.  This presentation is only an introduction to the puzzling world of autism</a:t>
            </a:r>
            <a:r>
              <a:rPr lang="en-US" sz="1200" kern="1200" baseline="0" smtClean="0">
                <a:solidFill>
                  <a:schemeClr val="tx1"/>
                </a:solidFill>
                <a:effectLst/>
                <a:latin typeface="+mn-lt"/>
                <a:ea typeface="+mn-ea"/>
                <a:cs typeface="+mn-cs"/>
              </a:rPr>
              <a:t>, in reality.</a:t>
            </a:r>
            <a:endParaRPr lang="en-US" dirty="0"/>
          </a:p>
        </p:txBody>
      </p:sp>
      <p:sp>
        <p:nvSpPr>
          <p:cNvPr id="4" name="Slide Number Placeholder 3"/>
          <p:cNvSpPr>
            <a:spLocks noGrp="1"/>
          </p:cNvSpPr>
          <p:nvPr>
            <p:ph type="sldNum" sz="quarter" idx="10"/>
          </p:nvPr>
        </p:nvSpPr>
        <p:spPr/>
        <p:txBody>
          <a:bodyPr/>
          <a:lstStyle/>
          <a:p>
            <a:fld id="{76EB04CB-0530-4399-935C-5BA9586119D4}" type="slidenum">
              <a:rPr lang="en-US" smtClean="0"/>
              <a:t>9</a:t>
            </a:fld>
            <a:endParaRPr lang="en-US"/>
          </a:p>
        </p:txBody>
      </p:sp>
    </p:spTree>
    <p:extLst>
      <p:ext uri="{BB962C8B-B14F-4D97-AF65-F5344CB8AC3E}">
        <p14:creationId xmlns:p14="http://schemas.microsoft.com/office/powerpoint/2010/main" val="3117260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F3FE93-E638-456A-AA78-B1E0C573EAB1}"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FE93-E638-456A-AA78-B1E0C573EAB1}"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FE93-E638-456A-AA78-B1E0C573EAB1}"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3FE93-E638-456A-AA78-B1E0C573EAB1}"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3FE93-E638-456A-AA78-B1E0C573EAB1}" type="datetimeFigureOut">
              <a:rPr lang="en-US" smtClean="0"/>
              <a:t>5/8/2012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F3FE93-E638-456A-AA78-B1E0C573EAB1}" type="datetimeFigureOut">
              <a:rPr lang="en-US" smtClean="0"/>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F3FE93-E638-456A-AA78-B1E0C573EAB1}" type="datetimeFigureOut">
              <a:rPr lang="en-US" smtClean="0"/>
              <a:t>5/8/2012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3FE93-E638-456A-AA78-B1E0C573EAB1}" type="datetimeFigureOut">
              <a:rPr lang="en-US" smtClean="0"/>
              <a:t>5/8/2012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3FE93-E638-456A-AA78-B1E0C573EAB1}" type="datetimeFigureOut">
              <a:rPr lang="en-US" smtClean="0"/>
              <a:t>5/8/2012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D1998-112D-483D-A37B-5FBFCDDB32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3FE93-E638-456A-AA78-B1E0C573EAB1}" type="datetimeFigureOut">
              <a:rPr lang="en-US" smtClean="0"/>
              <a:t>5/8/2012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D1998-112D-483D-A37B-5FBFCDDB32A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7F3FE93-E638-456A-AA78-B1E0C573EAB1}" type="datetimeFigureOut">
              <a:rPr lang="en-US" smtClean="0"/>
              <a:t>5/8/2012</a:t>
            </a:fld>
            <a:endParaRPr lang="en-US"/>
          </a:p>
        </p:txBody>
      </p:sp>
      <p:sp>
        <p:nvSpPr>
          <p:cNvPr id="9" name="Slide Number Placeholder 8"/>
          <p:cNvSpPr>
            <a:spLocks noGrp="1"/>
          </p:cNvSpPr>
          <p:nvPr>
            <p:ph type="sldNum" sz="quarter" idx="11"/>
          </p:nvPr>
        </p:nvSpPr>
        <p:spPr/>
        <p:txBody>
          <a:bodyPr/>
          <a:lstStyle/>
          <a:p>
            <a:fld id="{26CD1998-112D-483D-A37B-5FBFCDDB32A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CD1998-112D-483D-A37B-5FBFCDDB32A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7F3FE93-E638-456A-AA78-B1E0C573EAB1}" type="datetimeFigureOut">
              <a:rPr lang="en-US" smtClean="0"/>
              <a:t>5/8/2012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Puzzling World of Autism</a:t>
            </a:r>
            <a:endParaRPr lang="en-US" dirty="0"/>
          </a:p>
        </p:txBody>
      </p:sp>
      <p:sp>
        <p:nvSpPr>
          <p:cNvPr id="3" name="Subtitle 2"/>
          <p:cNvSpPr>
            <a:spLocks noGrp="1"/>
          </p:cNvSpPr>
          <p:nvPr>
            <p:ph type="subTitle" idx="1"/>
          </p:nvPr>
        </p:nvSpPr>
        <p:spPr/>
        <p:txBody>
          <a:bodyPr/>
          <a:lstStyle/>
          <a:p>
            <a:r>
              <a:rPr lang="en-US" dirty="0" smtClean="0"/>
              <a:t>Nature, Treatments &amp; Therapies, and Methods of Teaching with Autism</a:t>
            </a:r>
            <a:endParaRPr lang="en-US" dirty="0"/>
          </a:p>
        </p:txBody>
      </p:sp>
    </p:spTree>
    <p:extLst>
      <p:ext uri="{BB962C8B-B14F-4D97-AF65-F5344CB8AC3E}">
        <p14:creationId xmlns:p14="http://schemas.microsoft.com/office/powerpoint/2010/main" val="688435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Autism</a:t>
            </a:r>
            <a:endParaRPr lang="en-US" dirty="0"/>
          </a:p>
        </p:txBody>
      </p:sp>
      <p:sp>
        <p:nvSpPr>
          <p:cNvPr id="3" name="Content Placeholder 2"/>
          <p:cNvSpPr>
            <a:spLocks noGrp="1"/>
          </p:cNvSpPr>
          <p:nvPr>
            <p:ph idx="1"/>
          </p:nvPr>
        </p:nvSpPr>
        <p:spPr/>
        <p:txBody>
          <a:bodyPr/>
          <a:lstStyle/>
          <a:p>
            <a:r>
              <a:rPr lang="en-US" sz="2800" dirty="0" smtClean="0"/>
              <a:t>Introduction: The Spectrum and Other Pervasive Developmental Disorders</a:t>
            </a:r>
          </a:p>
          <a:p>
            <a:pPr lvl="1"/>
            <a:r>
              <a:rPr lang="en-US" sz="2600" dirty="0" smtClean="0"/>
              <a:t>What is “the spectrum?”</a:t>
            </a:r>
          </a:p>
          <a:p>
            <a:r>
              <a:rPr lang="en-US" sz="2800" dirty="0" smtClean="0"/>
              <a:t>Symptoms and Characteristics</a:t>
            </a:r>
          </a:p>
          <a:p>
            <a:pPr lvl="1"/>
            <a:r>
              <a:rPr lang="en-US" sz="2600" dirty="0" smtClean="0"/>
              <a:t>Social deficit, communication, repetitive behaviors</a:t>
            </a:r>
          </a:p>
          <a:p>
            <a:pPr lvl="1"/>
            <a:r>
              <a:rPr lang="en-US" sz="2600" dirty="0" smtClean="0"/>
              <a:t>Others, such as unusual eating behaviors</a:t>
            </a:r>
          </a:p>
          <a:p>
            <a:r>
              <a:rPr lang="en-US" sz="2800" dirty="0" smtClean="0"/>
              <a:t>Known Causes</a:t>
            </a:r>
          </a:p>
          <a:p>
            <a:pPr lvl="1"/>
            <a:r>
              <a:rPr lang="en-US" sz="2600" dirty="0" smtClean="0"/>
              <a:t>No known cause</a:t>
            </a:r>
          </a:p>
          <a:p>
            <a:pPr lvl="1"/>
            <a:r>
              <a:rPr lang="en-US" sz="2600" dirty="0" smtClean="0"/>
              <a:t>Strong genetic basis</a:t>
            </a:r>
            <a:endParaRPr lang="en-US" sz="2600" dirty="0"/>
          </a:p>
        </p:txBody>
      </p:sp>
    </p:spTree>
    <p:extLst>
      <p:ext uri="{BB962C8B-B14F-4D97-AF65-F5344CB8AC3E}">
        <p14:creationId xmlns:p14="http://schemas.microsoft.com/office/powerpoint/2010/main" val="325329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and Development Programs</a:t>
            </a:r>
            <a:endParaRPr lang="en-US" dirty="0"/>
          </a:p>
        </p:txBody>
      </p:sp>
      <p:sp>
        <p:nvSpPr>
          <p:cNvPr id="3" name="Content Placeholder 2"/>
          <p:cNvSpPr>
            <a:spLocks noGrp="1"/>
          </p:cNvSpPr>
          <p:nvPr>
            <p:ph idx="1"/>
          </p:nvPr>
        </p:nvSpPr>
        <p:spPr/>
        <p:txBody>
          <a:bodyPr/>
          <a:lstStyle/>
          <a:p>
            <a:r>
              <a:rPr lang="en-US" sz="2800" dirty="0" smtClean="0"/>
              <a:t>Importance of Developmental Programs</a:t>
            </a:r>
          </a:p>
          <a:p>
            <a:pPr lvl="1"/>
            <a:r>
              <a:rPr lang="en-US" sz="2600" dirty="0" smtClean="0"/>
              <a:t>Central Focus</a:t>
            </a:r>
          </a:p>
          <a:p>
            <a:pPr lvl="1"/>
            <a:r>
              <a:rPr lang="en-US" sz="2600" dirty="0" smtClean="0"/>
              <a:t>Use</a:t>
            </a:r>
          </a:p>
          <a:p>
            <a:r>
              <a:rPr lang="en-US" sz="2800" dirty="0" smtClean="0"/>
              <a:t>Applied Behavior Analysis (ABA)</a:t>
            </a:r>
          </a:p>
          <a:p>
            <a:pPr lvl="1"/>
            <a:r>
              <a:rPr lang="en-US" sz="2600" dirty="0" smtClean="0"/>
              <a:t>Incorporation of other techniques</a:t>
            </a:r>
            <a:endParaRPr lang="en-US" sz="2600" dirty="0"/>
          </a:p>
        </p:txBody>
      </p:sp>
    </p:spTree>
    <p:extLst>
      <p:ext uri="{BB962C8B-B14F-4D97-AF65-F5344CB8AC3E}">
        <p14:creationId xmlns:p14="http://schemas.microsoft.com/office/powerpoint/2010/main" val="950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Therapy and Sensory Therapies</a:t>
            </a:r>
            <a:endParaRPr lang="en-US" dirty="0"/>
          </a:p>
        </p:txBody>
      </p:sp>
      <p:sp>
        <p:nvSpPr>
          <p:cNvPr id="3" name="Content Placeholder 2"/>
          <p:cNvSpPr>
            <a:spLocks noGrp="1"/>
          </p:cNvSpPr>
          <p:nvPr>
            <p:ph idx="1"/>
          </p:nvPr>
        </p:nvSpPr>
        <p:spPr/>
        <p:txBody>
          <a:bodyPr/>
          <a:lstStyle/>
          <a:p>
            <a:r>
              <a:rPr lang="en-US" sz="2800" dirty="0" smtClean="0"/>
              <a:t>Rise of Occupational Therapy in Autism</a:t>
            </a:r>
          </a:p>
          <a:p>
            <a:r>
              <a:rPr lang="en-US" sz="2800" dirty="0" smtClean="0"/>
              <a:t>Methods</a:t>
            </a:r>
          </a:p>
          <a:p>
            <a:pPr lvl="1"/>
            <a:r>
              <a:rPr lang="en-US" sz="2600" dirty="0" smtClean="0"/>
              <a:t>Tactile skills</a:t>
            </a:r>
          </a:p>
          <a:p>
            <a:pPr lvl="1"/>
            <a:r>
              <a:rPr lang="en-US" sz="2600" dirty="0" smtClean="0"/>
              <a:t>Sensory therapies</a:t>
            </a:r>
          </a:p>
          <a:p>
            <a:r>
              <a:rPr lang="en-US" sz="2800" dirty="0" smtClean="0"/>
              <a:t>Sensory Therapies Inside/Outside Context of Occupational Therapy</a:t>
            </a:r>
          </a:p>
        </p:txBody>
      </p:sp>
    </p:spTree>
    <p:extLst>
      <p:ext uri="{BB962C8B-B14F-4D97-AF65-F5344CB8AC3E}">
        <p14:creationId xmlns:p14="http://schemas.microsoft.com/office/powerpoint/2010/main" val="4044620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PEC Communication and Diet Education</a:t>
            </a:r>
            <a:endParaRPr lang="en-US" dirty="0"/>
          </a:p>
        </p:txBody>
      </p:sp>
      <p:sp>
        <p:nvSpPr>
          <p:cNvPr id="3" name="Content Placeholder 2"/>
          <p:cNvSpPr>
            <a:spLocks noGrp="1"/>
          </p:cNvSpPr>
          <p:nvPr>
            <p:ph idx="1"/>
          </p:nvPr>
        </p:nvSpPr>
        <p:spPr/>
        <p:txBody>
          <a:bodyPr/>
          <a:lstStyle/>
          <a:p>
            <a:r>
              <a:rPr lang="en-US" sz="2800" dirty="0" smtClean="0"/>
              <a:t>Picture Exchange Communication System (PECS)</a:t>
            </a:r>
          </a:p>
          <a:p>
            <a:pPr lvl="1"/>
            <a:r>
              <a:rPr lang="en-US" sz="2600" dirty="0" smtClean="0"/>
              <a:t>Program</a:t>
            </a:r>
          </a:p>
          <a:p>
            <a:pPr lvl="1"/>
            <a:r>
              <a:rPr lang="en-US" sz="2600" dirty="0" smtClean="0"/>
              <a:t>Goals and Approach</a:t>
            </a:r>
          </a:p>
          <a:p>
            <a:r>
              <a:rPr lang="en-US" sz="2800" dirty="0" smtClean="0"/>
              <a:t>Diet Education</a:t>
            </a:r>
          </a:p>
          <a:p>
            <a:pPr lvl="1"/>
            <a:r>
              <a:rPr lang="en-US" sz="2600" dirty="0" smtClean="0"/>
              <a:t>Rise of attention on diet</a:t>
            </a:r>
          </a:p>
          <a:p>
            <a:pPr lvl="1"/>
            <a:r>
              <a:rPr lang="en-US" sz="2600" dirty="0" smtClean="0"/>
              <a:t>Gluten and casein</a:t>
            </a:r>
            <a:endParaRPr lang="en-US" sz="2600" dirty="0"/>
          </a:p>
        </p:txBody>
      </p:sp>
    </p:spTree>
    <p:extLst>
      <p:ext uri="{BB962C8B-B14F-4D97-AF65-F5344CB8AC3E}">
        <p14:creationId xmlns:p14="http://schemas.microsoft.com/office/powerpoint/2010/main" val="974191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Art/Music &amp; Speech/Language</a:t>
            </a:r>
            <a:endParaRPr lang="en-US" dirty="0"/>
          </a:p>
        </p:txBody>
      </p:sp>
      <p:sp>
        <p:nvSpPr>
          <p:cNvPr id="3" name="Content Placeholder 2"/>
          <p:cNvSpPr>
            <a:spLocks noGrp="1"/>
          </p:cNvSpPr>
          <p:nvPr>
            <p:ph idx="1"/>
          </p:nvPr>
        </p:nvSpPr>
        <p:spPr/>
        <p:txBody>
          <a:bodyPr/>
          <a:lstStyle/>
          <a:p>
            <a:r>
              <a:rPr lang="en-US" sz="2800" dirty="0" smtClean="0"/>
              <a:t>Benefits of Art and Music</a:t>
            </a:r>
          </a:p>
          <a:p>
            <a:pPr lvl="1"/>
            <a:r>
              <a:rPr lang="en-US" sz="2600" dirty="0" smtClean="0"/>
              <a:t>Art therapy</a:t>
            </a:r>
          </a:p>
          <a:p>
            <a:pPr lvl="1"/>
            <a:r>
              <a:rPr lang="en-US" sz="2600" dirty="0" smtClean="0"/>
              <a:t>Music therapy</a:t>
            </a:r>
          </a:p>
          <a:p>
            <a:r>
              <a:rPr lang="en-US" sz="2800" dirty="0" smtClean="0"/>
              <a:t>Speech and Language Skills</a:t>
            </a:r>
          </a:p>
          <a:p>
            <a:pPr lvl="1"/>
            <a:r>
              <a:rPr lang="en-US" sz="2600" dirty="0" smtClean="0"/>
              <a:t>Importance</a:t>
            </a:r>
          </a:p>
          <a:p>
            <a:pPr lvl="1"/>
            <a:r>
              <a:rPr lang="en-US" sz="2600" dirty="0" smtClean="0"/>
              <a:t>Areas of focus</a:t>
            </a:r>
            <a:endParaRPr lang="en-US" sz="2600" dirty="0"/>
          </a:p>
        </p:txBody>
      </p:sp>
    </p:spTree>
    <p:extLst>
      <p:ext uri="{BB962C8B-B14F-4D97-AF65-F5344CB8AC3E}">
        <p14:creationId xmlns:p14="http://schemas.microsoft.com/office/powerpoint/2010/main" val="376689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Treatments/Therapies</a:t>
            </a:r>
            <a:endParaRPr lang="en-US" dirty="0"/>
          </a:p>
        </p:txBody>
      </p:sp>
      <p:sp>
        <p:nvSpPr>
          <p:cNvPr id="3" name="Content Placeholder 2"/>
          <p:cNvSpPr>
            <a:spLocks noGrp="1"/>
          </p:cNvSpPr>
          <p:nvPr>
            <p:ph idx="1"/>
          </p:nvPr>
        </p:nvSpPr>
        <p:spPr/>
        <p:txBody>
          <a:bodyPr/>
          <a:lstStyle/>
          <a:p>
            <a:r>
              <a:rPr lang="en-US" sz="2800" dirty="0" smtClean="0"/>
              <a:t>Response </a:t>
            </a:r>
            <a:r>
              <a:rPr lang="en-US" sz="2800" dirty="0" err="1" smtClean="0"/>
              <a:t>Prelinguistic</a:t>
            </a:r>
            <a:r>
              <a:rPr lang="en-US" sz="2800" dirty="0" smtClean="0"/>
              <a:t> </a:t>
            </a:r>
            <a:r>
              <a:rPr lang="en-US" sz="2800" dirty="0" err="1" smtClean="0"/>
              <a:t>Mileu</a:t>
            </a:r>
            <a:r>
              <a:rPr lang="en-US" sz="2800" dirty="0" smtClean="0"/>
              <a:t> Teaching</a:t>
            </a:r>
          </a:p>
          <a:p>
            <a:pPr lvl="1"/>
            <a:r>
              <a:rPr lang="en-US" sz="2600" dirty="0" smtClean="0"/>
              <a:t>Key approach</a:t>
            </a:r>
          </a:p>
          <a:p>
            <a:pPr lvl="1"/>
            <a:r>
              <a:rPr lang="en-US" sz="2600" dirty="0" smtClean="0"/>
              <a:t>Enhanced </a:t>
            </a:r>
            <a:r>
              <a:rPr lang="en-US" sz="2600" dirty="0" err="1" smtClean="0"/>
              <a:t>Mileau</a:t>
            </a:r>
            <a:r>
              <a:rPr lang="en-US" sz="2600" dirty="0" smtClean="0"/>
              <a:t> Teaching (EMT)</a:t>
            </a:r>
          </a:p>
          <a:p>
            <a:r>
              <a:rPr lang="en-US" sz="2800" dirty="0" smtClean="0"/>
              <a:t>Relationship Development Intervention (RDI) Training</a:t>
            </a:r>
          </a:p>
          <a:p>
            <a:r>
              <a:rPr lang="en-US" sz="2800" dirty="0" smtClean="0"/>
              <a:t>Many Others that are Combined</a:t>
            </a:r>
            <a:endParaRPr lang="en-US" sz="2800" dirty="0"/>
          </a:p>
        </p:txBody>
      </p:sp>
    </p:spTree>
    <p:extLst>
      <p:ext uri="{BB962C8B-B14F-4D97-AF65-F5344CB8AC3E}">
        <p14:creationId xmlns:p14="http://schemas.microsoft.com/office/powerpoint/2010/main" val="2809112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 Child with Autism</a:t>
            </a:r>
            <a:endParaRPr lang="en-US" dirty="0"/>
          </a:p>
        </p:txBody>
      </p:sp>
      <p:sp>
        <p:nvSpPr>
          <p:cNvPr id="3" name="Content Placeholder 2"/>
          <p:cNvSpPr>
            <a:spLocks noGrp="1"/>
          </p:cNvSpPr>
          <p:nvPr>
            <p:ph idx="1"/>
          </p:nvPr>
        </p:nvSpPr>
        <p:spPr/>
        <p:txBody>
          <a:bodyPr/>
          <a:lstStyle/>
          <a:p>
            <a:r>
              <a:rPr lang="en-US" sz="2800" dirty="0" smtClean="0"/>
              <a:t>Interrelationship with Therapies and Treatments</a:t>
            </a:r>
          </a:p>
          <a:p>
            <a:pPr lvl="1"/>
            <a:r>
              <a:rPr lang="en-US" sz="2600" dirty="0" smtClean="0"/>
              <a:t>Discrete Trial Training (DTT)</a:t>
            </a:r>
          </a:p>
          <a:p>
            <a:r>
              <a:rPr lang="en-US" sz="2800" dirty="0" smtClean="0"/>
              <a:t>Use of an Individualized Education Program (IEP)</a:t>
            </a:r>
          </a:p>
          <a:p>
            <a:pPr lvl="1"/>
            <a:r>
              <a:rPr lang="en-US" sz="2600" dirty="0" smtClean="0"/>
              <a:t>Importance</a:t>
            </a:r>
          </a:p>
          <a:p>
            <a:pPr lvl="1"/>
            <a:r>
              <a:rPr lang="en-US" sz="2600" dirty="0" smtClean="0"/>
              <a:t>Common features</a:t>
            </a:r>
          </a:p>
          <a:p>
            <a:endParaRPr lang="en-US" dirty="0"/>
          </a:p>
        </p:txBody>
      </p:sp>
    </p:spTree>
    <p:extLst>
      <p:ext uri="{BB962C8B-B14F-4D97-AF65-F5344CB8AC3E}">
        <p14:creationId xmlns:p14="http://schemas.microsoft.com/office/powerpoint/2010/main" val="2987910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Sources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Conclusion</a:t>
            </a:r>
          </a:p>
          <a:p>
            <a:r>
              <a:rPr lang="en-US" dirty="0" smtClean="0"/>
              <a:t>Sources</a:t>
            </a:r>
          </a:p>
          <a:p>
            <a:pPr lvl="1"/>
            <a:r>
              <a:rPr lang="en-US" dirty="0" err="1"/>
              <a:t>Autistism</a:t>
            </a:r>
            <a:r>
              <a:rPr lang="en-US" dirty="0"/>
              <a:t> Therapies (</a:t>
            </a:r>
            <a:r>
              <a:rPr lang="en-US" dirty="0" err="1"/>
              <a:t>n.d.</a:t>
            </a:r>
            <a:r>
              <a:rPr lang="en-US" dirty="0"/>
              <a:t>).  </a:t>
            </a:r>
            <a:r>
              <a:rPr lang="en-US" i="1" dirty="0"/>
              <a:t>Web MD</a:t>
            </a:r>
            <a:r>
              <a:rPr lang="en-US" dirty="0"/>
              <a:t>.  Retrieved from http://www.webmd.com/brain/autism/autism-therapies-aba-rdi-and-sensory-therapies</a:t>
            </a:r>
          </a:p>
          <a:p>
            <a:pPr lvl="1"/>
            <a:r>
              <a:rPr lang="en-US" dirty="0"/>
              <a:t>Dominick, K. C., Davis, N. O., </a:t>
            </a:r>
            <a:r>
              <a:rPr lang="en-US" dirty="0" err="1"/>
              <a:t>Lainhart</a:t>
            </a:r>
            <a:r>
              <a:rPr lang="en-US" dirty="0"/>
              <a:t>, J., </a:t>
            </a:r>
            <a:r>
              <a:rPr lang="en-US" dirty="0" err="1"/>
              <a:t>Tager-Flusberg</a:t>
            </a:r>
            <a:r>
              <a:rPr lang="en-US" dirty="0"/>
              <a:t>, H. &amp; </a:t>
            </a:r>
            <a:r>
              <a:rPr lang="en-US" dirty="0" err="1"/>
              <a:t>Folstein</a:t>
            </a:r>
            <a:r>
              <a:rPr lang="en-US" dirty="0"/>
              <a:t>, S. (2007).  Atypical Behaviors in Children with Autism and Children with a History of Language Impairment.  </a:t>
            </a:r>
            <a:r>
              <a:rPr lang="en-US" i="1" dirty="0"/>
              <a:t>Research in Developmental Disabilities</a:t>
            </a:r>
            <a:r>
              <a:rPr lang="en-US" dirty="0"/>
              <a:t>, 28 (2), 145-162.</a:t>
            </a:r>
          </a:p>
          <a:p>
            <a:pPr lvl="1"/>
            <a:r>
              <a:rPr lang="en-US" dirty="0" err="1"/>
              <a:t>Geschwind</a:t>
            </a:r>
            <a:r>
              <a:rPr lang="en-US" dirty="0"/>
              <a:t>, D. H. (2009).  Advances in Autism.  </a:t>
            </a:r>
            <a:r>
              <a:rPr lang="en-US" i="1" dirty="0"/>
              <a:t>Annual Review of Medicine</a:t>
            </a:r>
            <a:r>
              <a:rPr lang="en-US" dirty="0"/>
              <a:t>, 60, 367-380.</a:t>
            </a:r>
          </a:p>
          <a:p>
            <a:pPr lvl="1"/>
            <a:r>
              <a:rPr lang="en-US" dirty="0" err="1"/>
              <a:t>Happé</a:t>
            </a:r>
            <a:r>
              <a:rPr lang="en-US" dirty="0"/>
              <a:t>, F. &amp; Ronald, A. (2008).  The ‘</a:t>
            </a:r>
            <a:r>
              <a:rPr lang="en-US" dirty="0" err="1"/>
              <a:t>Fractionable</a:t>
            </a:r>
            <a:r>
              <a:rPr lang="en-US" dirty="0"/>
              <a:t> Autism Triad’: A Review of Evidence from Behavioral, Genetic, Cognitive and Neural Research.  </a:t>
            </a:r>
            <a:r>
              <a:rPr lang="en-US" i="1" dirty="0"/>
              <a:t>Neuropsychology Review</a:t>
            </a:r>
            <a:r>
              <a:rPr lang="en-US" dirty="0"/>
              <a:t>, 18 (4), 287-304.</a:t>
            </a:r>
            <a:endParaRPr lang="en-US" dirty="0"/>
          </a:p>
          <a:p>
            <a:pPr lvl="1"/>
            <a:r>
              <a:rPr lang="en-US" dirty="0"/>
              <a:t>Johnson, C. P. &amp; Myers, S. M. (2007).  Identification and Evaluation of Children with Autism Spectrum Disorders. </a:t>
            </a:r>
            <a:r>
              <a:rPr lang="en-US" i="1" dirty="0"/>
              <a:t>Pediatrics</a:t>
            </a:r>
            <a:r>
              <a:rPr lang="en-US" dirty="0"/>
              <a:t>, 120 (5), 1183-1215.</a:t>
            </a:r>
          </a:p>
          <a:p>
            <a:pPr lvl="1"/>
            <a:r>
              <a:rPr lang="en-US" dirty="0"/>
              <a:t>Levy, S. E., </a:t>
            </a:r>
            <a:r>
              <a:rPr lang="en-US" dirty="0" err="1"/>
              <a:t>Mandell</a:t>
            </a:r>
            <a:r>
              <a:rPr lang="en-US" dirty="0"/>
              <a:t>, D. S. &amp; Schultz, R. T. (2009).  Autism.  </a:t>
            </a:r>
            <a:r>
              <a:rPr lang="en-US" i="1" dirty="0"/>
              <a:t>The Lancet</a:t>
            </a:r>
            <a:r>
              <a:rPr lang="en-US" dirty="0"/>
              <a:t>, 374 (9701), 1627-1638.</a:t>
            </a:r>
          </a:p>
          <a:p>
            <a:pPr lvl="1"/>
            <a:r>
              <a:rPr lang="en-US" dirty="0" err="1"/>
              <a:t>Rapin</a:t>
            </a:r>
            <a:r>
              <a:rPr lang="en-US" dirty="0"/>
              <a:t>, I. &amp; Tuchman, R. F. (2008).  Autism: Definition, Neurobiology, Screening, Diagnosis.  </a:t>
            </a:r>
            <a:r>
              <a:rPr lang="en-US" i="1" dirty="0"/>
              <a:t>Pediatric Clinics of North America</a:t>
            </a:r>
            <a:r>
              <a:rPr lang="en-US" dirty="0"/>
              <a:t>, 55 (5), 1129-1146.</a:t>
            </a:r>
          </a:p>
          <a:p>
            <a:pPr lvl="1"/>
            <a:r>
              <a:rPr lang="en-US" dirty="0"/>
              <a:t>Rudy, L. J. (2007).  Autism and the Picture Exchange Communication System (PECS).  </a:t>
            </a:r>
            <a:r>
              <a:rPr lang="en-US" i="1" dirty="0"/>
              <a:t>About.com</a:t>
            </a:r>
            <a:r>
              <a:rPr lang="en-US" dirty="0"/>
              <a:t>.  Retrieved from http://autism.about.com/od/treatmentoptions/a/PECS.htm</a:t>
            </a:r>
          </a:p>
          <a:p>
            <a:pPr lvl="1"/>
            <a:r>
              <a:rPr lang="en-US" dirty="0"/>
              <a:t>The GFCF (Gluten-Free, Casein-Free) Diet for Autism Spectrum Disorders (</a:t>
            </a:r>
            <a:r>
              <a:rPr lang="en-US" dirty="0" err="1"/>
              <a:t>n.d.</a:t>
            </a:r>
            <a:r>
              <a:rPr lang="en-US" dirty="0"/>
              <a:t>).  </a:t>
            </a:r>
            <a:r>
              <a:rPr lang="en-US" i="1" dirty="0" err="1"/>
              <a:t>AutismWeb</a:t>
            </a:r>
            <a:r>
              <a:rPr lang="en-US" dirty="0"/>
              <a:t>.  Retrieved from http://www.autismweb.com/diet.htm</a:t>
            </a:r>
          </a:p>
          <a:p>
            <a:pPr lvl="1"/>
            <a:r>
              <a:rPr lang="en-US" dirty="0" err="1"/>
              <a:t>Treffert</a:t>
            </a:r>
            <a:r>
              <a:rPr lang="en-US" dirty="0"/>
              <a:t>, D. A. (2009).  The Savant Syndrome: An Extraordinary Condition.  A Synopsis: Past Present, Future.  </a:t>
            </a:r>
            <a:r>
              <a:rPr lang="en-US" i="1" dirty="0"/>
              <a:t>Philosophical Transactions of the Royal Society</a:t>
            </a:r>
            <a:r>
              <a:rPr lang="en-US" dirty="0"/>
              <a:t>, 364 (1522), 1351-1357.</a:t>
            </a:r>
          </a:p>
          <a:p>
            <a:endParaRPr lang="en-US" dirty="0"/>
          </a:p>
        </p:txBody>
      </p:sp>
    </p:spTree>
    <p:extLst>
      <p:ext uri="{BB962C8B-B14F-4D97-AF65-F5344CB8AC3E}">
        <p14:creationId xmlns:p14="http://schemas.microsoft.com/office/powerpoint/2010/main" val="34022894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81</TotalTime>
  <Words>2465</Words>
  <Application>Microsoft Office PowerPoint</Application>
  <PresentationFormat>On-screen Show (4:3)</PresentationFormat>
  <Paragraphs>122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The Puzzling World of Autism</vt:lpstr>
      <vt:lpstr>Nature of Autism</vt:lpstr>
      <vt:lpstr>Behavior and Development Programs</vt:lpstr>
      <vt:lpstr>Occupational Therapy and Sensory Therapies</vt:lpstr>
      <vt:lpstr>PEC Communication and Diet Education</vt:lpstr>
      <vt:lpstr>Art/Music &amp; Speech/Language</vt:lpstr>
      <vt:lpstr>Other Treatments/Therapies</vt:lpstr>
      <vt:lpstr>Teaching a Child with Autism</vt:lpstr>
      <vt:lpstr>Conclusion and 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Puzzling World of Autism</dc:title>
  <dc:creator>Brian Neese</dc:creator>
  <cp:lastModifiedBy>Brian Neese</cp:lastModifiedBy>
  <cp:revision>10</cp:revision>
  <dcterms:created xsi:type="dcterms:W3CDTF">2012-05-08T15:34:32Z</dcterms:created>
  <dcterms:modified xsi:type="dcterms:W3CDTF">2012-05-08T16:55:34Z</dcterms:modified>
</cp:coreProperties>
</file>