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1"/>
  </p:notesMasterIdLst>
  <p:sldIdLst>
    <p:sldId id="256" r:id="rId3"/>
    <p:sldId id="257" r:id="rId4"/>
    <p:sldId id="258" r:id="rId5"/>
    <p:sldId id="259" r:id="rId6"/>
    <p:sldId id="260" r:id="rId7"/>
    <p:sldId id="261" r:id="rId8"/>
    <p:sldId id="263"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00FF"/>
    <a:srgbClr val="660066"/>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p:scale>
          <a:sx n="93" d="100"/>
          <a:sy n="93" d="100"/>
        </p:scale>
        <p:origin x="-2154" y="-4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2533C6-4375-4AC6-81AB-DE2BCB8720D5}" type="datetimeFigureOut">
              <a:rPr lang="en-CA" smtClean="0"/>
              <a:t>18/04/2012</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68E20E-D114-4ADB-A40B-ACF97B1FB55D}" type="slidenum">
              <a:rPr lang="en-CA" smtClean="0"/>
              <a:t>‹#›</a:t>
            </a:fld>
            <a:endParaRPr lang="en-CA" dirty="0"/>
          </a:p>
        </p:txBody>
      </p:sp>
    </p:spTree>
    <p:extLst>
      <p:ext uri="{BB962C8B-B14F-4D97-AF65-F5344CB8AC3E}">
        <p14:creationId xmlns:p14="http://schemas.microsoft.com/office/powerpoint/2010/main" val="1332210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068E20E-D114-4ADB-A40B-ACF97B1FB55D}" type="slidenum">
              <a:rPr lang="en-CA" smtClean="0"/>
              <a:t>1</a:t>
            </a:fld>
            <a:endParaRPr lang="en-CA" dirty="0"/>
          </a:p>
        </p:txBody>
      </p:sp>
    </p:spTree>
    <p:extLst>
      <p:ext uri="{BB962C8B-B14F-4D97-AF65-F5344CB8AC3E}">
        <p14:creationId xmlns:p14="http://schemas.microsoft.com/office/powerpoint/2010/main" val="122618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068E20E-D114-4ADB-A40B-ACF97B1FB55D}" type="slidenum">
              <a:rPr lang="en-CA" smtClean="0"/>
              <a:t>2</a:t>
            </a:fld>
            <a:endParaRPr lang="en-CA" dirty="0"/>
          </a:p>
        </p:txBody>
      </p:sp>
    </p:spTree>
    <p:extLst>
      <p:ext uri="{BB962C8B-B14F-4D97-AF65-F5344CB8AC3E}">
        <p14:creationId xmlns:p14="http://schemas.microsoft.com/office/powerpoint/2010/main" val="3859957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191000"/>
            <a:ext cx="5486400" cy="4495800"/>
          </a:xfrm>
        </p:spPr>
        <p:txBody>
          <a:bodyPr/>
          <a:lstStyle/>
          <a:p>
            <a:pPr>
              <a:lnSpc>
                <a:spcPct val="150000"/>
              </a:lnSpc>
            </a:pPr>
            <a:r>
              <a:rPr lang="en-CA" dirty="0" smtClean="0"/>
              <a:t>The strengths and weaknesses of Mary and Jose’s leadership skills may be defined as follows:</a:t>
            </a:r>
          </a:p>
          <a:p>
            <a:pPr>
              <a:lnSpc>
                <a:spcPct val="150000"/>
              </a:lnSpc>
            </a:pPr>
            <a:r>
              <a:rPr lang="en-CA" b="1" dirty="0" smtClean="0"/>
              <a:t>| STRENGTHS</a:t>
            </a:r>
          </a:p>
          <a:p>
            <a:pPr marL="171450" indent="-171450">
              <a:lnSpc>
                <a:spcPct val="150000"/>
              </a:lnSpc>
              <a:buFont typeface="Wingdings" pitchFamily="2" charset="2"/>
              <a:buChar char="ü"/>
            </a:pPr>
            <a:r>
              <a:rPr lang="en-CA" dirty="0" smtClean="0"/>
              <a:t>They both had good fund raising skills</a:t>
            </a:r>
          </a:p>
          <a:p>
            <a:pPr marL="171450" indent="-171450">
              <a:lnSpc>
                <a:spcPct val="150000"/>
              </a:lnSpc>
              <a:buFont typeface="Wingdings" pitchFamily="2" charset="2"/>
              <a:buChar char="ü"/>
            </a:pPr>
            <a:r>
              <a:rPr lang="en-CA" dirty="0" smtClean="0"/>
              <a:t>They both were very enthusiastic about the project, however this did cause them to lose a degree of objectivity</a:t>
            </a:r>
          </a:p>
          <a:p>
            <a:pPr marL="171450" indent="-171450">
              <a:lnSpc>
                <a:spcPct val="150000"/>
              </a:lnSpc>
              <a:buFont typeface="Wingdings" pitchFamily="2" charset="2"/>
              <a:buChar char="ü"/>
            </a:pPr>
            <a:r>
              <a:rPr lang="en-CA" dirty="0" smtClean="0"/>
              <a:t>They both had an impressive range of skills</a:t>
            </a:r>
          </a:p>
          <a:p>
            <a:pPr marL="171450" indent="-171450">
              <a:lnSpc>
                <a:spcPct val="150000"/>
              </a:lnSpc>
              <a:buFont typeface="Wingdings" pitchFamily="2" charset="2"/>
              <a:buChar char="ü"/>
            </a:pPr>
            <a:r>
              <a:rPr lang="en-CA" dirty="0" smtClean="0"/>
              <a:t>They were prepared to learn from their mistakes and take corrective action</a:t>
            </a:r>
          </a:p>
          <a:p>
            <a:pPr marL="171450" indent="-171450">
              <a:lnSpc>
                <a:spcPct val="150000"/>
              </a:lnSpc>
              <a:buFont typeface="Wingdings" pitchFamily="2" charset="2"/>
              <a:buChar char="ü"/>
            </a:pPr>
            <a:endParaRPr lang="en-CA" dirty="0"/>
          </a:p>
          <a:p>
            <a:pPr>
              <a:lnSpc>
                <a:spcPct val="150000"/>
              </a:lnSpc>
            </a:pPr>
            <a:r>
              <a:rPr lang="en-CA" b="1" dirty="0" smtClean="0"/>
              <a:t>| WEAKNESSES</a:t>
            </a:r>
          </a:p>
          <a:p>
            <a:pPr marL="171450" indent="-171450">
              <a:lnSpc>
                <a:spcPct val="150000"/>
              </a:lnSpc>
              <a:buFont typeface="Wingdings" pitchFamily="2" charset="2"/>
              <a:buChar char="ü"/>
            </a:pPr>
            <a:r>
              <a:rPr lang="en-CA" dirty="0" smtClean="0"/>
              <a:t>They were over enthusiastic and lost a sense of objectivity. This caused them to create overly grandiose plans and lose sight of the real community needs</a:t>
            </a:r>
          </a:p>
          <a:p>
            <a:pPr marL="171450" indent="-171450">
              <a:lnSpc>
                <a:spcPct val="150000"/>
              </a:lnSpc>
              <a:buFont typeface="Wingdings" pitchFamily="2" charset="2"/>
              <a:buChar char="ü"/>
            </a:pPr>
            <a:r>
              <a:rPr lang="en-CA" dirty="0"/>
              <a:t> </a:t>
            </a:r>
            <a:r>
              <a:rPr lang="en-CA" dirty="0" smtClean="0"/>
              <a:t>They had too narrow a focus on the Hispanic community and could have broadened their fund raising activities</a:t>
            </a:r>
          </a:p>
          <a:p>
            <a:pPr marL="171450" indent="-171450">
              <a:lnSpc>
                <a:spcPct val="150000"/>
              </a:lnSpc>
              <a:buFont typeface="Wingdings" pitchFamily="2" charset="2"/>
              <a:buChar char="ü"/>
            </a:pPr>
            <a:r>
              <a:rPr lang="en-CA" dirty="0" smtClean="0"/>
              <a:t>They did not carry the support of the board members through a lack of clearly defined goals and lack of inclusivity</a:t>
            </a:r>
            <a:endParaRPr lang="en-CA" dirty="0"/>
          </a:p>
        </p:txBody>
      </p:sp>
      <p:sp>
        <p:nvSpPr>
          <p:cNvPr id="4" name="Slide Number Placeholder 3"/>
          <p:cNvSpPr>
            <a:spLocks noGrp="1"/>
          </p:cNvSpPr>
          <p:nvPr>
            <p:ph type="sldNum" sz="quarter" idx="10"/>
          </p:nvPr>
        </p:nvSpPr>
        <p:spPr/>
        <p:txBody>
          <a:bodyPr/>
          <a:lstStyle/>
          <a:p>
            <a:fld id="{E068E20E-D114-4ADB-A40B-ACF97B1FB55D}" type="slidenum">
              <a:rPr lang="en-CA" smtClean="0"/>
              <a:t>3</a:t>
            </a:fld>
            <a:endParaRPr lang="en-CA" dirty="0"/>
          </a:p>
        </p:txBody>
      </p:sp>
    </p:spTree>
    <p:extLst>
      <p:ext uri="{BB962C8B-B14F-4D97-AF65-F5344CB8AC3E}">
        <p14:creationId xmlns:p14="http://schemas.microsoft.com/office/powerpoint/2010/main" val="2264284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068E20E-D114-4ADB-A40B-ACF97B1FB55D}" type="slidenum">
              <a:rPr lang="en-CA" smtClean="0"/>
              <a:t>4</a:t>
            </a:fld>
            <a:endParaRPr lang="en-CA" dirty="0"/>
          </a:p>
        </p:txBody>
      </p:sp>
    </p:spTree>
    <p:extLst>
      <p:ext uri="{BB962C8B-B14F-4D97-AF65-F5344CB8AC3E}">
        <p14:creationId xmlns:p14="http://schemas.microsoft.com/office/powerpoint/2010/main" val="3259946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CA" dirty="0" smtClean="0"/>
              <a:t>In directing the fund raising activities to the Hispanic community, both Mary and Jose had failed to profile and research the community. They would have discovered that most of the small donors give their money to the Church leaving them little funds for other projects.  It was silly to place a high price of $75 entry to a fund raising event for small donors.  The fee should be reduced to no more that $20 in order to attract sufficient numbers of small  donors.  The end result for the new green building became too elaborate and sophisticated, as such losing sight of the simplicity that was required in order to serve the local community. </a:t>
            </a:r>
            <a:endParaRPr lang="en-CA" dirty="0"/>
          </a:p>
        </p:txBody>
      </p:sp>
      <p:sp>
        <p:nvSpPr>
          <p:cNvPr id="4" name="Slide Number Placeholder 3"/>
          <p:cNvSpPr>
            <a:spLocks noGrp="1"/>
          </p:cNvSpPr>
          <p:nvPr>
            <p:ph type="sldNum" sz="quarter" idx="10"/>
          </p:nvPr>
        </p:nvSpPr>
        <p:spPr/>
        <p:txBody>
          <a:bodyPr/>
          <a:lstStyle/>
          <a:p>
            <a:fld id="{E068E20E-D114-4ADB-A40B-ACF97B1FB55D}" type="slidenum">
              <a:rPr lang="en-CA" smtClean="0"/>
              <a:t>5</a:t>
            </a:fld>
            <a:endParaRPr lang="en-CA" dirty="0"/>
          </a:p>
        </p:txBody>
      </p:sp>
    </p:spTree>
    <p:extLst>
      <p:ext uri="{BB962C8B-B14F-4D97-AF65-F5344CB8AC3E}">
        <p14:creationId xmlns:p14="http://schemas.microsoft.com/office/powerpoint/2010/main" val="2633303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068E20E-D114-4ADB-A40B-ACF97B1FB55D}" type="slidenum">
              <a:rPr lang="en-CA" smtClean="0"/>
              <a:t>6</a:t>
            </a:fld>
            <a:endParaRPr lang="en-CA" dirty="0"/>
          </a:p>
        </p:txBody>
      </p:sp>
    </p:spTree>
    <p:extLst>
      <p:ext uri="{BB962C8B-B14F-4D97-AF65-F5344CB8AC3E}">
        <p14:creationId xmlns:p14="http://schemas.microsoft.com/office/powerpoint/2010/main" val="2919477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pPr>
            <a:r>
              <a:rPr lang="en-CA" dirty="0" smtClean="0"/>
              <a:t>Mary and Jose failed to adopt the more traditional team oriented leadership associated with the Latin American communities.  This was particularly evident with the stakeholders, sponsors and community where there was a lack of inclusivity.  The leadership failed to articulate a clear set of goals and objectives for the project. As a team they worked relatively well together but not as a cohesive unit will all of the parties involved.  </a:t>
            </a:r>
            <a:endParaRPr lang="en-CA" dirty="0"/>
          </a:p>
        </p:txBody>
      </p:sp>
      <p:sp>
        <p:nvSpPr>
          <p:cNvPr id="4" name="Slide Number Placeholder 3"/>
          <p:cNvSpPr>
            <a:spLocks noGrp="1"/>
          </p:cNvSpPr>
          <p:nvPr>
            <p:ph type="sldNum" sz="quarter" idx="10"/>
          </p:nvPr>
        </p:nvSpPr>
        <p:spPr/>
        <p:txBody>
          <a:bodyPr/>
          <a:lstStyle/>
          <a:p>
            <a:fld id="{E068E20E-D114-4ADB-A40B-ACF97B1FB55D}" type="slidenum">
              <a:rPr lang="en-CA" smtClean="0"/>
              <a:t>7</a:t>
            </a:fld>
            <a:endParaRPr lang="en-CA" dirty="0"/>
          </a:p>
        </p:txBody>
      </p:sp>
    </p:spTree>
    <p:extLst>
      <p:ext uri="{BB962C8B-B14F-4D97-AF65-F5344CB8AC3E}">
        <p14:creationId xmlns:p14="http://schemas.microsoft.com/office/powerpoint/2010/main" val="3416685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pPr>
            <a:r>
              <a:rPr lang="en-CA" dirty="0" smtClean="0"/>
              <a:t>Overall the solution that was delivered by Mary and Jose was considered to be too sophisticated and eloquent in design. They lost sight of the very community that they were serving and as such failed to scale the design purely to meet the needs of the clients.  This created a vision that was overly complex and did not meet the needs of the ordinary people. The end result did not reflect the common work that was required to be performed in the centre.  This was partly due to over enthusiasm where they lost objectivity but was also reflected in their non inclusive leadership style where they failed to define the goals of the project and include the input from the Board, Stakeholders and Community. </a:t>
            </a:r>
            <a:endParaRPr lang="en-CA" dirty="0"/>
          </a:p>
        </p:txBody>
      </p:sp>
      <p:sp>
        <p:nvSpPr>
          <p:cNvPr id="4" name="Slide Number Placeholder 3"/>
          <p:cNvSpPr>
            <a:spLocks noGrp="1"/>
          </p:cNvSpPr>
          <p:nvPr>
            <p:ph type="sldNum" sz="quarter" idx="10"/>
          </p:nvPr>
        </p:nvSpPr>
        <p:spPr/>
        <p:txBody>
          <a:bodyPr/>
          <a:lstStyle/>
          <a:p>
            <a:fld id="{E068E20E-D114-4ADB-A40B-ACF97B1FB55D}" type="slidenum">
              <a:rPr lang="en-CA" smtClean="0"/>
              <a:t>8</a:t>
            </a:fld>
            <a:endParaRPr lang="en-CA" dirty="0"/>
          </a:p>
        </p:txBody>
      </p:sp>
    </p:spTree>
    <p:extLst>
      <p:ext uri="{BB962C8B-B14F-4D97-AF65-F5344CB8AC3E}">
        <p14:creationId xmlns:p14="http://schemas.microsoft.com/office/powerpoint/2010/main" val="725784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33CC33"/>
                </a:solidFill>
                <a:latin typeface="Jokerman" pitchFamily="8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703B4F-91F4-406E-9E13-78ADD5DB8859}" type="datetimeFigureOut">
              <a:rPr lang="en-US" smtClean="0"/>
              <a:pPr/>
              <a:t>4/18/2012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CC83A5-9FBF-4A7A-A9FC-8865C71E685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03B4F-91F4-406E-9E13-78ADD5DB8859}" type="datetimeFigureOut">
              <a:rPr lang="en-US" smtClean="0"/>
              <a:pPr/>
              <a:t>4/18/2012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CC83A5-9FBF-4A7A-A9FC-8865C71E685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03B4F-91F4-406E-9E13-78ADD5DB8859}" type="datetimeFigureOut">
              <a:rPr lang="en-US" smtClean="0"/>
              <a:pPr/>
              <a:t>4/18/2012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CC83A5-9FBF-4A7A-A9FC-8865C71E685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03B4F-91F4-406E-9E13-78ADD5DB8859}" type="datetimeFigureOut">
              <a:rPr lang="en-US" smtClean="0"/>
              <a:pPr/>
              <a:t>4/18/2012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CC83A5-9FBF-4A7A-A9FC-8865C71E685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33CC3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703B4F-91F4-406E-9E13-78ADD5DB8859}" type="datetimeFigureOut">
              <a:rPr lang="en-US" smtClean="0"/>
              <a:pPr/>
              <a:t>4/18/2012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CC83A5-9FBF-4A7A-A9FC-8865C71E685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703B4F-91F4-406E-9E13-78ADD5DB8859}" type="datetimeFigureOut">
              <a:rPr lang="en-US" smtClean="0"/>
              <a:pPr/>
              <a:t>4/18/2012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CC83A5-9FBF-4A7A-A9FC-8865C71E685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703B4F-91F4-406E-9E13-78ADD5DB8859}" type="datetimeFigureOut">
              <a:rPr lang="en-US" smtClean="0"/>
              <a:pPr/>
              <a:t>4/18/2012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6CC83A5-9FBF-4A7A-A9FC-8865C71E685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703B4F-91F4-406E-9E13-78ADD5DB8859}" type="datetimeFigureOut">
              <a:rPr lang="en-US" smtClean="0"/>
              <a:pPr/>
              <a:t>4/18/2012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6CC83A5-9FBF-4A7A-A9FC-8865C71E685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03B4F-91F4-406E-9E13-78ADD5DB8859}" type="datetimeFigureOut">
              <a:rPr lang="en-US" smtClean="0"/>
              <a:pPr/>
              <a:t>4/18/2012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6CC83A5-9FBF-4A7A-A9FC-8865C71E685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03B4F-91F4-406E-9E13-78ADD5DB8859}" type="datetimeFigureOut">
              <a:rPr lang="en-US" smtClean="0"/>
              <a:pPr/>
              <a:t>4/18/2012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CC83A5-9FBF-4A7A-A9FC-8865C71E685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03B4F-91F4-406E-9E13-78ADD5DB8859}" type="datetimeFigureOut">
              <a:rPr lang="en-US" smtClean="0"/>
              <a:pPr/>
              <a:t>4/18/2012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CC83A5-9FBF-4A7A-A9FC-8865C71E685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4" descr="C:\Documents and Settings\walterl\Local Settings\Temporary Internet Files\Content.IE5\7Y8QTJDY\MP900442228[1].jpg"/>
          <p:cNvPicPr>
            <a:picLocks noChangeAspect="1" noChangeArrowheads="1"/>
          </p:cNvPicPr>
          <p:nvPr/>
        </p:nvPicPr>
        <p:blipFill>
          <a:blip r:embed="rId13" cstate="print"/>
          <a:srcRect l="8411" t="1283" r="7570" b="2567"/>
          <a:stretch>
            <a:fillRect/>
          </a:stretch>
        </p:blipFill>
        <p:spPr bwMode="auto">
          <a:xfrm>
            <a:off x="0" y="0"/>
            <a:ext cx="9133739" cy="6850316"/>
          </a:xfrm>
          <a:prstGeom prst="rect">
            <a:avLst/>
          </a:prstGeom>
          <a:noFill/>
        </p:spPr>
      </p:pic>
      <p:sp>
        <p:nvSpPr>
          <p:cNvPr id="2" name="Title Placeholder 1"/>
          <p:cNvSpPr>
            <a:spLocks noGrp="1"/>
          </p:cNvSpPr>
          <p:nvPr>
            <p:ph type="title"/>
          </p:nvPr>
        </p:nvSpPr>
        <p:spPr>
          <a:xfrm>
            <a:off x="457200" y="274638"/>
            <a:ext cx="8229600" cy="1143000"/>
          </a:xfrm>
          <a:prstGeom prst="rect">
            <a:avLst/>
          </a:prstGeom>
          <a:solidFill>
            <a:schemeClr val="bg1">
              <a:alpha val="95000"/>
            </a:schemeClr>
          </a:solidFill>
          <a:effectLst>
            <a:softEdge rad="63500"/>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a:solidFill>
            <a:schemeClr val="bg1">
              <a:alpha val="95000"/>
            </a:schemeClr>
          </a:solidFill>
          <a:effectLst>
            <a:softEdge rad="63500"/>
          </a:effectLst>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a:solidFill>
            <a:schemeClr val="bg1">
              <a:alpha val="95000"/>
            </a:schemeClr>
          </a:solidFill>
          <a:effectLst>
            <a:softEdge rad="63500"/>
          </a:effectLst>
        </p:spPr>
        <p:txBody>
          <a:bodyPr vert="horz" lIns="91440" tIns="45720" rIns="91440" bIns="45720" rtlCol="0" anchor="ctr"/>
          <a:lstStyle>
            <a:lvl1pPr algn="l">
              <a:defRPr sz="1200">
                <a:solidFill>
                  <a:srgbClr val="0000FF"/>
                </a:solidFill>
                <a:latin typeface="Jokerman" pitchFamily="82" charset="0"/>
              </a:defRPr>
            </a:lvl1pPr>
          </a:lstStyle>
          <a:p>
            <a:fld id="{65703B4F-91F4-406E-9E13-78ADD5DB8859}" type="datetimeFigureOut">
              <a:rPr lang="en-US" smtClean="0"/>
              <a:pPr/>
              <a:t>4/18/2012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a:solidFill>
            <a:schemeClr val="bg1">
              <a:alpha val="95000"/>
            </a:schemeClr>
          </a:solidFill>
          <a:effectLst>
            <a:softEdge rad="63500"/>
          </a:effectLst>
        </p:spPr>
        <p:txBody>
          <a:bodyPr vert="horz" lIns="91440" tIns="45720" rIns="91440" bIns="45720" rtlCol="0" anchor="ctr"/>
          <a:lstStyle>
            <a:lvl1pPr algn="ctr">
              <a:defRPr sz="1200">
                <a:solidFill>
                  <a:srgbClr val="0000FF"/>
                </a:solidFill>
                <a:latin typeface="Jokerman" pitchFamily="82"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a:solidFill>
            <a:schemeClr val="bg1">
              <a:alpha val="95000"/>
            </a:schemeClr>
          </a:solidFill>
          <a:effectLst>
            <a:softEdge rad="63500"/>
          </a:effectLst>
        </p:spPr>
        <p:txBody>
          <a:bodyPr vert="horz" lIns="91440" tIns="45720" rIns="91440" bIns="45720" rtlCol="0" anchor="ctr"/>
          <a:lstStyle>
            <a:lvl1pPr algn="r">
              <a:defRPr sz="1200">
                <a:solidFill>
                  <a:srgbClr val="0000FF"/>
                </a:solidFill>
                <a:latin typeface="Jokerman" pitchFamily="82" charset="0"/>
              </a:defRPr>
            </a:lvl1pPr>
          </a:lstStyle>
          <a:p>
            <a:fld id="{A6CC83A5-9FBF-4A7A-A9FC-8865C71E685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0000FF"/>
          </a:solidFill>
          <a:latin typeface="Jokerman" pitchFamily="82"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00FF"/>
          </a:solidFill>
          <a:latin typeface="Jokerman" pitchFamily="82"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00FF"/>
          </a:solidFill>
          <a:latin typeface="Jokerman" pitchFamily="82"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00FF"/>
          </a:solidFill>
          <a:latin typeface="Jokerman" pitchFamily="82"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00FF"/>
          </a:solidFill>
          <a:latin typeface="Jokerman" pitchFamily="82"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00FF"/>
          </a:solidFill>
          <a:latin typeface="Jokerman" pitchFamily="8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Whose Hispanic Center Is It?</a:t>
            </a:r>
            <a:endParaRPr lang="en-US" dirty="0"/>
          </a:p>
        </p:txBody>
      </p:sp>
      <p:sp>
        <p:nvSpPr>
          <p:cNvPr id="3" name="Subtitle 2"/>
          <p:cNvSpPr>
            <a:spLocks noGrp="1"/>
          </p:cNvSpPr>
          <p:nvPr>
            <p:ph type="subTitle" idx="1"/>
          </p:nvPr>
        </p:nvSpPr>
        <p:spPr>
          <a:xfrm>
            <a:off x="1371600" y="3810000"/>
            <a:ext cx="6400800" cy="1828800"/>
          </a:xfrm>
        </p:spPr>
        <p:txBody>
          <a:bodyPr>
            <a:normAutofit/>
          </a:bodyPr>
          <a:lstStyle/>
          <a:p>
            <a:endParaRPr lang="en-US" dirty="0" smtClean="0"/>
          </a:p>
          <a:p>
            <a:r>
              <a:rPr lang="en-US" dirty="0" smtClean="0"/>
              <a:t>Presented By: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t>How would you describe the strengths and weaknesses of </a:t>
            </a:r>
          </a:p>
          <a:p>
            <a:pPr algn="ctr">
              <a:buNone/>
            </a:pPr>
            <a:r>
              <a:rPr lang="en-US" dirty="0" smtClean="0"/>
              <a:t>Mary’s and Jose’s leadership on this project?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5" name="Text Placeholder 4"/>
          <p:cNvSpPr>
            <a:spLocks noGrp="1"/>
          </p:cNvSpPr>
          <p:nvPr>
            <p:ph type="body" idx="1"/>
          </p:nvPr>
        </p:nvSpPr>
        <p:spPr/>
        <p:txBody>
          <a:bodyPr/>
          <a:lstStyle/>
          <a:p>
            <a:r>
              <a:rPr lang="en-CA" dirty="0" smtClean="0"/>
              <a:t>Strengths</a:t>
            </a:r>
            <a:endParaRPr lang="en-CA" dirty="0"/>
          </a:p>
        </p:txBody>
      </p:sp>
      <p:sp>
        <p:nvSpPr>
          <p:cNvPr id="6" name="Content Placeholder 5"/>
          <p:cNvSpPr>
            <a:spLocks noGrp="1"/>
          </p:cNvSpPr>
          <p:nvPr>
            <p:ph sz="half" idx="2"/>
          </p:nvPr>
        </p:nvSpPr>
        <p:spPr/>
        <p:txBody>
          <a:bodyPr/>
          <a:lstStyle/>
          <a:p>
            <a:r>
              <a:rPr lang="en-CA" dirty="0" smtClean="0"/>
              <a:t>Good Fund raising skills</a:t>
            </a:r>
          </a:p>
          <a:p>
            <a:r>
              <a:rPr lang="en-CA" dirty="0" smtClean="0"/>
              <a:t>Enthusiasm</a:t>
            </a:r>
          </a:p>
          <a:p>
            <a:r>
              <a:rPr lang="en-CA" dirty="0" smtClean="0"/>
              <a:t>Wide range of skills</a:t>
            </a:r>
          </a:p>
          <a:p>
            <a:r>
              <a:rPr lang="en-CA" dirty="0" smtClean="0"/>
              <a:t>Creative</a:t>
            </a:r>
          </a:p>
          <a:p>
            <a:r>
              <a:rPr lang="en-CA" dirty="0" smtClean="0"/>
              <a:t>Ability to learn from mistakes</a:t>
            </a:r>
          </a:p>
          <a:p>
            <a:endParaRPr lang="en-CA" dirty="0" smtClean="0"/>
          </a:p>
          <a:p>
            <a:endParaRPr lang="en-CA" dirty="0"/>
          </a:p>
        </p:txBody>
      </p:sp>
      <p:sp>
        <p:nvSpPr>
          <p:cNvPr id="7" name="Text Placeholder 6"/>
          <p:cNvSpPr>
            <a:spLocks noGrp="1"/>
          </p:cNvSpPr>
          <p:nvPr>
            <p:ph type="body" sz="quarter" idx="3"/>
          </p:nvPr>
        </p:nvSpPr>
        <p:spPr/>
        <p:txBody>
          <a:bodyPr/>
          <a:lstStyle/>
          <a:p>
            <a:r>
              <a:rPr lang="en-CA" dirty="0" smtClean="0"/>
              <a:t>Weaknesses</a:t>
            </a:r>
            <a:endParaRPr lang="en-CA" dirty="0"/>
          </a:p>
        </p:txBody>
      </p:sp>
      <p:sp>
        <p:nvSpPr>
          <p:cNvPr id="8" name="Content Placeholder 7"/>
          <p:cNvSpPr>
            <a:spLocks noGrp="1"/>
          </p:cNvSpPr>
          <p:nvPr>
            <p:ph sz="quarter" idx="4"/>
          </p:nvPr>
        </p:nvSpPr>
        <p:spPr/>
        <p:txBody>
          <a:bodyPr/>
          <a:lstStyle/>
          <a:p>
            <a:r>
              <a:rPr lang="en-CA" dirty="0" smtClean="0"/>
              <a:t>Over enthusiastic</a:t>
            </a:r>
          </a:p>
          <a:p>
            <a:r>
              <a:rPr lang="en-CA" dirty="0" smtClean="0"/>
              <a:t>Narrow focus on Hispanic community in fund raising activity</a:t>
            </a:r>
          </a:p>
          <a:p>
            <a:r>
              <a:rPr lang="en-CA" dirty="0" smtClean="0"/>
              <a:t>Non supportive board members</a:t>
            </a:r>
          </a:p>
          <a:p>
            <a:r>
              <a:rPr lang="en-CA" dirty="0" smtClean="0"/>
              <a:t>Goals not clearly defined</a:t>
            </a:r>
          </a:p>
          <a:p>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r>
              <a:rPr lang="en-US" dirty="0" smtClean="0"/>
              <a:t>Do you see any problem in targeting part of the fund-raising</a:t>
            </a:r>
          </a:p>
          <a:p>
            <a:pPr algn="ctr">
              <a:buNone/>
            </a:pPr>
            <a:r>
              <a:rPr lang="en-US" dirty="0" smtClean="0"/>
              <a:t>campaign directly toward the Hispanic community?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a:spcBef>
                <a:spcPts val="0"/>
              </a:spcBef>
            </a:pPr>
            <a:r>
              <a:rPr lang="en-US" dirty="0" smtClean="0"/>
              <a:t>Hispanic community tend to offer donations to the church</a:t>
            </a:r>
          </a:p>
          <a:p>
            <a:pPr>
              <a:spcBef>
                <a:spcPts val="0"/>
              </a:spcBef>
            </a:pPr>
            <a:r>
              <a:rPr lang="en-US" dirty="0" smtClean="0"/>
              <a:t>The price of the tickets to a fund raiser</a:t>
            </a:r>
          </a:p>
          <a:p>
            <a:pPr lvl="1">
              <a:spcBef>
                <a:spcPts val="0"/>
              </a:spcBef>
            </a:pPr>
            <a:r>
              <a:rPr lang="en-US" dirty="0" smtClean="0"/>
              <a:t>Smaller donors needs reduced admission fee to the fund raising event</a:t>
            </a:r>
          </a:p>
          <a:p>
            <a:pPr>
              <a:spcBef>
                <a:spcPts val="0"/>
              </a:spcBef>
            </a:pPr>
            <a:r>
              <a:rPr lang="en-US" dirty="0" smtClean="0"/>
              <a:t>Transition project overly ambitious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normAutofit lnSpcReduction="10000"/>
          </a:bodyPr>
          <a:lstStyle/>
          <a:p>
            <a:pPr algn="ctr">
              <a:buNone/>
            </a:pPr>
            <a:endParaRPr lang="en-US" dirty="0" smtClean="0"/>
          </a:p>
          <a:p>
            <a:pPr algn="ctr">
              <a:buNone/>
            </a:pPr>
            <a:r>
              <a:rPr lang="en-US" dirty="0" smtClean="0"/>
              <a:t>The Latin America leadership profile stresses the importance</a:t>
            </a:r>
          </a:p>
          <a:p>
            <a:pPr algn="ctr">
              <a:buNone/>
            </a:pPr>
            <a:r>
              <a:rPr lang="en-US" dirty="0" smtClean="0"/>
              <a:t>of team-oriented leadership and deemphasized individualistic</a:t>
            </a:r>
          </a:p>
          <a:p>
            <a:pPr algn="ctr">
              <a:buNone/>
            </a:pPr>
            <a:r>
              <a:rPr lang="en-US" dirty="0" smtClean="0"/>
              <a:t>leadership. How does the leadership of Mary and Jose</a:t>
            </a:r>
          </a:p>
          <a:p>
            <a:pPr algn="ctr">
              <a:buNone/>
            </a:pPr>
            <a:r>
              <a:rPr lang="en-US" dirty="0" smtClean="0"/>
              <a:t>compare with the Latin America profile?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Mary &amp; Jose failed to integrate the support of the Board Members by inclusive leadership with well defined goals and Objectives</a:t>
            </a:r>
          </a:p>
          <a:p>
            <a:r>
              <a:rPr lang="en-US" dirty="0" smtClean="0"/>
              <a:t>They worked well as a team but not so well with the stakeholders and sponsors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The leadership of Mary and Jose was perceived as presenting a solution that was too grandiose in design.</a:t>
            </a:r>
          </a:p>
          <a:p>
            <a:r>
              <a:rPr lang="en-US" dirty="0" smtClean="0"/>
              <a:t>They failed to scale this to the community they were serving</a:t>
            </a:r>
          </a:p>
          <a:p>
            <a:r>
              <a:rPr lang="en-US" dirty="0" smtClean="0"/>
              <a:t>Hence the vision was too sophisticated to meet the ordinary needs of the people</a:t>
            </a:r>
            <a:endParaRPr lang="en-US" dirty="0"/>
          </a:p>
        </p:txBody>
      </p:sp>
    </p:spTree>
  </p:cSld>
  <p:clrMapOvr>
    <a:masterClrMapping/>
  </p:clrMapOvr>
</p:sld>
</file>

<file path=ppt/theme/theme1.xml><?xml version="1.0" encoding="utf-8"?>
<a:theme xmlns:a="http://schemas.openxmlformats.org/drawingml/2006/main" name="TP101893586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B162E06-22A3-4853-B451-80259E3F89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TP101893586_template</Template>
  <TotalTime>815</TotalTime>
  <Words>703</Words>
  <Application>Microsoft Office PowerPoint</Application>
  <PresentationFormat>On-screen Show (4:3)</PresentationFormat>
  <Paragraphs>65</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TP101893586_template</vt:lpstr>
      <vt:lpstr>Whose Hispanic Center Is It?</vt:lpstr>
      <vt:lpstr>Question 1</vt:lpstr>
      <vt:lpstr>Answer</vt:lpstr>
      <vt:lpstr>Question 2</vt:lpstr>
      <vt:lpstr>Answer</vt:lpstr>
      <vt:lpstr>Question 3</vt:lpstr>
      <vt:lpstr>Answer</vt:lpstr>
      <vt:lpstr>Conclusion</vt:lpstr>
    </vt:vector>
  </TitlesOfParts>
  <Company>DaVita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Whose Hispanic Center Is It?</dc:title>
  <dc:creator>DaVita User</dc:creator>
  <cp:lastModifiedBy>gstrange</cp:lastModifiedBy>
  <cp:revision>14</cp:revision>
  <dcterms:created xsi:type="dcterms:W3CDTF">2012-04-13T18:36:21Z</dcterms:created>
  <dcterms:modified xsi:type="dcterms:W3CDTF">2012-04-19T00:24:08Z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TC018935879991</vt:lpwstr>
  </property>
</Properties>
</file>