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AC95AF-62FE-437B-8AEA-2D2FB2F4E874}" type="datetimeFigureOut">
              <a:rPr lang="en-US" smtClean="0"/>
              <a:t>4/25/2012</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BAF764-7C3F-41F5-9DDE-6AEBDAF036F0}" type="slidenum">
              <a:rPr lang="en-PH" smtClean="0"/>
              <a:t>‹#›</a:t>
            </a:fld>
            <a:endParaRPr lang="en-P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Divided into two particular sections, the titl</a:t>
            </a:r>
            <a:r>
              <a:rPr lang="en-PH" baseline="0" dirty="0" smtClean="0"/>
              <a:t>e basically introduces what the research is going to be about. </a:t>
            </a:r>
          </a:p>
          <a:p>
            <a:r>
              <a:rPr lang="en-PH" baseline="0" dirty="0" smtClean="0"/>
              <a:t>The two divisions include the terms “through the ages” which suggests a discussion focused on the developmental pattern of the absurd theatre </a:t>
            </a:r>
          </a:p>
          <a:p>
            <a:r>
              <a:rPr lang="en-PH" baseline="0" dirty="0" smtClean="0"/>
              <a:t>And the term “through cultures” suggesting a sense of definition of the said type of theatre based on cultural differences in the world.</a:t>
            </a:r>
            <a:endParaRPr lang="en-PH" dirty="0"/>
          </a:p>
        </p:txBody>
      </p:sp>
      <p:sp>
        <p:nvSpPr>
          <p:cNvPr id="4" name="Slide Number Placeholder 3"/>
          <p:cNvSpPr>
            <a:spLocks noGrp="1"/>
          </p:cNvSpPr>
          <p:nvPr>
            <p:ph type="sldNum" sz="quarter" idx="10"/>
          </p:nvPr>
        </p:nvSpPr>
        <p:spPr/>
        <p:txBody>
          <a:bodyPr/>
          <a:lstStyle/>
          <a:p>
            <a:fld id="{45BAF764-7C3F-41F5-9DDE-6AEBDAF036F0}" type="slidenum">
              <a:rPr lang="en-PH" smtClean="0"/>
              <a:t>2</a:t>
            </a:fld>
            <a:endParaRPr lang="en-P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As</a:t>
            </a:r>
            <a:r>
              <a:rPr lang="en-PH" baseline="0" dirty="0" smtClean="0"/>
              <a:t> presented herein, it is the aim of this research to instil among the readers the need to know what absurd theatre is through defining its history and the way it is being viewed across the nations around the globe. </a:t>
            </a:r>
            <a:endParaRPr lang="en-PH" dirty="0"/>
          </a:p>
        </p:txBody>
      </p:sp>
      <p:sp>
        <p:nvSpPr>
          <p:cNvPr id="4" name="Slide Number Placeholder 3"/>
          <p:cNvSpPr>
            <a:spLocks noGrp="1"/>
          </p:cNvSpPr>
          <p:nvPr>
            <p:ph type="sldNum" sz="quarter" idx="10"/>
          </p:nvPr>
        </p:nvSpPr>
        <p:spPr/>
        <p:txBody>
          <a:bodyPr/>
          <a:lstStyle/>
          <a:p>
            <a:fld id="{45BAF764-7C3F-41F5-9DDE-6AEBDAF036F0}" type="slidenum">
              <a:rPr lang="en-PH" smtClean="0"/>
              <a:t>3</a:t>
            </a:fld>
            <a:endParaRPr lang="en-P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These first sections of the discussion aims to clarify and present</a:t>
            </a:r>
            <a:r>
              <a:rPr lang="en-PH" baseline="0" dirty="0" smtClean="0"/>
              <a:t> the primary information that must be known by the readers with regards the topic of the absurd theatre. </a:t>
            </a:r>
            <a:endParaRPr lang="en-PH" dirty="0"/>
          </a:p>
        </p:txBody>
      </p:sp>
      <p:sp>
        <p:nvSpPr>
          <p:cNvPr id="4" name="Slide Number Placeholder 3"/>
          <p:cNvSpPr>
            <a:spLocks noGrp="1"/>
          </p:cNvSpPr>
          <p:nvPr>
            <p:ph type="sldNum" sz="quarter" idx="10"/>
          </p:nvPr>
        </p:nvSpPr>
        <p:spPr/>
        <p:txBody>
          <a:bodyPr/>
          <a:lstStyle/>
          <a:p>
            <a:fld id="{45BAF764-7C3F-41F5-9DDE-6AEBDAF036F0}" type="slidenum">
              <a:rPr lang="en-PH" smtClean="0"/>
              <a:t>4</a:t>
            </a:fld>
            <a:endParaRPr lang="en-P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The central</a:t>
            </a:r>
            <a:r>
              <a:rPr lang="en-PH" baseline="0" dirty="0" smtClean="0"/>
              <a:t> sections of the discussion are supposed to be the gist of the research </a:t>
            </a:r>
            <a:r>
              <a:rPr lang="en-PH" baseline="0" dirty="0" err="1" smtClean="0"/>
              <a:t>whcih</a:t>
            </a:r>
            <a:r>
              <a:rPr lang="en-PH" baseline="0" dirty="0" smtClean="0"/>
              <a:t> will present the readers with the most important issues that the context of the research is practically based upon. </a:t>
            </a:r>
            <a:endParaRPr lang="en-PH" dirty="0"/>
          </a:p>
        </p:txBody>
      </p:sp>
      <p:sp>
        <p:nvSpPr>
          <p:cNvPr id="4" name="Slide Number Placeholder 3"/>
          <p:cNvSpPr>
            <a:spLocks noGrp="1"/>
          </p:cNvSpPr>
          <p:nvPr>
            <p:ph type="sldNum" sz="quarter" idx="10"/>
          </p:nvPr>
        </p:nvSpPr>
        <p:spPr/>
        <p:txBody>
          <a:bodyPr/>
          <a:lstStyle/>
          <a:p>
            <a:fld id="{45BAF764-7C3F-41F5-9DDE-6AEBDAF036F0}" type="slidenum">
              <a:rPr lang="en-PH" smtClean="0"/>
              <a:t>5</a:t>
            </a:fld>
            <a:endParaRPr lang="en-P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The last sections of the research</a:t>
            </a:r>
            <a:r>
              <a:rPr lang="en-PH" baseline="0" dirty="0" smtClean="0"/>
              <a:t> hopes to finalize what has been learned and provide a reflective indication on how the author of the research gained knowledge from the study itself. </a:t>
            </a:r>
            <a:endParaRPr lang="en-PH" dirty="0"/>
          </a:p>
        </p:txBody>
      </p:sp>
      <p:sp>
        <p:nvSpPr>
          <p:cNvPr id="4" name="Slide Number Placeholder 3"/>
          <p:cNvSpPr>
            <a:spLocks noGrp="1"/>
          </p:cNvSpPr>
          <p:nvPr>
            <p:ph type="sldNum" sz="quarter" idx="10"/>
          </p:nvPr>
        </p:nvSpPr>
        <p:spPr/>
        <p:txBody>
          <a:bodyPr/>
          <a:lstStyle/>
          <a:p>
            <a:fld id="{45BAF764-7C3F-41F5-9DDE-6AEBDAF036F0}" type="slidenum">
              <a:rPr lang="en-PH" smtClean="0"/>
              <a:t>6</a:t>
            </a:fld>
            <a:endParaRPr lang="en-PH"/>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Read through</a:t>
            </a:r>
            <a:r>
              <a:rPr lang="en-PH" baseline="0" dirty="0" smtClean="0"/>
              <a:t> slide </a:t>
            </a:r>
            <a:endParaRPr lang="en-PH" dirty="0"/>
          </a:p>
        </p:txBody>
      </p:sp>
      <p:sp>
        <p:nvSpPr>
          <p:cNvPr id="4" name="Slide Number Placeholder 3"/>
          <p:cNvSpPr>
            <a:spLocks noGrp="1"/>
          </p:cNvSpPr>
          <p:nvPr>
            <p:ph type="sldNum" sz="quarter" idx="10"/>
          </p:nvPr>
        </p:nvSpPr>
        <p:spPr/>
        <p:txBody>
          <a:bodyPr/>
          <a:lstStyle/>
          <a:p>
            <a:fld id="{45BAF764-7C3F-41F5-9DDE-6AEBDAF036F0}" type="slidenum">
              <a:rPr lang="en-PH" smtClean="0"/>
              <a:t>7</a:t>
            </a:fld>
            <a:endParaRPr lang="en-P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Read through slide </a:t>
            </a:r>
            <a:endParaRPr lang="en-PH" dirty="0"/>
          </a:p>
        </p:txBody>
      </p:sp>
      <p:sp>
        <p:nvSpPr>
          <p:cNvPr id="4" name="Slide Number Placeholder 3"/>
          <p:cNvSpPr>
            <a:spLocks noGrp="1"/>
          </p:cNvSpPr>
          <p:nvPr>
            <p:ph type="sldNum" sz="quarter" idx="10"/>
          </p:nvPr>
        </p:nvSpPr>
        <p:spPr/>
        <p:txBody>
          <a:bodyPr/>
          <a:lstStyle/>
          <a:p>
            <a:fld id="{45BAF764-7C3F-41F5-9DDE-6AEBDAF036F0}" type="slidenum">
              <a:rPr lang="en-PH" smtClean="0"/>
              <a:t>8</a:t>
            </a:fld>
            <a:endParaRPr lang="en-P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27528A7-D5D5-4C1E-98F1-437532AB091A}" type="datetimeFigureOut">
              <a:rPr lang="en-US" smtClean="0"/>
              <a:t>4/25/2012</a:t>
            </a:fld>
            <a:endParaRPr lang="en-PH"/>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PH"/>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6DA0172-E6C6-44E3-8828-C308AFF1AB70}" type="slidenum">
              <a:rPr lang="en-PH" smtClean="0"/>
              <a:t>‹#›</a:t>
            </a:fld>
            <a:endParaRPr lang="en-PH"/>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7528A7-D5D5-4C1E-98F1-437532AB091A}" type="datetimeFigureOut">
              <a:rPr lang="en-US" smtClean="0"/>
              <a:t>4/25/2012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96DA0172-E6C6-44E3-8828-C308AFF1AB70}" type="slidenum">
              <a:rPr lang="en-PH" smtClean="0"/>
              <a:t>‹#›</a:t>
            </a:fld>
            <a:endParaRPr lang="en-P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7528A7-D5D5-4C1E-98F1-437532AB091A}" type="datetimeFigureOut">
              <a:rPr lang="en-US" smtClean="0"/>
              <a:t>4/25/2012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96DA0172-E6C6-44E3-8828-C308AFF1AB70}" type="slidenum">
              <a:rPr lang="en-PH" smtClean="0"/>
              <a:t>‹#›</a:t>
            </a:fld>
            <a:endParaRPr lang="en-P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27528A7-D5D5-4C1E-98F1-437532AB091A}" type="datetimeFigureOut">
              <a:rPr lang="en-US" smtClean="0"/>
              <a:t>4/25/2012</a:t>
            </a:fld>
            <a:endParaRPr lang="en-PH"/>
          </a:p>
        </p:txBody>
      </p:sp>
      <p:sp>
        <p:nvSpPr>
          <p:cNvPr id="9" name="Slide Number Placeholder 8"/>
          <p:cNvSpPr>
            <a:spLocks noGrp="1"/>
          </p:cNvSpPr>
          <p:nvPr>
            <p:ph type="sldNum" sz="quarter" idx="15"/>
          </p:nvPr>
        </p:nvSpPr>
        <p:spPr/>
        <p:txBody>
          <a:bodyPr rtlCol="0"/>
          <a:lstStyle/>
          <a:p>
            <a:fld id="{96DA0172-E6C6-44E3-8828-C308AFF1AB70}" type="slidenum">
              <a:rPr lang="en-PH" smtClean="0"/>
              <a:t>‹#›</a:t>
            </a:fld>
            <a:endParaRPr lang="en-PH"/>
          </a:p>
        </p:txBody>
      </p:sp>
      <p:sp>
        <p:nvSpPr>
          <p:cNvPr id="10" name="Footer Placeholder 9"/>
          <p:cNvSpPr>
            <a:spLocks noGrp="1"/>
          </p:cNvSpPr>
          <p:nvPr>
            <p:ph type="ftr" sz="quarter" idx="16"/>
          </p:nvPr>
        </p:nvSpPr>
        <p:spPr/>
        <p:txBody>
          <a:bodyPr rtlCol="0"/>
          <a:lstStyle/>
          <a:p>
            <a:endParaRPr lang="en-P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27528A7-D5D5-4C1E-98F1-437532AB091A}" type="datetimeFigureOut">
              <a:rPr lang="en-US" smtClean="0"/>
              <a:t>4/25/2012</a:t>
            </a:fld>
            <a:endParaRPr lang="en-PH"/>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PH"/>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6DA0172-E6C6-44E3-8828-C308AFF1AB70}" type="slidenum">
              <a:rPr lang="en-PH" smtClean="0"/>
              <a:t>‹#›</a:t>
            </a:fld>
            <a:endParaRPr lang="en-P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27528A7-D5D5-4C1E-98F1-437532AB091A}" type="datetimeFigureOut">
              <a:rPr lang="en-US" smtClean="0"/>
              <a:t>4/25/2012</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96DA0172-E6C6-44E3-8828-C308AFF1AB70}" type="slidenum">
              <a:rPr lang="en-PH" smtClean="0"/>
              <a:t>‹#›</a:t>
            </a:fld>
            <a:endParaRPr lang="en-PH"/>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27528A7-D5D5-4C1E-98F1-437532AB091A}" type="datetimeFigureOut">
              <a:rPr lang="en-US" smtClean="0"/>
              <a:t>4/25/2012</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96DA0172-E6C6-44E3-8828-C308AFF1AB70}" type="slidenum">
              <a:rPr lang="en-PH" smtClean="0"/>
              <a:t>‹#›</a:t>
            </a:fld>
            <a:endParaRPr lang="en-PH"/>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27528A7-D5D5-4C1E-98F1-437532AB091A}" type="datetimeFigureOut">
              <a:rPr lang="en-US" smtClean="0"/>
              <a:t>4/25/2012</a:t>
            </a:fld>
            <a:endParaRPr lang="en-PH"/>
          </a:p>
        </p:txBody>
      </p:sp>
      <p:sp>
        <p:nvSpPr>
          <p:cNvPr id="7" name="Slide Number Placeholder 6"/>
          <p:cNvSpPr>
            <a:spLocks noGrp="1"/>
          </p:cNvSpPr>
          <p:nvPr>
            <p:ph type="sldNum" sz="quarter" idx="11"/>
          </p:nvPr>
        </p:nvSpPr>
        <p:spPr/>
        <p:txBody>
          <a:bodyPr rtlCol="0"/>
          <a:lstStyle/>
          <a:p>
            <a:fld id="{96DA0172-E6C6-44E3-8828-C308AFF1AB70}" type="slidenum">
              <a:rPr lang="en-PH" smtClean="0"/>
              <a:t>‹#›</a:t>
            </a:fld>
            <a:endParaRPr lang="en-PH"/>
          </a:p>
        </p:txBody>
      </p:sp>
      <p:sp>
        <p:nvSpPr>
          <p:cNvPr id="8" name="Footer Placeholder 7"/>
          <p:cNvSpPr>
            <a:spLocks noGrp="1"/>
          </p:cNvSpPr>
          <p:nvPr>
            <p:ph type="ftr" sz="quarter" idx="12"/>
          </p:nvPr>
        </p:nvSpPr>
        <p:spPr/>
        <p:txBody>
          <a:bodyPr rtlCol="0"/>
          <a:lstStyle/>
          <a:p>
            <a:endParaRPr lang="en-P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528A7-D5D5-4C1E-98F1-437532AB091A}" type="datetimeFigureOut">
              <a:rPr lang="en-US" smtClean="0"/>
              <a:t>4/25/2012</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96DA0172-E6C6-44E3-8828-C308AFF1AB70}" type="slidenum">
              <a:rPr lang="en-PH" smtClean="0"/>
              <a:t>‹#›</a:t>
            </a:fld>
            <a:endParaRPr lang="en-P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27528A7-D5D5-4C1E-98F1-437532AB091A}" type="datetimeFigureOut">
              <a:rPr lang="en-US" smtClean="0"/>
              <a:t>4/25/2012</a:t>
            </a:fld>
            <a:endParaRPr lang="en-PH"/>
          </a:p>
        </p:txBody>
      </p:sp>
      <p:sp>
        <p:nvSpPr>
          <p:cNvPr id="22" name="Slide Number Placeholder 21"/>
          <p:cNvSpPr>
            <a:spLocks noGrp="1"/>
          </p:cNvSpPr>
          <p:nvPr>
            <p:ph type="sldNum" sz="quarter" idx="15"/>
          </p:nvPr>
        </p:nvSpPr>
        <p:spPr/>
        <p:txBody>
          <a:bodyPr rtlCol="0"/>
          <a:lstStyle/>
          <a:p>
            <a:fld id="{96DA0172-E6C6-44E3-8828-C308AFF1AB70}" type="slidenum">
              <a:rPr lang="en-PH" smtClean="0"/>
              <a:t>‹#›</a:t>
            </a:fld>
            <a:endParaRPr lang="en-PH"/>
          </a:p>
        </p:txBody>
      </p:sp>
      <p:sp>
        <p:nvSpPr>
          <p:cNvPr id="23" name="Footer Placeholder 22"/>
          <p:cNvSpPr>
            <a:spLocks noGrp="1"/>
          </p:cNvSpPr>
          <p:nvPr>
            <p:ph type="ftr" sz="quarter" idx="16"/>
          </p:nvPr>
        </p:nvSpPr>
        <p:spPr/>
        <p:txBody>
          <a:bodyPr rtlCol="0"/>
          <a:lstStyle/>
          <a:p>
            <a:endParaRPr lang="en-PH"/>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27528A7-D5D5-4C1E-98F1-437532AB091A}" type="datetimeFigureOut">
              <a:rPr lang="en-US" smtClean="0"/>
              <a:t>4/25/2012</a:t>
            </a:fld>
            <a:endParaRPr lang="en-PH"/>
          </a:p>
        </p:txBody>
      </p:sp>
      <p:sp>
        <p:nvSpPr>
          <p:cNvPr id="18" name="Slide Number Placeholder 17"/>
          <p:cNvSpPr>
            <a:spLocks noGrp="1"/>
          </p:cNvSpPr>
          <p:nvPr>
            <p:ph type="sldNum" sz="quarter" idx="11"/>
          </p:nvPr>
        </p:nvSpPr>
        <p:spPr/>
        <p:txBody>
          <a:bodyPr rtlCol="0"/>
          <a:lstStyle/>
          <a:p>
            <a:fld id="{96DA0172-E6C6-44E3-8828-C308AFF1AB70}" type="slidenum">
              <a:rPr lang="en-PH" smtClean="0"/>
              <a:t>‹#›</a:t>
            </a:fld>
            <a:endParaRPr lang="en-PH"/>
          </a:p>
        </p:txBody>
      </p:sp>
      <p:sp>
        <p:nvSpPr>
          <p:cNvPr id="21" name="Footer Placeholder 20"/>
          <p:cNvSpPr>
            <a:spLocks noGrp="1"/>
          </p:cNvSpPr>
          <p:nvPr>
            <p:ph type="ftr" sz="quarter" idx="12"/>
          </p:nvPr>
        </p:nvSpPr>
        <p:spPr/>
        <p:txBody>
          <a:bodyPr rtlCol="0"/>
          <a:lstStyle/>
          <a:p>
            <a:endParaRPr lang="en-P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27528A7-D5D5-4C1E-98F1-437532AB091A}" type="datetimeFigureOut">
              <a:rPr lang="en-US" smtClean="0"/>
              <a:t>4/25/2012</a:t>
            </a:fld>
            <a:endParaRPr lang="en-PH"/>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PH"/>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6DA0172-E6C6-44E3-8828-C308AFF1AB70}" type="slidenum">
              <a:rPr lang="en-PH" smtClean="0"/>
              <a:t>‹#›</a:t>
            </a:fld>
            <a:endParaRPr lang="en-PH"/>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PH" b="1" dirty="0" smtClean="0"/>
              <a:t>Presentation of Draft </a:t>
            </a:r>
            <a:br>
              <a:rPr lang="en-PH" b="1" dirty="0" smtClean="0"/>
            </a:br>
            <a:r>
              <a:rPr lang="en-PH" b="1" dirty="0" smtClean="0"/>
              <a:t>for Final Research</a:t>
            </a:r>
            <a:endParaRPr lang="en-PH" b="1" dirty="0"/>
          </a:p>
        </p:txBody>
      </p:sp>
      <p:sp>
        <p:nvSpPr>
          <p:cNvPr id="3" name="Subtitle 2"/>
          <p:cNvSpPr>
            <a:spLocks noGrp="1"/>
          </p:cNvSpPr>
          <p:nvPr>
            <p:ph type="subTitle" idx="1"/>
          </p:nvPr>
        </p:nvSpPr>
        <p:spPr/>
        <p:txBody>
          <a:bodyPr>
            <a:normAutofit/>
          </a:bodyPr>
          <a:lstStyle/>
          <a:p>
            <a:pPr algn="r"/>
            <a:r>
              <a:rPr lang="en-PH" sz="2400" b="1" i="1" dirty="0" smtClean="0"/>
              <a:t>Defining the parts </a:t>
            </a:r>
          </a:p>
          <a:p>
            <a:pPr algn="r"/>
            <a:r>
              <a:rPr lang="en-PH" sz="2400" b="1" i="1" dirty="0" smtClean="0"/>
              <a:t>and Focus of Discussion</a:t>
            </a:r>
            <a:endParaRPr lang="en-PH" sz="2400" b="1" i="1" dirty="0"/>
          </a:p>
        </p:txBody>
      </p:sp>
      <p:pic>
        <p:nvPicPr>
          <p:cNvPr id="20482" name="Picture 2" descr="http://pull.imgfave.netdna-cdn.com/image_cache/1281967693588314.jpeg"/>
          <p:cNvPicPr>
            <a:picLocks noChangeAspect="1" noChangeArrowheads="1"/>
          </p:cNvPicPr>
          <p:nvPr/>
        </p:nvPicPr>
        <p:blipFill>
          <a:blip r:embed="rId2"/>
          <a:srcRect/>
          <a:stretch>
            <a:fillRect/>
          </a:stretch>
        </p:blipFill>
        <p:spPr bwMode="auto">
          <a:xfrm>
            <a:off x="3124200" y="304800"/>
            <a:ext cx="3810000" cy="3829051"/>
          </a:xfrm>
          <a:prstGeom prst="ellipse">
            <a:avLst/>
          </a:prstGeom>
          <a:noFill/>
          <a:effectLst>
            <a:softEdge rad="6350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amond(in)">
                                      <p:cBhvr>
                                        <p:cTn id="7" dur="20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ipe(dow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1446212"/>
            <a:ext cx="8763000"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914400"/>
            <a:ext cx="8763000" cy="158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pPr algn="r"/>
            <a:r>
              <a:rPr lang="en-PH" b="1" dirty="0" smtClean="0"/>
              <a:t>Topic and Title Choice</a:t>
            </a:r>
            <a:endParaRPr lang="en-PH" b="1" dirty="0"/>
          </a:p>
        </p:txBody>
      </p:sp>
      <p:sp>
        <p:nvSpPr>
          <p:cNvPr id="3" name="Content Placeholder 2"/>
          <p:cNvSpPr>
            <a:spLocks noGrp="1"/>
          </p:cNvSpPr>
          <p:nvPr>
            <p:ph sz="quarter" idx="1"/>
          </p:nvPr>
        </p:nvSpPr>
        <p:spPr/>
        <p:txBody>
          <a:bodyPr/>
          <a:lstStyle/>
          <a:p>
            <a:pPr marL="0" marR="0" algn="ctr">
              <a:lnSpc>
                <a:spcPct val="115000"/>
              </a:lnSpc>
              <a:spcBef>
                <a:spcPts val="0"/>
              </a:spcBef>
              <a:spcAft>
                <a:spcPts val="1000"/>
              </a:spcAft>
            </a:pPr>
            <a:r>
              <a:rPr lang="en-PH" dirty="0" smtClean="0"/>
              <a:t>Title: </a:t>
            </a:r>
            <a:r>
              <a:rPr lang="en-PH" b="1" i="1" dirty="0" smtClean="0">
                <a:latin typeface="Calibri"/>
                <a:ea typeface="Calibri"/>
                <a:cs typeface="Times New Roman"/>
              </a:rPr>
              <a:t>Examining the Windows of the Absurd Theatre through Ages and through </a:t>
            </a:r>
            <a:r>
              <a:rPr lang="en-PH" b="1" i="1" dirty="0" smtClean="0">
                <a:latin typeface="Calibri"/>
                <a:ea typeface="Calibri"/>
                <a:cs typeface="Times New Roman"/>
              </a:rPr>
              <a:t>Cultures</a:t>
            </a:r>
          </a:p>
          <a:p>
            <a:pPr marL="0" marR="0" algn="ctr">
              <a:lnSpc>
                <a:spcPct val="115000"/>
              </a:lnSpc>
              <a:spcBef>
                <a:spcPts val="0"/>
              </a:spcBef>
              <a:spcAft>
                <a:spcPts val="1000"/>
              </a:spcAft>
            </a:pPr>
            <a:endParaRPr lang="en-PH" sz="2000" i="1" dirty="0" smtClean="0">
              <a:latin typeface="Calibri"/>
              <a:ea typeface="Calibri"/>
              <a:cs typeface="Times New Roman"/>
            </a:endParaRPr>
          </a:p>
          <a:p>
            <a:r>
              <a:rPr lang="en-PH" dirty="0" smtClean="0"/>
              <a:t>This title intends to define a specific attention on the course of discussion that the research is going to take helping the readers understand what they should expect from the said material of writing </a:t>
            </a:r>
            <a:endParaRPr lang="en-PH" dirty="0"/>
          </a:p>
        </p:txBody>
      </p:sp>
      <p:pic>
        <p:nvPicPr>
          <p:cNvPr id="7170" name="Picture 2" descr="http://cache.thephoenix.com/secure/uploadedImages/The_Phoenix/Arts/Theatre/Theater_Absurd_main.jpg"/>
          <p:cNvPicPr>
            <a:picLocks noChangeAspect="1" noChangeArrowheads="1"/>
          </p:cNvPicPr>
          <p:nvPr/>
        </p:nvPicPr>
        <p:blipFill>
          <a:blip r:embed="rId3" cstate="print"/>
          <a:srcRect/>
          <a:stretch>
            <a:fillRect/>
          </a:stretch>
        </p:blipFill>
        <p:spPr bwMode="auto">
          <a:xfrm>
            <a:off x="685800" y="304800"/>
            <a:ext cx="1749425" cy="11626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Oval 7"/>
          <p:cNvSpPr/>
          <p:nvPr/>
        </p:nvSpPr>
        <p:spPr>
          <a:xfrm>
            <a:off x="7848600" y="5791200"/>
            <a:ext cx="381000" cy="381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9" name="Oval 8"/>
          <p:cNvSpPr/>
          <p:nvPr/>
        </p:nvSpPr>
        <p:spPr>
          <a:xfrm>
            <a:off x="8077200" y="6096000"/>
            <a:ext cx="304800" cy="30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Oval 9"/>
          <p:cNvSpPr/>
          <p:nvPr/>
        </p:nvSpPr>
        <p:spPr>
          <a:xfrm>
            <a:off x="7848600" y="6172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Oval 10"/>
          <p:cNvSpPr/>
          <p:nvPr/>
        </p:nvSpPr>
        <p:spPr>
          <a:xfrm>
            <a:off x="7620000" y="6019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2" name="Oval 11"/>
          <p:cNvSpPr/>
          <p:nvPr/>
        </p:nvSpPr>
        <p:spPr>
          <a:xfrm>
            <a:off x="7391400" y="5638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3" name="Oval 12"/>
          <p:cNvSpPr/>
          <p:nvPr/>
        </p:nvSpPr>
        <p:spPr>
          <a:xfrm>
            <a:off x="7239000" y="53340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PH" b="1" dirty="0" smtClean="0"/>
              <a:t>Purpose and Objectives</a:t>
            </a:r>
            <a:endParaRPr lang="en-PH" b="1" dirty="0"/>
          </a:p>
        </p:txBody>
      </p:sp>
      <p:sp>
        <p:nvSpPr>
          <p:cNvPr id="3" name="Content Placeholder 2"/>
          <p:cNvSpPr>
            <a:spLocks noGrp="1"/>
          </p:cNvSpPr>
          <p:nvPr>
            <p:ph sz="quarter" idx="1"/>
          </p:nvPr>
        </p:nvSpPr>
        <p:spPr/>
        <p:txBody>
          <a:bodyPr>
            <a:normAutofit lnSpcReduction="10000"/>
          </a:bodyPr>
          <a:lstStyle/>
          <a:p>
            <a:pPr>
              <a:buNone/>
            </a:pPr>
            <a:r>
              <a:rPr lang="en-PH" i="1" dirty="0" smtClean="0"/>
              <a:t>It is the purpose of this research to define absurd theatre based on development and cultural differences of presentation around the globe. </a:t>
            </a:r>
          </a:p>
          <a:p>
            <a:pPr>
              <a:buNone/>
            </a:pPr>
            <a:endParaRPr lang="en-PH" dirty="0" smtClean="0"/>
          </a:p>
          <a:p>
            <a:pPr>
              <a:buNone/>
            </a:pPr>
            <a:r>
              <a:rPr lang="en-PH" dirty="0" smtClean="0"/>
              <a:t>This research is defined under the core patters of the following objectives: </a:t>
            </a:r>
          </a:p>
          <a:p>
            <a:pPr marL="457200" indent="-457200">
              <a:buFont typeface="+mj-lt"/>
              <a:buAutoNum type="arabicPeriod"/>
            </a:pPr>
            <a:r>
              <a:rPr lang="en-PH" sz="2000" dirty="0" smtClean="0"/>
              <a:t>To clearly define what absurd theatre is </a:t>
            </a:r>
          </a:p>
          <a:p>
            <a:pPr marL="457200" indent="-457200">
              <a:buFont typeface="+mj-lt"/>
              <a:buAutoNum type="arabicPeriod"/>
            </a:pPr>
            <a:r>
              <a:rPr lang="en-PH" sz="2000" dirty="0" smtClean="0"/>
              <a:t>To make an assumptive presentation on the developments of the said type of performing arts</a:t>
            </a:r>
          </a:p>
          <a:p>
            <a:pPr marL="457200" indent="-457200">
              <a:buFont typeface="+mj-lt"/>
              <a:buAutoNum type="arabicPeriod"/>
            </a:pPr>
            <a:r>
              <a:rPr lang="en-PH" sz="2000" dirty="0" smtClean="0"/>
              <a:t>To research and know how other cultures aside from the European regions utilize absurd theatre as a form of performing excellence</a:t>
            </a:r>
          </a:p>
          <a:p>
            <a:pPr marL="457200" indent="-457200">
              <a:buFont typeface="+mj-lt"/>
              <a:buAutoNum type="arabicPeriod"/>
            </a:pPr>
            <a:r>
              <a:rPr lang="en-PH" sz="2000" dirty="0" smtClean="0"/>
              <a:t>To give the readers a clear understanding on the real value that the absurd theatre carries </a:t>
            </a:r>
            <a:endParaRPr lang="en-PH" sz="2000" dirty="0"/>
          </a:p>
        </p:txBody>
      </p:sp>
      <p:cxnSp>
        <p:nvCxnSpPr>
          <p:cNvPr id="4" name="Straight Connector 3"/>
          <p:cNvCxnSpPr/>
          <p:nvPr/>
        </p:nvCxnSpPr>
        <p:spPr>
          <a:xfrm>
            <a:off x="0" y="1446212"/>
            <a:ext cx="8763000"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914400"/>
            <a:ext cx="8763000" cy="1588"/>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6" name="Picture 2" descr="http://cache.thephoenix.com/secure/uploadedImages/The_Phoenix/Arts/Theatre/Theater_Absurd_main.jpg"/>
          <p:cNvPicPr>
            <a:picLocks noChangeAspect="1" noChangeArrowheads="1"/>
          </p:cNvPicPr>
          <p:nvPr/>
        </p:nvPicPr>
        <p:blipFill>
          <a:blip r:embed="rId3" cstate="print"/>
          <a:srcRect/>
          <a:stretch>
            <a:fillRect/>
          </a:stretch>
        </p:blipFill>
        <p:spPr bwMode="auto">
          <a:xfrm>
            <a:off x="685800" y="304800"/>
            <a:ext cx="1749425" cy="11626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Oval 6"/>
          <p:cNvSpPr/>
          <p:nvPr/>
        </p:nvSpPr>
        <p:spPr>
          <a:xfrm>
            <a:off x="7848600" y="5791200"/>
            <a:ext cx="381000" cy="381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8" name="Oval 7"/>
          <p:cNvSpPr/>
          <p:nvPr/>
        </p:nvSpPr>
        <p:spPr>
          <a:xfrm>
            <a:off x="8077200" y="6096000"/>
            <a:ext cx="304800" cy="30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9" name="Oval 8"/>
          <p:cNvSpPr/>
          <p:nvPr/>
        </p:nvSpPr>
        <p:spPr>
          <a:xfrm>
            <a:off x="7848600" y="6172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Oval 9"/>
          <p:cNvSpPr/>
          <p:nvPr/>
        </p:nvSpPr>
        <p:spPr>
          <a:xfrm>
            <a:off x="7620000" y="6019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Oval 10"/>
          <p:cNvSpPr/>
          <p:nvPr/>
        </p:nvSpPr>
        <p:spPr>
          <a:xfrm>
            <a:off x="7391400" y="5638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2" name="Oval 11"/>
          <p:cNvSpPr/>
          <p:nvPr/>
        </p:nvSpPr>
        <p:spPr>
          <a:xfrm>
            <a:off x="7239000" y="53340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467600" cy="1143000"/>
          </a:xfrm>
        </p:spPr>
        <p:txBody>
          <a:bodyPr/>
          <a:lstStyle/>
          <a:p>
            <a:pPr algn="r"/>
            <a:r>
              <a:rPr lang="en-PH" b="1" dirty="0" smtClean="0"/>
              <a:t>First Sections of Discussion</a:t>
            </a:r>
            <a:endParaRPr lang="en-PH" b="1" dirty="0"/>
          </a:p>
        </p:txBody>
      </p:sp>
      <p:sp>
        <p:nvSpPr>
          <p:cNvPr id="3" name="Content Placeholder 2"/>
          <p:cNvSpPr>
            <a:spLocks noGrp="1"/>
          </p:cNvSpPr>
          <p:nvPr>
            <p:ph sz="quarter" idx="1"/>
          </p:nvPr>
        </p:nvSpPr>
        <p:spPr/>
        <p:txBody>
          <a:bodyPr/>
          <a:lstStyle/>
          <a:p>
            <a:r>
              <a:rPr lang="en-PH" b="1" dirty="0" smtClean="0">
                <a:solidFill>
                  <a:schemeClr val="accent1">
                    <a:lumMod val="50000"/>
                  </a:schemeClr>
                </a:solidFill>
              </a:rPr>
              <a:t>Introduction </a:t>
            </a:r>
          </a:p>
          <a:p>
            <a:pPr lvl="1"/>
            <a:r>
              <a:rPr lang="en-PH" dirty="0" smtClean="0"/>
              <a:t>This section hopes to introduce the reader to the contextual direction that the research is to adapt to be able to present important details about the topic being discussed. </a:t>
            </a:r>
          </a:p>
          <a:p>
            <a:r>
              <a:rPr lang="en-PH" b="1" dirty="0" smtClean="0">
                <a:solidFill>
                  <a:schemeClr val="accent1">
                    <a:lumMod val="50000"/>
                  </a:schemeClr>
                </a:solidFill>
              </a:rPr>
              <a:t>Understanding the Absurd Theatre</a:t>
            </a:r>
          </a:p>
          <a:p>
            <a:pPr lvl="1"/>
            <a:r>
              <a:rPr lang="en-PH" dirty="0" smtClean="0"/>
              <a:t>This section provides the readers with a specific primary understanding of what absurd theatre is. </a:t>
            </a:r>
          </a:p>
          <a:p>
            <a:endParaRPr lang="en-PH" dirty="0"/>
          </a:p>
        </p:txBody>
      </p:sp>
      <p:cxnSp>
        <p:nvCxnSpPr>
          <p:cNvPr id="4" name="Straight Connector 3"/>
          <p:cNvCxnSpPr/>
          <p:nvPr/>
        </p:nvCxnSpPr>
        <p:spPr>
          <a:xfrm>
            <a:off x="0" y="1446212"/>
            <a:ext cx="8763000"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914400"/>
            <a:ext cx="8763000" cy="1588"/>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6" name="Picture 2" descr="http://cache.thephoenix.com/secure/uploadedImages/The_Phoenix/Arts/Theatre/Theater_Absurd_main.jpg"/>
          <p:cNvPicPr>
            <a:picLocks noChangeAspect="1" noChangeArrowheads="1"/>
          </p:cNvPicPr>
          <p:nvPr/>
        </p:nvPicPr>
        <p:blipFill>
          <a:blip r:embed="rId3" cstate="print"/>
          <a:srcRect/>
          <a:stretch>
            <a:fillRect/>
          </a:stretch>
        </p:blipFill>
        <p:spPr bwMode="auto">
          <a:xfrm>
            <a:off x="685800" y="304800"/>
            <a:ext cx="1749425" cy="11626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Oval 6"/>
          <p:cNvSpPr/>
          <p:nvPr/>
        </p:nvSpPr>
        <p:spPr>
          <a:xfrm>
            <a:off x="7848600" y="5791200"/>
            <a:ext cx="381000" cy="381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8" name="Oval 7"/>
          <p:cNvSpPr/>
          <p:nvPr/>
        </p:nvSpPr>
        <p:spPr>
          <a:xfrm>
            <a:off x="8077200" y="6096000"/>
            <a:ext cx="304800" cy="30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9" name="Oval 8"/>
          <p:cNvSpPr/>
          <p:nvPr/>
        </p:nvSpPr>
        <p:spPr>
          <a:xfrm>
            <a:off x="7848600" y="6172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Oval 9"/>
          <p:cNvSpPr/>
          <p:nvPr/>
        </p:nvSpPr>
        <p:spPr>
          <a:xfrm>
            <a:off x="7620000" y="6019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Oval 10"/>
          <p:cNvSpPr/>
          <p:nvPr/>
        </p:nvSpPr>
        <p:spPr>
          <a:xfrm>
            <a:off x="7391400" y="5638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2" name="Oval 11"/>
          <p:cNvSpPr/>
          <p:nvPr/>
        </p:nvSpPr>
        <p:spPr>
          <a:xfrm>
            <a:off x="7239000" y="53340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plus(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3"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plus(in)">
                                      <p:cBhvr>
                                        <p:cTn id="15" dur="2000"/>
                                        <p:tgtEl>
                                          <p:spTgt spid="3">
                                            <p:txEl>
                                              <p:pRg st="2" end="2"/>
                                            </p:txEl>
                                          </p:spTgt>
                                        </p:tgtEl>
                                      </p:cBhvr>
                                    </p:animEffect>
                                  </p:childTnLst>
                                </p:cTn>
                              </p:par>
                              <p:par>
                                <p:cTn id="16" presetID="13" presetClass="entr" presetSubtype="16"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plus(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467600" cy="1143000"/>
          </a:xfrm>
        </p:spPr>
        <p:txBody>
          <a:bodyPr/>
          <a:lstStyle/>
          <a:p>
            <a:pPr algn="r"/>
            <a:r>
              <a:rPr lang="en-PH" b="1" dirty="0" smtClean="0"/>
              <a:t>Central Sections of Discussion</a:t>
            </a:r>
            <a:endParaRPr lang="en-PH" b="1" dirty="0"/>
          </a:p>
        </p:txBody>
      </p:sp>
      <p:sp>
        <p:nvSpPr>
          <p:cNvPr id="3" name="Content Placeholder 2"/>
          <p:cNvSpPr>
            <a:spLocks noGrp="1"/>
          </p:cNvSpPr>
          <p:nvPr>
            <p:ph sz="quarter" idx="1"/>
          </p:nvPr>
        </p:nvSpPr>
        <p:spPr/>
        <p:txBody>
          <a:bodyPr>
            <a:normAutofit fontScale="85000" lnSpcReduction="20000"/>
          </a:bodyPr>
          <a:lstStyle/>
          <a:p>
            <a:r>
              <a:rPr lang="en-PH" b="1" dirty="0" smtClean="0">
                <a:solidFill>
                  <a:schemeClr val="accent1">
                    <a:lumMod val="50000"/>
                  </a:schemeClr>
                </a:solidFill>
              </a:rPr>
              <a:t>The Absurd Theatre as a form of Avant-garde </a:t>
            </a:r>
            <a:r>
              <a:rPr lang="en-PH" b="1" dirty="0" smtClean="0">
                <a:solidFill>
                  <a:schemeClr val="accent1">
                    <a:lumMod val="50000"/>
                  </a:schemeClr>
                </a:solidFill>
              </a:rPr>
              <a:t>art</a:t>
            </a:r>
          </a:p>
          <a:p>
            <a:pPr lvl="1"/>
            <a:r>
              <a:rPr lang="en-PH" dirty="0" smtClean="0"/>
              <a:t>For this part of the discussion, defining the value of absurd theatre is to be presented </a:t>
            </a:r>
          </a:p>
          <a:p>
            <a:r>
              <a:rPr lang="en-PH" b="1" dirty="0" smtClean="0">
                <a:solidFill>
                  <a:schemeClr val="accent1">
                    <a:lumMod val="50000"/>
                  </a:schemeClr>
                </a:solidFill>
              </a:rPr>
              <a:t>Noting the Real Worth of the Absurd </a:t>
            </a:r>
            <a:r>
              <a:rPr lang="en-PH" b="1" dirty="0" smtClean="0">
                <a:solidFill>
                  <a:schemeClr val="accent1">
                    <a:lumMod val="50000"/>
                  </a:schemeClr>
                </a:solidFill>
              </a:rPr>
              <a:t>Theatre</a:t>
            </a:r>
          </a:p>
          <a:p>
            <a:pPr lvl="1"/>
            <a:r>
              <a:rPr lang="en-PH" dirty="0" smtClean="0"/>
              <a:t>This section shall further define the real meaning of the absurd theatre based on how it was developed not only to entertain but to influence the mind of the audiences. </a:t>
            </a:r>
          </a:p>
          <a:p>
            <a:r>
              <a:rPr lang="en-PH" b="1" dirty="0" smtClean="0">
                <a:solidFill>
                  <a:schemeClr val="accent1">
                    <a:lumMod val="50000"/>
                  </a:schemeClr>
                </a:solidFill>
              </a:rPr>
              <a:t>An </a:t>
            </a:r>
            <a:r>
              <a:rPr lang="en-PH" b="1" dirty="0" smtClean="0">
                <a:solidFill>
                  <a:schemeClr val="accent1">
                    <a:lumMod val="50000"/>
                  </a:schemeClr>
                </a:solidFill>
              </a:rPr>
              <a:t>Absurd Mirror of Real </a:t>
            </a:r>
            <a:r>
              <a:rPr lang="en-PH" b="1" dirty="0" smtClean="0">
                <a:solidFill>
                  <a:schemeClr val="accent1">
                    <a:lumMod val="50000"/>
                  </a:schemeClr>
                </a:solidFill>
              </a:rPr>
              <a:t>Life</a:t>
            </a:r>
          </a:p>
          <a:p>
            <a:pPr lvl="1"/>
            <a:r>
              <a:rPr lang="en-PH" dirty="0" smtClean="0"/>
              <a:t>For this part of the discussion, an explanation on how </a:t>
            </a:r>
            <a:r>
              <a:rPr lang="en-PH" dirty="0" err="1" smtClean="0"/>
              <a:t>absurdism</a:t>
            </a:r>
            <a:r>
              <a:rPr lang="en-PH" dirty="0" smtClean="0"/>
              <a:t> is used to define real living in the absurd theatre shall be tackled with deeper definition of the said art in relation to social issues. </a:t>
            </a:r>
          </a:p>
          <a:p>
            <a:r>
              <a:rPr lang="en-PH" b="1" dirty="0" smtClean="0">
                <a:solidFill>
                  <a:schemeClr val="accent1">
                    <a:lumMod val="50000"/>
                  </a:schemeClr>
                </a:solidFill>
              </a:rPr>
              <a:t>Understanding the Deeper Meaning of the Absurd in Different </a:t>
            </a:r>
            <a:r>
              <a:rPr lang="en-PH" b="1" dirty="0" smtClean="0">
                <a:solidFill>
                  <a:schemeClr val="accent1">
                    <a:lumMod val="50000"/>
                  </a:schemeClr>
                </a:solidFill>
              </a:rPr>
              <a:t>Cultures</a:t>
            </a:r>
          </a:p>
          <a:p>
            <a:pPr lvl="1"/>
            <a:r>
              <a:rPr lang="en-PH" dirty="0" smtClean="0"/>
              <a:t>Seeing through how cultures respond to the said form of performing arts, this presentation shall intend to make a definite indication on how absurd theatre is accepted as a form of complex art in other nations </a:t>
            </a:r>
            <a:endParaRPr lang="en-PH" dirty="0"/>
          </a:p>
        </p:txBody>
      </p:sp>
      <p:cxnSp>
        <p:nvCxnSpPr>
          <p:cNvPr id="4" name="Straight Connector 3"/>
          <p:cNvCxnSpPr/>
          <p:nvPr/>
        </p:nvCxnSpPr>
        <p:spPr>
          <a:xfrm>
            <a:off x="0" y="1446212"/>
            <a:ext cx="8763000"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914400"/>
            <a:ext cx="8763000" cy="1588"/>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6" name="Picture 2" descr="http://cache.thephoenix.com/secure/uploadedImages/The_Phoenix/Arts/Theatre/Theater_Absurd_main.jpg"/>
          <p:cNvPicPr>
            <a:picLocks noChangeAspect="1" noChangeArrowheads="1"/>
          </p:cNvPicPr>
          <p:nvPr/>
        </p:nvPicPr>
        <p:blipFill>
          <a:blip r:embed="rId3" cstate="print"/>
          <a:srcRect/>
          <a:stretch>
            <a:fillRect/>
          </a:stretch>
        </p:blipFill>
        <p:spPr bwMode="auto">
          <a:xfrm>
            <a:off x="457200" y="228600"/>
            <a:ext cx="1749425" cy="11626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Oval 6"/>
          <p:cNvSpPr/>
          <p:nvPr/>
        </p:nvSpPr>
        <p:spPr>
          <a:xfrm>
            <a:off x="7848600" y="5791200"/>
            <a:ext cx="381000" cy="381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8" name="Oval 7"/>
          <p:cNvSpPr/>
          <p:nvPr/>
        </p:nvSpPr>
        <p:spPr>
          <a:xfrm>
            <a:off x="8077200" y="6096000"/>
            <a:ext cx="304800" cy="30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9" name="Oval 8"/>
          <p:cNvSpPr/>
          <p:nvPr/>
        </p:nvSpPr>
        <p:spPr>
          <a:xfrm>
            <a:off x="7848600" y="6172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Oval 9"/>
          <p:cNvSpPr/>
          <p:nvPr/>
        </p:nvSpPr>
        <p:spPr>
          <a:xfrm>
            <a:off x="7620000" y="6019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Oval 10"/>
          <p:cNvSpPr/>
          <p:nvPr/>
        </p:nvSpPr>
        <p:spPr>
          <a:xfrm>
            <a:off x="7391400" y="5638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2" name="Oval 11"/>
          <p:cNvSpPr/>
          <p:nvPr/>
        </p:nvSpPr>
        <p:spPr>
          <a:xfrm>
            <a:off x="7239000" y="53340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plus(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3"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plus(in)">
                                      <p:cBhvr>
                                        <p:cTn id="15" dur="2000"/>
                                        <p:tgtEl>
                                          <p:spTgt spid="3">
                                            <p:txEl>
                                              <p:pRg st="2" end="2"/>
                                            </p:txEl>
                                          </p:spTgt>
                                        </p:tgtEl>
                                      </p:cBhvr>
                                    </p:animEffect>
                                  </p:childTnLst>
                                </p:cTn>
                              </p:par>
                              <p:par>
                                <p:cTn id="16" presetID="13" presetClass="entr" presetSubtype="16"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plus(in)">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16"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plus(in)">
                                      <p:cBhvr>
                                        <p:cTn id="23" dur="2000"/>
                                        <p:tgtEl>
                                          <p:spTgt spid="3">
                                            <p:txEl>
                                              <p:pRg st="4" end="4"/>
                                            </p:txEl>
                                          </p:spTgt>
                                        </p:tgtEl>
                                      </p:cBhvr>
                                    </p:animEffect>
                                  </p:childTnLst>
                                </p:cTn>
                              </p:par>
                              <p:par>
                                <p:cTn id="24" presetID="13" presetClass="entr" presetSubtype="16"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plus(in)">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3" presetClass="entr" presetSubtype="16"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plus(in)">
                                      <p:cBhvr>
                                        <p:cTn id="31" dur="2000"/>
                                        <p:tgtEl>
                                          <p:spTgt spid="3">
                                            <p:txEl>
                                              <p:pRg st="6" end="6"/>
                                            </p:txEl>
                                          </p:spTgt>
                                        </p:tgtEl>
                                      </p:cBhvr>
                                    </p:animEffect>
                                  </p:childTnLst>
                                </p:cTn>
                              </p:par>
                              <p:par>
                                <p:cTn id="32" presetID="13" presetClass="entr" presetSubtype="16"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plus(in)">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PH" b="1" dirty="0" smtClean="0"/>
              <a:t>Finale and Conclusions</a:t>
            </a:r>
            <a:endParaRPr lang="en-PH" b="1" dirty="0"/>
          </a:p>
        </p:txBody>
      </p:sp>
      <p:sp>
        <p:nvSpPr>
          <p:cNvPr id="3" name="Content Placeholder 2"/>
          <p:cNvSpPr>
            <a:spLocks noGrp="1"/>
          </p:cNvSpPr>
          <p:nvPr>
            <p:ph sz="quarter" idx="1"/>
          </p:nvPr>
        </p:nvSpPr>
        <p:spPr/>
        <p:txBody>
          <a:bodyPr/>
          <a:lstStyle/>
          <a:p>
            <a:r>
              <a:rPr lang="en-PH" b="1" dirty="0" smtClean="0">
                <a:solidFill>
                  <a:schemeClr val="accent1">
                    <a:lumMod val="50000"/>
                  </a:schemeClr>
                </a:solidFill>
              </a:rPr>
              <a:t>Reflections and Learning</a:t>
            </a:r>
          </a:p>
          <a:p>
            <a:pPr lvl="1"/>
            <a:r>
              <a:rPr lang="en-PH" dirty="0" smtClean="0">
                <a:solidFill>
                  <a:schemeClr val="accent1">
                    <a:lumMod val="50000"/>
                  </a:schemeClr>
                </a:solidFill>
              </a:rPr>
              <a:t>Giving an indicative presentation on how the author of the research specifically gained knowledge from the research, this part shall provide a chance for the author to present what he learned and what he was able to see through himself through</a:t>
            </a:r>
            <a:r>
              <a:rPr lang="en-PH" b="1" dirty="0" smtClean="0">
                <a:solidFill>
                  <a:schemeClr val="accent1">
                    <a:lumMod val="50000"/>
                  </a:schemeClr>
                </a:solidFill>
              </a:rPr>
              <a:t> </a:t>
            </a:r>
            <a:r>
              <a:rPr lang="en-PH" dirty="0" smtClean="0">
                <a:solidFill>
                  <a:schemeClr val="accent1">
                    <a:lumMod val="50000"/>
                  </a:schemeClr>
                </a:solidFill>
              </a:rPr>
              <a:t>understanding points of reality regarding the absurd theatre. </a:t>
            </a:r>
            <a:r>
              <a:rPr lang="en-PH" b="1" dirty="0" smtClean="0">
                <a:solidFill>
                  <a:schemeClr val="accent1">
                    <a:lumMod val="50000"/>
                  </a:schemeClr>
                </a:solidFill>
              </a:rPr>
              <a:t> </a:t>
            </a:r>
          </a:p>
          <a:p>
            <a:r>
              <a:rPr lang="en-PH" b="1" dirty="0" smtClean="0">
                <a:solidFill>
                  <a:schemeClr val="accent1">
                    <a:lumMod val="50000"/>
                  </a:schemeClr>
                </a:solidFill>
              </a:rPr>
              <a:t>Conclusion </a:t>
            </a:r>
          </a:p>
          <a:p>
            <a:pPr lvl="1"/>
            <a:r>
              <a:rPr lang="en-PH" dirty="0" smtClean="0">
                <a:solidFill>
                  <a:schemeClr val="accent1">
                    <a:lumMod val="50000"/>
                  </a:schemeClr>
                </a:solidFill>
              </a:rPr>
              <a:t>Serving as the finale of the discussion, this section hopes to present an overall scope that the research has been about hence concluding the finale indication on how absurd theatre developed through the years and how it was accepted through different cultures. </a:t>
            </a:r>
            <a:endParaRPr lang="en-PH" dirty="0">
              <a:solidFill>
                <a:schemeClr val="accent1">
                  <a:lumMod val="50000"/>
                </a:schemeClr>
              </a:solidFill>
            </a:endParaRPr>
          </a:p>
        </p:txBody>
      </p:sp>
      <p:cxnSp>
        <p:nvCxnSpPr>
          <p:cNvPr id="4" name="Straight Connector 3"/>
          <p:cNvCxnSpPr/>
          <p:nvPr/>
        </p:nvCxnSpPr>
        <p:spPr>
          <a:xfrm>
            <a:off x="0" y="1446212"/>
            <a:ext cx="8763000"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914400"/>
            <a:ext cx="8763000" cy="1588"/>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6" name="Picture 2" descr="http://cache.thephoenix.com/secure/uploadedImages/The_Phoenix/Arts/Theatre/Theater_Absurd_main.jpg"/>
          <p:cNvPicPr>
            <a:picLocks noChangeAspect="1" noChangeArrowheads="1"/>
          </p:cNvPicPr>
          <p:nvPr/>
        </p:nvPicPr>
        <p:blipFill>
          <a:blip r:embed="rId3" cstate="print"/>
          <a:srcRect/>
          <a:stretch>
            <a:fillRect/>
          </a:stretch>
        </p:blipFill>
        <p:spPr bwMode="auto">
          <a:xfrm>
            <a:off x="685800" y="304800"/>
            <a:ext cx="1749425" cy="11626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Oval 6"/>
          <p:cNvSpPr/>
          <p:nvPr/>
        </p:nvSpPr>
        <p:spPr>
          <a:xfrm>
            <a:off x="7848600" y="5791200"/>
            <a:ext cx="381000" cy="381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8" name="Oval 7"/>
          <p:cNvSpPr/>
          <p:nvPr/>
        </p:nvSpPr>
        <p:spPr>
          <a:xfrm>
            <a:off x="8077200" y="6096000"/>
            <a:ext cx="304800" cy="30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9" name="Oval 8"/>
          <p:cNvSpPr/>
          <p:nvPr/>
        </p:nvSpPr>
        <p:spPr>
          <a:xfrm>
            <a:off x="7848600" y="6172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Oval 9"/>
          <p:cNvSpPr/>
          <p:nvPr/>
        </p:nvSpPr>
        <p:spPr>
          <a:xfrm>
            <a:off x="7620000" y="6019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Oval 10"/>
          <p:cNvSpPr/>
          <p:nvPr/>
        </p:nvSpPr>
        <p:spPr>
          <a:xfrm>
            <a:off x="7696200" y="58674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2" name="Oval 11"/>
          <p:cNvSpPr/>
          <p:nvPr/>
        </p:nvSpPr>
        <p:spPr>
          <a:xfrm>
            <a:off x="7696200" y="54864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plus(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3"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plus(in)">
                                      <p:cBhvr>
                                        <p:cTn id="15" dur="2000"/>
                                        <p:tgtEl>
                                          <p:spTgt spid="3">
                                            <p:txEl>
                                              <p:pRg st="2" end="2"/>
                                            </p:txEl>
                                          </p:spTgt>
                                        </p:tgtEl>
                                      </p:cBhvr>
                                    </p:animEffect>
                                  </p:childTnLst>
                                </p:cTn>
                              </p:par>
                              <p:par>
                                <p:cTn id="16" presetID="13" presetClass="entr" presetSubtype="16"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plus(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PH" b="1" dirty="0" smtClean="0"/>
              <a:t>Research Expectations</a:t>
            </a:r>
            <a:endParaRPr lang="en-PH" b="1" dirty="0"/>
          </a:p>
        </p:txBody>
      </p:sp>
      <p:sp>
        <p:nvSpPr>
          <p:cNvPr id="3" name="Content Placeholder 2"/>
          <p:cNvSpPr>
            <a:spLocks noGrp="1"/>
          </p:cNvSpPr>
          <p:nvPr>
            <p:ph sz="quarter" idx="1"/>
          </p:nvPr>
        </p:nvSpPr>
        <p:spPr/>
        <p:txBody>
          <a:bodyPr>
            <a:normAutofit lnSpcReduction="10000"/>
          </a:bodyPr>
          <a:lstStyle/>
          <a:p>
            <a:pPr>
              <a:buNone/>
            </a:pPr>
            <a:r>
              <a:rPr lang="en-PH" b="1" dirty="0" smtClean="0">
                <a:solidFill>
                  <a:schemeClr val="accent1">
                    <a:lumMod val="50000"/>
                  </a:schemeClr>
                </a:solidFill>
              </a:rPr>
              <a:t>The research is hoped to impose the possibility of  gaining these final points after its completion: </a:t>
            </a:r>
          </a:p>
          <a:p>
            <a:pPr marL="457200" indent="-457200">
              <a:buFont typeface="+mj-lt"/>
              <a:buAutoNum type="arabicPeriod"/>
            </a:pPr>
            <a:r>
              <a:rPr lang="en-PH" dirty="0" smtClean="0"/>
              <a:t>A well constructed understanding of the absurd theatre</a:t>
            </a:r>
          </a:p>
          <a:p>
            <a:pPr marL="457200" indent="-457200">
              <a:buFont typeface="+mj-lt"/>
              <a:buAutoNum type="arabicPeriod"/>
            </a:pPr>
            <a:r>
              <a:rPr lang="en-PH" dirty="0" smtClean="0"/>
              <a:t>A better vision of its [absurd theatre’s] real worth to the performing arts </a:t>
            </a:r>
          </a:p>
          <a:p>
            <a:pPr marL="457200" indent="-457200">
              <a:buFont typeface="+mj-lt"/>
              <a:buAutoNum type="arabicPeriod"/>
            </a:pPr>
            <a:r>
              <a:rPr lang="en-PH" dirty="0" smtClean="0"/>
              <a:t> A better understanding on the difference of cultural acceptance regarding the application of absurd theatre as a form of entertainment and influence</a:t>
            </a:r>
          </a:p>
          <a:p>
            <a:pPr marL="457200" indent="-457200">
              <a:buFont typeface="+mj-lt"/>
              <a:buAutoNum type="arabicPeriod"/>
            </a:pPr>
            <a:r>
              <a:rPr lang="en-PH" dirty="0" smtClean="0"/>
              <a:t>An establishment of good knowledge as to how absurd theatre is being presented today. </a:t>
            </a:r>
            <a:endParaRPr lang="en-PH" dirty="0"/>
          </a:p>
        </p:txBody>
      </p:sp>
      <p:cxnSp>
        <p:nvCxnSpPr>
          <p:cNvPr id="4" name="Straight Connector 3"/>
          <p:cNvCxnSpPr/>
          <p:nvPr/>
        </p:nvCxnSpPr>
        <p:spPr>
          <a:xfrm>
            <a:off x="0" y="1446212"/>
            <a:ext cx="8763000"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914400"/>
            <a:ext cx="8763000" cy="1588"/>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6" name="Picture 2" descr="http://cache.thephoenix.com/secure/uploadedImages/The_Phoenix/Arts/Theatre/Theater_Absurd_main.jpg"/>
          <p:cNvPicPr>
            <a:picLocks noChangeAspect="1" noChangeArrowheads="1"/>
          </p:cNvPicPr>
          <p:nvPr/>
        </p:nvPicPr>
        <p:blipFill>
          <a:blip r:embed="rId3" cstate="print"/>
          <a:srcRect/>
          <a:stretch>
            <a:fillRect/>
          </a:stretch>
        </p:blipFill>
        <p:spPr bwMode="auto">
          <a:xfrm>
            <a:off x="685800" y="304800"/>
            <a:ext cx="1749425" cy="11626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Oval 6"/>
          <p:cNvSpPr/>
          <p:nvPr/>
        </p:nvSpPr>
        <p:spPr>
          <a:xfrm>
            <a:off x="7848600" y="5791200"/>
            <a:ext cx="381000" cy="381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8" name="Oval 7"/>
          <p:cNvSpPr/>
          <p:nvPr/>
        </p:nvSpPr>
        <p:spPr>
          <a:xfrm>
            <a:off x="8077200" y="6096000"/>
            <a:ext cx="304800" cy="30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9" name="Oval 8"/>
          <p:cNvSpPr/>
          <p:nvPr/>
        </p:nvSpPr>
        <p:spPr>
          <a:xfrm>
            <a:off x="7848600" y="6172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Oval 9"/>
          <p:cNvSpPr/>
          <p:nvPr/>
        </p:nvSpPr>
        <p:spPr>
          <a:xfrm>
            <a:off x="7620000" y="6019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Oval 10"/>
          <p:cNvSpPr/>
          <p:nvPr/>
        </p:nvSpPr>
        <p:spPr>
          <a:xfrm>
            <a:off x="7620000" y="57150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2" name="Oval 11"/>
          <p:cNvSpPr/>
          <p:nvPr/>
        </p:nvSpPr>
        <p:spPr>
          <a:xfrm>
            <a:off x="7620000" y="5410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PH" dirty="0" smtClean="0"/>
              <a:t>References to Use</a:t>
            </a:r>
            <a:endParaRPr lang="en-PH" dirty="0"/>
          </a:p>
        </p:txBody>
      </p:sp>
      <p:sp>
        <p:nvSpPr>
          <p:cNvPr id="3" name="Content Placeholder 2"/>
          <p:cNvSpPr>
            <a:spLocks noGrp="1"/>
          </p:cNvSpPr>
          <p:nvPr>
            <p:ph sz="quarter" idx="1"/>
          </p:nvPr>
        </p:nvSpPr>
        <p:spPr/>
        <p:txBody>
          <a:bodyPr/>
          <a:lstStyle/>
          <a:p>
            <a:r>
              <a:rPr lang="en-PH" dirty="0" smtClean="0"/>
              <a:t>Gabrielle H. Cody, Evert </a:t>
            </a:r>
            <a:r>
              <a:rPr lang="en-PH" dirty="0" err="1" smtClean="0"/>
              <a:t>Sprinchorn</a:t>
            </a:r>
            <a:r>
              <a:rPr lang="en-PH" dirty="0" smtClean="0"/>
              <a:t>. </a:t>
            </a:r>
            <a:r>
              <a:rPr lang="en-PH" i="1" dirty="0" smtClean="0"/>
              <a:t>The Columbia </a:t>
            </a:r>
            <a:r>
              <a:rPr lang="en-PH" i="1" dirty="0" err="1" smtClean="0"/>
              <a:t>encyclopedia</a:t>
            </a:r>
            <a:r>
              <a:rPr lang="en-PH" i="1" dirty="0" smtClean="0"/>
              <a:t> of modern drama.</a:t>
            </a:r>
            <a:r>
              <a:rPr lang="en-PH" dirty="0" smtClean="0"/>
              <a:t> Columbia University Press, 2007.</a:t>
            </a:r>
          </a:p>
          <a:p>
            <a:r>
              <a:rPr lang="en-PH" dirty="0" smtClean="0"/>
              <a:t>Marshall Cavendish. </a:t>
            </a:r>
            <a:r>
              <a:rPr lang="en-PH" i="1" dirty="0" smtClean="0"/>
              <a:t>World and Its Peoples: Eastern and Southern Asia</a:t>
            </a:r>
            <a:r>
              <a:rPr lang="en-PH" dirty="0" smtClean="0"/>
              <a:t>. Marshall Cavendish, 2007.</a:t>
            </a:r>
          </a:p>
          <a:p>
            <a:r>
              <a:rPr lang="en-PH" dirty="0" err="1" smtClean="0"/>
              <a:t>Kalina</a:t>
            </a:r>
            <a:r>
              <a:rPr lang="en-PH" dirty="0" smtClean="0"/>
              <a:t> </a:t>
            </a:r>
            <a:r>
              <a:rPr lang="en-PH" dirty="0" err="1" smtClean="0"/>
              <a:t>Stefanova</a:t>
            </a:r>
            <a:r>
              <a:rPr lang="en-PH" dirty="0" smtClean="0"/>
              <a:t>, Ann Waugh</a:t>
            </a:r>
            <a:r>
              <a:rPr lang="en-PH" i="1" dirty="0" smtClean="0"/>
              <a:t>. Eastern European </a:t>
            </a:r>
            <a:r>
              <a:rPr lang="en-PH" i="1" dirty="0" err="1" smtClean="0"/>
              <a:t>Theater</a:t>
            </a:r>
            <a:r>
              <a:rPr lang="en-PH" i="1" dirty="0" smtClean="0"/>
              <a:t> After the Iron </a:t>
            </a:r>
            <a:r>
              <a:rPr lang="en-PH" i="1" dirty="0" err="1" smtClean="0"/>
              <a:t>Curtain</a:t>
            </a:r>
            <a:r>
              <a:rPr lang="en-PH" dirty="0" err="1" smtClean="0"/>
              <a:t>.Routledge</a:t>
            </a:r>
            <a:r>
              <a:rPr lang="en-PH" dirty="0" smtClean="0"/>
              <a:t>, 2000.</a:t>
            </a:r>
          </a:p>
          <a:p>
            <a:r>
              <a:rPr lang="en-PH" dirty="0" smtClean="0"/>
              <a:t>Les </a:t>
            </a:r>
            <a:r>
              <a:rPr lang="en-PH" dirty="0" err="1" smtClean="0"/>
              <a:t>Essif</a:t>
            </a:r>
            <a:r>
              <a:rPr lang="en-PH" dirty="0" smtClean="0"/>
              <a:t>. </a:t>
            </a:r>
            <a:r>
              <a:rPr lang="en-PH" i="1" dirty="0" smtClean="0"/>
              <a:t>Empty figure on an empty stage: the theatre of Samuel Beckett and his generation</a:t>
            </a:r>
            <a:r>
              <a:rPr lang="en-PH" dirty="0" smtClean="0"/>
              <a:t>. Indiana University Press, 2001.</a:t>
            </a:r>
          </a:p>
          <a:p>
            <a:endParaRPr lang="en-PH" dirty="0"/>
          </a:p>
        </p:txBody>
      </p:sp>
      <p:cxnSp>
        <p:nvCxnSpPr>
          <p:cNvPr id="4" name="Straight Connector 3"/>
          <p:cNvCxnSpPr/>
          <p:nvPr/>
        </p:nvCxnSpPr>
        <p:spPr>
          <a:xfrm>
            <a:off x="0" y="1446212"/>
            <a:ext cx="8763000"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914400"/>
            <a:ext cx="8763000" cy="1588"/>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6" name="Picture 2" descr="http://cache.thephoenix.com/secure/uploadedImages/The_Phoenix/Arts/Theatre/Theater_Absurd_main.jpg"/>
          <p:cNvPicPr>
            <a:picLocks noChangeAspect="1" noChangeArrowheads="1"/>
          </p:cNvPicPr>
          <p:nvPr/>
        </p:nvPicPr>
        <p:blipFill>
          <a:blip r:embed="rId3" cstate="print"/>
          <a:srcRect/>
          <a:stretch>
            <a:fillRect/>
          </a:stretch>
        </p:blipFill>
        <p:spPr bwMode="auto">
          <a:xfrm>
            <a:off x="685800" y="304800"/>
            <a:ext cx="1749425" cy="11626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Oval 6"/>
          <p:cNvSpPr/>
          <p:nvPr/>
        </p:nvSpPr>
        <p:spPr>
          <a:xfrm>
            <a:off x="7848600" y="5791200"/>
            <a:ext cx="381000" cy="381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8" name="Oval 7"/>
          <p:cNvSpPr/>
          <p:nvPr/>
        </p:nvSpPr>
        <p:spPr>
          <a:xfrm>
            <a:off x="8077200" y="6096000"/>
            <a:ext cx="304800" cy="3048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9" name="Oval 8"/>
          <p:cNvSpPr/>
          <p:nvPr/>
        </p:nvSpPr>
        <p:spPr>
          <a:xfrm>
            <a:off x="7848600" y="61722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Oval 9"/>
          <p:cNvSpPr/>
          <p:nvPr/>
        </p:nvSpPr>
        <p:spPr>
          <a:xfrm>
            <a:off x="7620000" y="6019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1" name="Oval 10"/>
          <p:cNvSpPr/>
          <p:nvPr/>
        </p:nvSpPr>
        <p:spPr>
          <a:xfrm>
            <a:off x="7391400" y="56388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2" name="Oval 11"/>
          <p:cNvSpPr/>
          <p:nvPr/>
        </p:nvSpPr>
        <p:spPr>
          <a:xfrm>
            <a:off x="7239000" y="5334000"/>
            <a:ext cx="152400" cy="228600"/>
          </a:xfrm>
          <a:prstGeom prst="ellipse">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plus(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plus(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plus(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TotalTime>
  <Words>862</Words>
  <Application>Microsoft Office PowerPoint</Application>
  <PresentationFormat>On-screen Show (4:3)</PresentationFormat>
  <Paragraphs>61</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Presentation of Draft  for Final Research</vt:lpstr>
      <vt:lpstr>Topic and Title Choice</vt:lpstr>
      <vt:lpstr>Purpose and Objectives</vt:lpstr>
      <vt:lpstr>First Sections of Discussion</vt:lpstr>
      <vt:lpstr>Central Sections of Discussion</vt:lpstr>
      <vt:lpstr>Finale and Conclusions</vt:lpstr>
      <vt:lpstr>Research Expectations</vt:lpstr>
      <vt:lpstr>References to Use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Draft  for Final Research</dc:title>
  <dc:creator>Ruth</dc:creator>
  <cp:lastModifiedBy>Ruth</cp:lastModifiedBy>
  <cp:revision>5</cp:revision>
  <dcterms:created xsi:type="dcterms:W3CDTF">2012-04-24T21:43:59Z</dcterms:created>
  <dcterms:modified xsi:type="dcterms:W3CDTF">2012-04-24T22:30:48Z</dcterms:modified>
</cp:coreProperties>
</file>