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286" autoAdjust="0"/>
  </p:normalViewPr>
  <p:slideViewPr>
    <p:cSldViewPr>
      <p:cViewPr varScale="1">
        <p:scale>
          <a:sx n="73" d="100"/>
          <a:sy n="73" d="100"/>
        </p:scale>
        <p:origin x="-18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1B23F8-D7C0-48ED-96C1-E29CD8C033D1}" type="datetimeFigureOut">
              <a:rPr lang="en-US" smtClean="0"/>
              <a:t>9/29/2012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80EF38-79B8-46FF-A0B9-ABBA70D65FB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80EF38-79B8-46FF-A0B9-ABBA70D65FB6}"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Bribery refers</a:t>
            </a:r>
            <a:r>
              <a:rPr lang="en-US" baseline="0" dirty="0" smtClean="0"/>
              <a:t> to giving someone a positive incentive to do an assignment or obtaining a desirable result. Incentives include payment in the form of cash, non-cash gifts, and/or invitation to a social network. The individuals who may be targeted for bribery include students, friends, instructors, and staff.  </a:t>
            </a:r>
          </a:p>
          <a:p>
            <a:endParaRPr lang="en-US" baseline="0" dirty="0" smtClean="0"/>
          </a:p>
          <a:p>
            <a:r>
              <a:rPr lang="en-US" baseline="0" dirty="0" smtClean="0"/>
              <a:t>Punishment refers to offering someone an opportunity to avoid an undesirable event by agreeing to the given conditions. Punishment includes blackmailing someone, threatening to exclude someone from a social network or not admitting them in the first place, and exploiting one’s weakness to force them to agree to the conditions. The subjects include students, professors, friends, instructors, and staff members.  </a:t>
            </a:r>
            <a:endParaRPr lang="en-US" dirty="0"/>
          </a:p>
        </p:txBody>
      </p:sp>
      <p:sp>
        <p:nvSpPr>
          <p:cNvPr id="4" name="Slide Number Placeholder 3"/>
          <p:cNvSpPr>
            <a:spLocks noGrp="1"/>
          </p:cNvSpPr>
          <p:nvPr>
            <p:ph type="sldNum" sz="quarter" idx="10"/>
          </p:nvPr>
        </p:nvSpPr>
        <p:spPr/>
        <p:txBody>
          <a:bodyPr/>
          <a:lstStyle/>
          <a:p>
            <a:fld id="{4C80EF38-79B8-46FF-A0B9-ABBA70D65FB6}"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bribery./threat are a violation of academic honesty because</a:t>
            </a:r>
            <a:r>
              <a:rPr lang="en-US" baseline="0" dirty="0" smtClean="0"/>
              <a:t> teachers expect the students to do the assignments by themselves. This is because assignments also help fulfill the learning objectives of the courses and failure to do them deprive students of a valuable learning opportunity. </a:t>
            </a:r>
          </a:p>
          <a:p>
            <a:endParaRPr lang="en-US" baseline="0" dirty="0" smtClean="0"/>
          </a:p>
          <a:p>
            <a:r>
              <a:rPr lang="en-US" baseline="0" dirty="0" smtClean="0"/>
              <a:t>Students also pledge when they join Bowling Green State University that they will adhere to the academic ethical standards in the university’s code of conduct which include academic honesty. By giving bribe or threatening someone, they violate the pledge they took as a condition of being accepted into the university.</a:t>
            </a:r>
          </a:p>
          <a:p>
            <a:endParaRPr lang="en-US" baseline="0" dirty="0" smtClean="0"/>
          </a:p>
          <a:p>
            <a:r>
              <a:rPr lang="en-US" baseline="0" dirty="0" smtClean="0"/>
              <a:t>Students attend university to learn and assignments are valuable learning tools. When students force others to do their work, they fail to take advantage of the learning opportunity. Students are obliged to do assignments given to them by themselves</a:t>
            </a:r>
          </a:p>
          <a:p>
            <a:endParaRPr lang="en-US" baseline="0" dirty="0" smtClean="0"/>
          </a:p>
          <a:p>
            <a:r>
              <a:rPr lang="en-US" baseline="0" dirty="0" smtClean="0"/>
              <a:t>University aims to develop students’ character through education including qualities such as personal integrity and hard work. Use of bribery and threat tactics prevent the university from achieving its goals which include character development of students</a:t>
            </a:r>
            <a:endParaRPr lang="en-US" dirty="0"/>
          </a:p>
        </p:txBody>
      </p:sp>
      <p:sp>
        <p:nvSpPr>
          <p:cNvPr id="4" name="Slide Number Placeholder 3"/>
          <p:cNvSpPr>
            <a:spLocks noGrp="1"/>
          </p:cNvSpPr>
          <p:nvPr>
            <p:ph type="sldNum" sz="quarter" idx="10"/>
          </p:nvPr>
        </p:nvSpPr>
        <p:spPr/>
        <p:txBody>
          <a:bodyPr/>
          <a:lstStyle/>
          <a:p>
            <a:fld id="{4C80EF38-79B8-46FF-A0B9-ABBA70D65FB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students are caught giving bribe or engaging in threat tactics, they face one or more of the following</a:t>
            </a:r>
            <a:r>
              <a:rPr lang="en-US" baseline="0" dirty="0" smtClean="0"/>
              <a:t> consequences.</a:t>
            </a:r>
          </a:p>
          <a:p>
            <a:endParaRPr lang="en-US" baseline="0" dirty="0" smtClean="0"/>
          </a:p>
          <a:p>
            <a:r>
              <a:rPr lang="en-US" baseline="0" dirty="0" smtClean="0"/>
              <a:t>The most serious consequence is expulsion from the university with no provision for readmission. The student will receive “WF” in the course in which the violation occurred as well as “WF” or “WP” in other courses.</a:t>
            </a:r>
          </a:p>
          <a:p>
            <a:endParaRPr lang="en-US" baseline="0" dirty="0" smtClean="0"/>
          </a:p>
          <a:p>
            <a:r>
              <a:rPr lang="en-US" baseline="0" dirty="0" smtClean="0"/>
              <a:t>Other potential consequence is dismissal from the university for at least one year and a grade of </a:t>
            </a:r>
            <a:r>
              <a:rPr lang="en-US" baseline="0" dirty="0" smtClean="0"/>
              <a:t>“WF” in the course in which the violation occurred as well as “WF” or “WP” in other courses.</a:t>
            </a:r>
            <a:r>
              <a:rPr lang="en-US" baseline="0" dirty="0" smtClean="0"/>
              <a:t> After the suspension period, the student may apply as any other prospective student.</a:t>
            </a:r>
          </a:p>
          <a:p>
            <a:endParaRPr lang="en-US" baseline="0" dirty="0" smtClean="0"/>
          </a:p>
          <a:p>
            <a:r>
              <a:rPr lang="en-US" baseline="0" dirty="0" smtClean="0"/>
              <a:t>The third potential consequence is suspension from the university for one year or less. </a:t>
            </a:r>
            <a:r>
              <a:rPr lang="en-US" baseline="0" dirty="0" smtClean="0"/>
              <a:t>The student will receive “WF” in the course in which the violation occurred as well as “WF” or “WP” in other courses. The student may be readmitted with a warning.</a:t>
            </a:r>
          </a:p>
          <a:p>
            <a:endParaRPr lang="en-US" baseline="0" dirty="0" smtClean="0"/>
          </a:p>
          <a:p>
            <a:r>
              <a:rPr lang="en-US" baseline="0" dirty="0" smtClean="0"/>
              <a:t>The fourth potential consequence may be withdrawal from the course as well as a grade of “WF”.</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C80EF38-79B8-46FF-A0B9-ABBA70D65FB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several strategies students</a:t>
            </a:r>
            <a:r>
              <a:rPr lang="en-US" baseline="0" dirty="0" smtClean="0"/>
              <a:t> can adopt to avoid violation of academic honesty through bribery/threats.</a:t>
            </a:r>
          </a:p>
          <a:p>
            <a:endParaRPr lang="en-US" baseline="0" dirty="0" smtClean="0"/>
          </a:p>
          <a:p>
            <a:r>
              <a:rPr lang="en-US" baseline="0" dirty="0" smtClean="0"/>
              <a:t>The most recommended suggestion is to be organized and plan in advance. But good plans alone are not enough unless the student strictly adheres to them. The student may allocate more time to difficult courses as compared to easier ones. In addition, students should never leave assignments to the last minute as unexpected events could happen any time.</a:t>
            </a:r>
          </a:p>
          <a:p>
            <a:endParaRPr lang="en-US" baseline="0" dirty="0" smtClean="0"/>
          </a:p>
          <a:p>
            <a:r>
              <a:rPr lang="en-US" baseline="0" dirty="0" smtClean="0"/>
              <a:t>There are several options to seek academic help if one looks around. Certain departments offer free tutoring services by graduate students. The teaching assistants may also be approached for help outside class. Similarly, friends and classmates are other valuable sources. But there may be circumstances in which the assignment requirements may prohibit any collaboration with others. In such circumstances, one could approach the professors for suggestions on the assignment. Most professors are quite helpful and willing to accommodate students’ unique circumstances.</a:t>
            </a:r>
          </a:p>
          <a:p>
            <a:endParaRPr lang="en-US" baseline="0" dirty="0" smtClean="0"/>
          </a:p>
          <a:p>
            <a:r>
              <a:rPr lang="en-US" baseline="0" dirty="0" smtClean="0"/>
              <a:t>If nothing works, students should look into withdrawing from the course. This will allow students to maintain their academic integrity and the consequences will be far less serious than those of being caught. The teacher may allow the student to withdraw with a “WP”. </a:t>
            </a:r>
            <a:endParaRPr lang="en-US" dirty="0"/>
          </a:p>
        </p:txBody>
      </p:sp>
      <p:sp>
        <p:nvSpPr>
          <p:cNvPr id="4" name="Slide Number Placeholder 3"/>
          <p:cNvSpPr>
            <a:spLocks noGrp="1"/>
          </p:cNvSpPr>
          <p:nvPr>
            <p:ph type="sldNum" sz="quarter" idx="10"/>
          </p:nvPr>
        </p:nvSpPr>
        <p:spPr/>
        <p:txBody>
          <a:bodyPr/>
          <a:lstStyle/>
          <a:p>
            <a:fld id="{4C80EF38-79B8-46FF-A0B9-ABBA70D65FB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Bribery/threat constitute a violation of academic honesty because they are a form of plagiarism in which the student present someone else’s work as his won.</a:t>
            </a:r>
            <a:r>
              <a:rPr lang="en-US" baseline="0" dirty="0" smtClean="0"/>
              <a:t> Moreover, students are required to follow academic ethical standards they agreed to as a condition of their admission into the university and one of them is to avoid unfair means to obtain favorable grades. If students plan well in advance and stay organized, they can easily avoid such circumstances. But if nothing works, students should consider voluntary withdrawal from the course. This will help the students maintain their academic integrity and avoid extremely serious negative consequences that may result from getting caught.  </a:t>
            </a:r>
            <a:endParaRPr lang="en-US" dirty="0" smtClean="0"/>
          </a:p>
        </p:txBody>
      </p:sp>
      <p:sp>
        <p:nvSpPr>
          <p:cNvPr id="4" name="Slide Number Placeholder 3"/>
          <p:cNvSpPr>
            <a:spLocks noGrp="1"/>
          </p:cNvSpPr>
          <p:nvPr>
            <p:ph type="sldNum" sz="quarter" idx="10"/>
          </p:nvPr>
        </p:nvSpPr>
        <p:spPr/>
        <p:txBody>
          <a:bodyPr/>
          <a:lstStyle/>
          <a:p>
            <a:fld id="{4C80EF38-79B8-46FF-A0B9-ABBA70D65FB6}"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9/29/2012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9/29/2012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Threats and Bribery</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Name</a:t>
            </a:r>
          </a:p>
          <a:p>
            <a:r>
              <a:rPr lang="en-US" dirty="0" smtClean="0"/>
              <a:t>Course</a:t>
            </a:r>
          </a:p>
          <a:p>
            <a:r>
              <a:rPr lang="en-US" dirty="0" smtClean="0"/>
              <a:t>Instructor</a:t>
            </a:r>
          </a:p>
          <a:p>
            <a:r>
              <a:rPr lang="en-US" dirty="0" smtClean="0"/>
              <a:t>Date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Bribery/Threat</a:t>
            </a:r>
            <a:endParaRPr lang="en-US" b="1" dirty="0"/>
          </a:p>
        </p:txBody>
      </p:sp>
      <p:sp>
        <p:nvSpPr>
          <p:cNvPr id="3" name="Content Placeholder 2"/>
          <p:cNvSpPr>
            <a:spLocks noGrp="1"/>
          </p:cNvSpPr>
          <p:nvPr>
            <p:ph idx="1"/>
          </p:nvPr>
        </p:nvSpPr>
        <p:spPr/>
        <p:txBody>
          <a:bodyPr/>
          <a:lstStyle/>
          <a:p>
            <a:pPr>
              <a:buNone/>
            </a:pPr>
            <a:r>
              <a:rPr lang="en-US" sz="2000" dirty="0" smtClean="0"/>
              <a:t>An incentive to obtain a desirable reward or avoid undesirable outcome</a:t>
            </a:r>
          </a:p>
          <a:p>
            <a:pPr lvl="1">
              <a:buFont typeface="Arial" pitchFamily="34" charset="0"/>
              <a:buChar char="•"/>
            </a:pPr>
            <a:endParaRPr lang="en-US" sz="1800" dirty="0" smtClean="0"/>
          </a:p>
          <a:p>
            <a:pPr lvl="1">
              <a:buFont typeface="Arial" pitchFamily="34" charset="0"/>
              <a:buChar char="•"/>
            </a:pPr>
            <a:r>
              <a:rPr lang="en-US" sz="1800" dirty="0" smtClean="0"/>
              <a:t>Rewards</a:t>
            </a:r>
          </a:p>
          <a:p>
            <a:pPr lvl="2">
              <a:buFont typeface="Arial" pitchFamily="34" charset="0"/>
              <a:buChar char="•"/>
            </a:pPr>
            <a:r>
              <a:rPr lang="en-US" sz="1600" dirty="0" smtClean="0"/>
              <a:t>Cash</a:t>
            </a:r>
          </a:p>
          <a:p>
            <a:pPr lvl="2">
              <a:buFont typeface="Arial" pitchFamily="34" charset="0"/>
              <a:buChar char="•"/>
            </a:pPr>
            <a:r>
              <a:rPr lang="en-US" sz="1600" dirty="0" smtClean="0"/>
              <a:t>Gift</a:t>
            </a:r>
          </a:p>
          <a:p>
            <a:pPr lvl="2">
              <a:buFont typeface="Arial" pitchFamily="34" charset="0"/>
              <a:buChar char="•"/>
            </a:pPr>
            <a:r>
              <a:rPr lang="en-US" sz="1600" dirty="0" smtClean="0"/>
              <a:t>Invitation to a social network</a:t>
            </a:r>
          </a:p>
          <a:p>
            <a:pPr lvl="1">
              <a:buFont typeface="Arial" pitchFamily="34" charset="0"/>
              <a:buChar char="•"/>
            </a:pPr>
            <a:endParaRPr lang="en-US" sz="1800" dirty="0" smtClean="0"/>
          </a:p>
          <a:p>
            <a:pPr lvl="1">
              <a:buFont typeface="Arial" pitchFamily="34" charset="0"/>
              <a:buChar char="•"/>
            </a:pPr>
            <a:r>
              <a:rPr lang="en-US" sz="1800" dirty="0" smtClean="0"/>
              <a:t>Punishment </a:t>
            </a:r>
          </a:p>
          <a:p>
            <a:pPr lvl="2">
              <a:buFont typeface="Arial" pitchFamily="34" charset="0"/>
              <a:buChar char="•"/>
            </a:pPr>
            <a:r>
              <a:rPr lang="en-US" sz="1500" dirty="0" smtClean="0"/>
              <a:t>Blackmailing</a:t>
            </a:r>
          </a:p>
          <a:p>
            <a:pPr lvl="2">
              <a:buFont typeface="Arial" pitchFamily="34" charset="0"/>
              <a:buChar char="•"/>
            </a:pPr>
            <a:r>
              <a:rPr lang="en-US" sz="1500" dirty="0" smtClean="0"/>
              <a:t>Exclusion from a social network</a:t>
            </a:r>
          </a:p>
          <a:p>
            <a:pPr lvl="2">
              <a:buFont typeface="Arial" pitchFamily="34" charset="0"/>
              <a:buChar char="•"/>
            </a:pPr>
            <a:r>
              <a:rPr lang="en-US" sz="1500" dirty="0" smtClean="0"/>
              <a:t>Exploiting an individual’s weakness</a:t>
            </a:r>
            <a:endParaRPr lang="en-US" sz="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Violation of Academic Honesty?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Teachers’ Expectations</a:t>
            </a:r>
          </a:p>
          <a:p>
            <a:pPr lvl="1">
              <a:buNone/>
            </a:pPr>
            <a:r>
              <a:rPr lang="en-US" sz="2000" dirty="0" smtClean="0"/>
              <a:t>Each student is expected to do his/her own work</a:t>
            </a:r>
          </a:p>
          <a:p>
            <a:pPr lvl="2">
              <a:buFont typeface="Arial" pitchFamily="34" charset="0"/>
              <a:buChar char="•"/>
            </a:pPr>
            <a:r>
              <a:rPr lang="en-US" sz="1800" dirty="0" smtClean="0"/>
              <a:t>Use of bribery/threat result in others doing your work</a:t>
            </a:r>
          </a:p>
          <a:p>
            <a:pPr lvl="2">
              <a:buFont typeface="Arial" pitchFamily="34" charset="0"/>
              <a:buChar char="•"/>
            </a:pPr>
            <a:endParaRPr lang="en-US" dirty="0" smtClean="0"/>
          </a:p>
          <a:p>
            <a:pPr>
              <a:buNone/>
            </a:pPr>
            <a:r>
              <a:rPr lang="en-US" dirty="0" smtClean="0"/>
              <a:t>Students’ Pledge</a:t>
            </a:r>
          </a:p>
          <a:p>
            <a:pPr>
              <a:buNone/>
            </a:pPr>
            <a:r>
              <a:rPr lang="en-US" dirty="0" smtClean="0"/>
              <a:t>	</a:t>
            </a:r>
            <a:r>
              <a:rPr lang="en-US" sz="2000" dirty="0" smtClean="0"/>
              <a:t>The students pledge to obey academic ethical standards</a:t>
            </a:r>
          </a:p>
          <a:p>
            <a:pPr lvl="2">
              <a:buFont typeface="Arial" pitchFamily="34" charset="0"/>
              <a:buChar char="•"/>
            </a:pPr>
            <a:r>
              <a:rPr lang="en-US" sz="1800" dirty="0" smtClean="0"/>
              <a:t>Use of bribery/threat is a violation of academic ethical standards</a:t>
            </a:r>
          </a:p>
          <a:p>
            <a:pPr lvl="2">
              <a:buFont typeface="Arial" pitchFamily="34" charset="0"/>
              <a:buChar char="•"/>
            </a:pPr>
            <a:endParaRPr lang="en-US" sz="1800" dirty="0" smtClean="0"/>
          </a:p>
          <a:p>
            <a:pPr>
              <a:buNone/>
            </a:pPr>
            <a:r>
              <a:rPr lang="en-US" dirty="0" smtClean="0"/>
              <a:t>Purpose of Education</a:t>
            </a:r>
          </a:p>
          <a:p>
            <a:pPr>
              <a:buNone/>
            </a:pPr>
            <a:r>
              <a:rPr lang="en-US" dirty="0" smtClean="0"/>
              <a:t>	</a:t>
            </a:r>
            <a:r>
              <a:rPr lang="en-US" sz="2000" dirty="0" smtClean="0"/>
              <a:t>Students attend university to </a:t>
            </a:r>
            <a:r>
              <a:rPr lang="en-US" sz="2000" dirty="0" smtClean="0"/>
              <a:t>learn</a:t>
            </a:r>
          </a:p>
          <a:p>
            <a:pPr marL="822960" lvl="4" indent="-274320">
              <a:buSzPct val="95000"/>
              <a:buFont typeface="Arial" pitchFamily="34" charset="0"/>
              <a:buChar char="•"/>
            </a:pPr>
            <a:r>
              <a:rPr lang="en-US" sz="1700" dirty="0" smtClean="0"/>
              <a:t>Use of bribery/threat prevent students from achieving assignment objectives</a:t>
            </a:r>
          </a:p>
          <a:p>
            <a:pPr marL="274320" lvl="2" indent="-274320">
              <a:buSzPct val="95000"/>
              <a:buNone/>
            </a:pPr>
            <a:r>
              <a:rPr lang="en-US" sz="2000" dirty="0" smtClean="0"/>
              <a:t>	</a:t>
            </a:r>
          </a:p>
          <a:p>
            <a:pPr marL="274320" lvl="2" indent="-274320">
              <a:buSzPct val="95000"/>
              <a:buNone/>
            </a:pPr>
            <a:r>
              <a:rPr lang="en-US" sz="2000" dirty="0" smtClean="0"/>
              <a:t>	</a:t>
            </a:r>
            <a:r>
              <a:rPr lang="en-US" sz="2000" dirty="0" smtClean="0"/>
              <a:t>University wants to help students build character through education</a:t>
            </a:r>
          </a:p>
          <a:p>
            <a:pPr marL="822960" lvl="4" indent="-274320">
              <a:buSzPct val="95000"/>
              <a:buFont typeface="Arial" pitchFamily="34" charset="0"/>
              <a:buChar char="•"/>
            </a:pPr>
            <a:r>
              <a:rPr lang="en-US" sz="1900" dirty="0" smtClean="0"/>
              <a:t>Use of bribery/threat defeats one of the purposes of education</a:t>
            </a:r>
            <a:endParaRPr lang="en-US" sz="1900" dirty="0" smtClean="0"/>
          </a:p>
          <a:p>
            <a:pPr>
              <a:buNone/>
            </a:pPr>
            <a:endParaRPr 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Expulsion</a:t>
            </a:r>
          </a:p>
          <a:p>
            <a:pPr lvl="2">
              <a:buFont typeface="Arial" pitchFamily="34" charset="0"/>
              <a:buChar char="•"/>
            </a:pPr>
            <a:r>
              <a:rPr lang="en-US" sz="1500" dirty="0" smtClean="0"/>
              <a:t>Expulsion from the university</a:t>
            </a:r>
          </a:p>
          <a:p>
            <a:pPr lvl="2">
              <a:buFont typeface="Arial" pitchFamily="34" charset="0"/>
              <a:buChar char="•"/>
            </a:pPr>
            <a:endParaRPr lang="en-US" sz="1800" dirty="0" smtClean="0"/>
          </a:p>
          <a:p>
            <a:pPr>
              <a:buNone/>
            </a:pPr>
            <a:r>
              <a:rPr lang="en-US" dirty="0" smtClean="0"/>
              <a:t>Dismissal</a:t>
            </a:r>
          </a:p>
          <a:p>
            <a:pPr lvl="2">
              <a:buFont typeface="Arial" pitchFamily="34" charset="0"/>
              <a:buChar char="•"/>
            </a:pPr>
            <a:r>
              <a:rPr lang="en-US" sz="1500" dirty="0" smtClean="0"/>
              <a:t>Temporary suspension from </a:t>
            </a:r>
            <a:r>
              <a:rPr lang="en-US" sz="1500" dirty="0" smtClean="0"/>
              <a:t>school for at least one year</a:t>
            </a:r>
          </a:p>
          <a:p>
            <a:pPr lvl="1">
              <a:buFont typeface="Arial" pitchFamily="34" charset="0"/>
              <a:buChar char="•"/>
            </a:pPr>
            <a:endParaRPr lang="en-US" sz="1800" dirty="0" smtClean="0"/>
          </a:p>
          <a:p>
            <a:pPr>
              <a:buNone/>
            </a:pPr>
            <a:r>
              <a:rPr lang="en-US" dirty="0" smtClean="0"/>
              <a:t>Suspension</a:t>
            </a:r>
          </a:p>
          <a:p>
            <a:pPr lvl="2">
              <a:buFont typeface="Arial" pitchFamily="34" charset="0"/>
              <a:buChar char="•"/>
            </a:pPr>
            <a:r>
              <a:rPr lang="en-US" sz="1500" dirty="0" smtClean="0"/>
              <a:t>Temporary suspension from school for one year or </a:t>
            </a:r>
            <a:r>
              <a:rPr lang="en-US" sz="1500" dirty="0" smtClean="0"/>
              <a:t>less</a:t>
            </a:r>
          </a:p>
          <a:p>
            <a:pPr>
              <a:buNone/>
            </a:pPr>
            <a:endParaRPr lang="en-US" dirty="0" smtClean="0"/>
          </a:p>
          <a:p>
            <a:pPr>
              <a:buNone/>
            </a:pPr>
            <a:r>
              <a:rPr lang="en-US" dirty="0" smtClean="0"/>
              <a:t>Withdrawal</a:t>
            </a:r>
            <a:endParaRPr lang="en-US" dirty="0" smtClean="0"/>
          </a:p>
          <a:p>
            <a:pPr lvl="2">
              <a:buFont typeface="Arial" pitchFamily="34" charset="0"/>
              <a:buChar char="•"/>
            </a:pPr>
            <a:r>
              <a:rPr lang="en-US" sz="1500" dirty="0" smtClean="0"/>
              <a:t>Withdrawal from the course</a:t>
            </a:r>
            <a:endParaRPr lang="en-US" sz="1500" dirty="0" smtClean="0"/>
          </a:p>
          <a:p>
            <a:pPr lvl="2">
              <a:buFont typeface="Arial" pitchFamily="34" charset="0"/>
              <a:buChar char="•"/>
            </a:pPr>
            <a:r>
              <a:rPr lang="en-US" sz="1500" dirty="0" smtClean="0"/>
              <a:t>Grade of “WF” </a:t>
            </a:r>
            <a:r>
              <a:rPr lang="en-US" sz="1500" dirty="0" smtClean="0"/>
              <a:t>in </a:t>
            </a:r>
            <a:r>
              <a:rPr lang="en-US" sz="1500" dirty="0" smtClean="0"/>
              <a:t>the course in which </a:t>
            </a:r>
            <a:r>
              <a:rPr lang="en-US" sz="1500" dirty="0" smtClean="0"/>
              <a:t>the violation </a:t>
            </a:r>
            <a:r>
              <a:rPr lang="en-US" sz="1500" dirty="0" smtClean="0"/>
              <a:t>occurred</a:t>
            </a:r>
          </a:p>
          <a:p>
            <a:pPr lvl="1">
              <a:buFont typeface="Arial" pitchFamily="34" charset="0"/>
              <a:buChar char="•"/>
            </a:pPr>
            <a:endParaRPr lang="en-US"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Strategies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Organize/Plan</a:t>
            </a:r>
          </a:p>
          <a:p>
            <a:pPr lvl="1">
              <a:buFont typeface="Arial" pitchFamily="34" charset="0"/>
              <a:buChar char="•"/>
            </a:pPr>
            <a:r>
              <a:rPr lang="en-US" dirty="0" smtClean="0"/>
              <a:t>Plan assignment well in advance</a:t>
            </a:r>
          </a:p>
          <a:p>
            <a:pPr lvl="1">
              <a:buFont typeface="Arial" pitchFamily="34" charset="0"/>
              <a:buChar char="•"/>
            </a:pPr>
            <a:r>
              <a:rPr lang="en-US" dirty="0" smtClean="0"/>
              <a:t>Stick to the plan</a:t>
            </a:r>
          </a:p>
          <a:p>
            <a:pPr lvl="1">
              <a:buFont typeface="Arial" pitchFamily="34" charset="0"/>
              <a:buChar char="•"/>
            </a:pPr>
            <a:r>
              <a:rPr lang="en-US" dirty="0" smtClean="0"/>
              <a:t>Allocate more time to difficult assignments</a:t>
            </a:r>
          </a:p>
          <a:p>
            <a:pPr>
              <a:buNone/>
            </a:pPr>
            <a:endParaRPr lang="en-US" dirty="0" smtClean="0"/>
          </a:p>
          <a:p>
            <a:pPr>
              <a:buNone/>
            </a:pPr>
            <a:r>
              <a:rPr lang="en-US" dirty="0" smtClean="0"/>
              <a:t>Seek help</a:t>
            </a:r>
          </a:p>
          <a:p>
            <a:pPr lvl="1">
              <a:buFont typeface="Arial" pitchFamily="34" charset="0"/>
              <a:buChar char="•"/>
            </a:pPr>
            <a:r>
              <a:rPr lang="en-US" dirty="0" smtClean="0"/>
              <a:t>Universities often provide free tutoring services</a:t>
            </a:r>
          </a:p>
          <a:p>
            <a:pPr lvl="1">
              <a:buFont typeface="Arial" pitchFamily="34" charset="0"/>
              <a:buChar char="•"/>
            </a:pPr>
            <a:r>
              <a:rPr lang="en-US" dirty="0" smtClean="0"/>
              <a:t>Ask friends and classmates for guidance and help</a:t>
            </a:r>
          </a:p>
          <a:p>
            <a:pPr lvl="1">
              <a:buFont typeface="Arial" pitchFamily="34" charset="0"/>
              <a:buChar char="•"/>
            </a:pPr>
            <a:r>
              <a:rPr lang="en-US" dirty="0" smtClean="0"/>
              <a:t>Don’t hesitate to contact instructors</a:t>
            </a:r>
          </a:p>
          <a:p>
            <a:pPr>
              <a:buNone/>
            </a:pPr>
            <a:endParaRPr lang="en-US" dirty="0" smtClean="0"/>
          </a:p>
          <a:p>
            <a:pPr>
              <a:buNone/>
            </a:pPr>
            <a:r>
              <a:rPr lang="en-US" dirty="0" smtClean="0"/>
              <a:t>Withdraw</a:t>
            </a:r>
          </a:p>
          <a:p>
            <a:pPr lvl="1">
              <a:buFont typeface="Arial" pitchFamily="34" charset="0"/>
              <a:buChar char="•"/>
            </a:pPr>
            <a:r>
              <a:rPr lang="en-US" dirty="0" smtClean="0"/>
              <a:t>If nothing works, withdraw from the course</a:t>
            </a:r>
          </a:p>
          <a:p>
            <a:pPr lvl="1">
              <a:buFont typeface="Arial" pitchFamily="34" charset="0"/>
              <a:buChar char="•"/>
            </a:pPr>
            <a:r>
              <a:rPr lang="en-US" dirty="0" smtClean="0"/>
              <a:t>Consequences less serious than getting caught</a:t>
            </a:r>
          </a:p>
          <a:p>
            <a:pPr>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None/>
            </a:pPr>
            <a:r>
              <a:rPr lang="en-US" sz="2000" dirty="0" smtClean="0"/>
              <a:t>Bribery/threat is part of academic dishonesty</a:t>
            </a:r>
          </a:p>
          <a:p>
            <a:pPr lvl="1">
              <a:buFont typeface="Arial" pitchFamily="34" charset="0"/>
              <a:buChar char="•"/>
            </a:pPr>
            <a:r>
              <a:rPr lang="en-US" sz="2000" dirty="0" smtClean="0"/>
              <a:t>Student presents someone’s work as own</a:t>
            </a:r>
          </a:p>
          <a:p>
            <a:pPr lvl="1">
              <a:buFont typeface="Arial" pitchFamily="34" charset="0"/>
              <a:buChar char="•"/>
            </a:pPr>
            <a:endParaRPr lang="en-US" dirty="0" smtClean="0"/>
          </a:p>
          <a:p>
            <a:pPr>
              <a:buNone/>
            </a:pPr>
            <a:r>
              <a:rPr lang="en-US" sz="2000" dirty="0" smtClean="0"/>
              <a:t>Bribery/threat is a violation of academic ethical standards</a:t>
            </a:r>
          </a:p>
          <a:p>
            <a:pPr lvl="1">
              <a:buFont typeface="Arial" pitchFamily="34" charset="0"/>
              <a:buChar char="•"/>
            </a:pPr>
            <a:r>
              <a:rPr lang="en-US" sz="2200" dirty="0" smtClean="0"/>
              <a:t>Students should honor their academic obligations</a:t>
            </a:r>
          </a:p>
          <a:p>
            <a:pPr lvl="1">
              <a:buFont typeface="Arial" pitchFamily="34" charset="0"/>
              <a:buChar char="•"/>
            </a:pPr>
            <a:endParaRPr lang="en-US" sz="2200" dirty="0" smtClean="0"/>
          </a:p>
          <a:p>
            <a:pPr>
              <a:buNone/>
            </a:pPr>
            <a:r>
              <a:rPr lang="en-US" sz="2000" dirty="0" smtClean="0"/>
              <a:t>Effective planning/organization skills come in handy</a:t>
            </a:r>
          </a:p>
          <a:p>
            <a:pPr>
              <a:buNone/>
            </a:pPr>
            <a:endParaRPr lang="en-US" sz="2000" dirty="0" smtClean="0"/>
          </a:p>
          <a:p>
            <a:pPr>
              <a:buNone/>
            </a:pPr>
            <a:r>
              <a:rPr lang="en-US" sz="2000" dirty="0" smtClean="0"/>
              <a:t>Voluntary withdrawal is better than academic dishonesty</a:t>
            </a:r>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1044</Words>
  <Application>Microsoft Office PowerPoint</Application>
  <PresentationFormat>On-screen Show (4:3)</PresentationFormat>
  <Paragraphs>102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Threats and Bribery</vt:lpstr>
      <vt:lpstr>Bribery/Threat</vt:lpstr>
      <vt:lpstr>Violation of Academic Honesty?</vt:lpstr>
      <vt:lpstr>Consequences</vt:lpstr>
      <vt:lpstr>Coping Strategies</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2012-09-29T22:23:52Z</dcterms:created>
  <dcterms:modified xsi:type="dcterms:W3CDTF">2012-09-30T02:08:28Z</dcterms:modified>
</cp:coreProperties>
</file>