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58" r:id="rId5"/>
    <p:sldId id="259" r:id="rId6"/>
    <p:sldId id="262" r:id="rId7"/>
    <p:sldId id="264" r:id="rId8"/>
    <p:sldId id="26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102" y="-29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7A9A4E1-47BE-4DEC-A83D-7BFCA7DF1952}" type="datetimeFigureOut">
              <a:rPr lang="en-US" smtClean="0"/>
              <a:t>11/8/2012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496599-BCC0-459A-B0EC-3E92BA99449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A9A4E1-47BE-4DEC-A83D-7BFCA7DF1952}" type="datetimeFigureOut">
              <a:rPr lang="en-US" smtClean="0"/>
              <a:t>11/8/2012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496599-BCC0-459A-B0EC-3E92BA99449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A9A4E1-47BE-4DEC-A83D-7BFCA7DF1952}" type="datetimeFigureOut">
              <a:rPr lang="en-US" smtClean="0"/>
              <a:t>11/8/2012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496599-BCC0-459A-B0EC-3E92BA99449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A9A4E1-47BE-4DEC-A83D-7BFCA7DF1952}" type="datetimeFigureOut">
              <a:rPr lang="en-US" smtClean="0"/>
              <a:t>11/8/2012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496599-BCC0-459A-B0EC-3E92BA99449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A9A4E1-47BE-4DEC-A83D-7BFCA7DF1952}" type="datetimeFigureOut">
              <a:rPr lang="en-US" smtClean="0"/>
              <a:t>11/8/2012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496599-BCC0-459A-B0EC-3E92BA99449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7A9A4E1-47BE-4DEC-A83D-7BFCA7DF1952}" type="datetimeFigureOut">
              <a:rPr lang="en-US" smtClean="0"/>
              <a:t>11/8/2012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496599-BCC0-459A-B0EC-3E92BA99449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7A9A4E1-47BE-4DEC-A83D-7BFCA7DF1952}" type="datetimeFigureOut">
              <a:rPr lang="en-US" smtClean="0"/>
              <a:t>11/8/2012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496599-BCC0-459A-B0EC-3E92BA99449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7A9A4E1-47BE-4DEC-A83D-7BFCA7DF1952}" type="datetimeFigureOut">
              <a:rPr lang="en-US" smtClean="0"/>
              <a:t>11/8/2012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496599-BCC0-459A-B0EC-3E92BA99449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A9A4E1-47BE-4DEC-A83D-7BFCA7DF1952}" type="datetimeFigureOut">
              <a:rPr lang="en-US" smtClean="0"/>
              <a:t>11/8/2012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496599-BCC0-459A-B0EC-3E92BA99449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A9A4E1-47BE-4DEC-A83D-7BFCA7DF1952}" type="datetimeFigureOut">
              <a:rPr lang="en-US" smtClean="0"/>
              <a:t>11/8/2012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496599-BCC0-459A-B0EC-3E92BA99449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A9A4E1-47BE-4DEC-A83D-7BFCA7DF1952}" type="datetimeFigureOut">
              <a:rPr lang="en-US" smtClean="0"/>
              <a:t>11/8/2012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496599-BCC0-459A-B0EC-3E92BA99449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A9A4E1-47BE-4DEC-A83D-7BFCA7DF1952}" type="datetimeFigureOut">
              <a:rPr lang="en-US" smtClean="0"/>
              <a:t>11/8/2012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496599-BCC0-459A-B0EC-3E92BA99449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www.avert.org/hiv-aids-europe.htm" TargetMode="External"/><Relationship Id="rId2" Type="http://schemas.openxmlformats.org/officeDocument/2006/relationships/hyperlink" Target="http://www.economist.com/blogs/easternapproaches/2012/04/aids-romania"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0"/>
            <a:ext cx="7772400" cy="1470025"/>
          </a:xfrm>
        </p:spPr>
        <p:txBody>
          <a:bodyPr>
            <a:normAutofit/>
          </a:bodyPr>
          <a:lstStyle/>
          <a:p>
            <a:r>
              <a:rPr lang="en-US" sz="7200" b="1" dirty="0" smtClean="0"/>
              <a:t>AIDS in Romania</a:t>
            </a:r>
            <a:endParaRPr lang="en-US" sz="7200" b="1" dirty="0"/>
          </a:p>
        </p:txBody>
      </p:sp>
      <p:pic>
        <p:nvPicPr>
          <p:cNvPr id="12290" name="Picture 2" descr="http://www.acdi-cida.gc.ca/INET/IMAGES.NSF/vLUImages/Romania/$file/Romania-En.jpg"/>
          <p:cNvPicPr>
            <a:picLocks noChangeAspect="1" noChangeArrowheads="1"/>
          </p:cNvPicPr>
          <p:nvPr/>
        </p:nvPicPr>
        <p:blipFill>
          <a:blip r:embed="rId2" cstate="print"/>
          <a:srcRect/>
          <a:stretch>
            <a:fillRect/>
          </a:stretch>
        </p:blipFill>
        <p:spPr bwMode="auto">
          <a:xfrm>
            <a:off x="838200" y="1295400"/>
            <a:ext cx="7422171" cy="514604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685800"/>
          </a:xfrm>
        </p:spPr>
        <p:txBody>
          <a:bodyPr>
            <a:normAutofit fontScale="90000"/>
          </a:bodyPr>
          <a:lstStyle/>
          <a:p>
            <a:pPr algn="l"/>
            <a:r>
              <a:rPr lang="en-US" sz="2000" dirty="0"/>
              <a:t>The number of the new cases recorded in 2006 was lower than the number recorded in 2002. This target (</a:t>
            </a:r>
            <a:r>
              <a:rPr lang="en-US" sz="2000" i="1" dirty="0"/>
              <a:t>Maintain, by 2007, the incidence of HIV/ AIDS at the level of 2002</a:t>
            </a:r>
            <a:r>
              <a:rPr lang="en-US" sz="2000" dirty="0"/>
              <a:t>) has been exceeded.</a:t>
            </a:r>
          </a:p>
        </p:txBody>
      </p:sp>
      <p:pic>
        <p:nvPicPr>
          <p:cNvPr id="1026" name="Picture 2" descr="http://www.undp.ro/img/content/mdg/graph3.gif"/>
          <p:cNvPicPr>
            <a:picLocks noChangeAspect="1" noChangeArrowheads="1"/>
          </p:cNvPicPr>
          <p:nvPr/>
        </p:nvPicPr>
        <p:blipFill>
          <a:blip r:embed="rId2" cstate="print"/>
          <a:srcRect/>
          <a:stretch>
            <a:fillRect/>
          </a:stretch>
        </p:blipFill>
        <p:spPr bwMode="auto">
          <a:xfrm>
            <a:off x="1447800" y="2133600"/>
            <a:ext cx="6700803" cy="3699672"/>
          </a:xfrm>
          <a:prstGeom prst="rect">
            <a:avLst/>
          </a:prstGeom>
          <a:noFill/>
        </p:spPr>
      </p:pic>
      <p:sp>
        <p:nvSpPr>
          <p:cNvPr id="6" name="Rectangle 5"/>
          <p:cNvSpPr/>
          <p:nvPr/>
        </p:nvSpPr>
        <p:spPr>
          <a:xfrm>
            <a:off x="533400" y="5943600"/>
            <a:ext cx="8305800" cy="646331"/>
          </a:xfrm>
          <a:prstGeom prst="rect">
            <a:avLst/>
          </a:prstGeom>
        </p:spPr>
        <p:txBody>
          <a:bodyPr wrap="square">
            <a:spAutoFit/>
          </a:bodyPr>
          <a:lstStyle/>
          <a:p>
            <a:r>
              <a:rPr lang="en-US" dirty="0"/>
              <a:t>Source: Department of Monitoring and Evaluating of IBI </a:t>
            </a:r>
            <a:r>
              <a:rPr lang="en-US" dirty="0" err="1"/>
              <a:t>Matei</a:t>
            </a:r>
            <a:r>
              <a:rPr lang="en-US" dirty="0"/>
              <a:t> </a:t>
            </a:r>
            <a:r>
              <a:rPr lang="en-US" dirty="0" err="1"/>
              <a:t>Bals</a:t>
            </a:r>
            <a:r>
              <a:rPr lang="en-US" dirty="0"/>
              <a:t> / Romanian Centre HIV/AIDS</a:t>
            </a:r>
          </a:p>
        </p:txBody>
      </p:sp>
      <p:sp>
        <p:nvSpPr>
          <p:cNvPr id="7" name="TextBox 6"/>
          <p:cNvSpPr txBox="1"/>
          <p:nvPr/>
        </p:nvSpPr>
        <p:spPr>
          <a:xfrm>
            <a:off x="1447800" y="1"/>
            <a:ext cx="6629400" cy="1323439"/>
          </a:xfrm>
          <a:prstGeom prst="rect">
            <a:avLst/>
          </a:prstGeom>
          <a:noFill/>
        </p:spPr>
        <p:txBody>
          <a:bodyPr wrap="square" rtlCol="0">
            <a:spAutoFit/>
          </a:bodyPr>
          <a:lstStyle/>
          <a:p>
            <a:pPr algn="ctr"/>
            <a:r>
              <a:rPr lang="en-US" sz="4000" b="1" dirty="0" smtClean="0"/>
              <a:t>Incidents of AIDS in Romania 2006 vs. 2002</a:t>
            </a:r>
            <a:endParaRPr lang="en-US" sz="40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http://www.avert.org/media/content/graphs/aids-diagnoses-europe.gif"/>
          <p:cNvPicPr>
            <a:picLocks noChangeAspect="1" noChangeArrowheads="1"/>
          </p:cNvPicPr>
          <p:nvPr/>
        </p:nvPicPr>
        <p:blipFill>
          <a:blip r:embed="rId2" cstate="print"/>
          <a:srcRect/>
          <a:stretch>
            <a:fillRect/>
          </a:stretch>
        </p:blipFill>
        <p:spPr bwMode="auto">
          <a:xfrm>
            <a:off x="1524000" y="0"/>
            <a:ext cx="6050429" cy="3581400"/>
          </a:xfrm>
          <a:prstGeom prst="rect">
            <a:avLst/>
          </a:prstGeom>
          <a:noFill/>
        </p:spPr>
      </p:pic>
      <p:pic>
        <p:nvPicPr>
          <p:cNvPr id="6" name="Picture 5" descr="CentralEuropeAids.png"/>
          <p:cNvPicPr>
            <a:picLocks noChangeAspect="1"/>
          </p:cNvPicPr>
          <p:nvPr/>
        </p:nvPicPr>
        <p:blipFill>
          <a:blip r:embed="rId3" cstate="print"/>
          <a:stretch>
            <a:fillRect/>
          </a:stretch>
        </p:blipFill>
        <p:spPr>
          <a:xfrm>
            <a:off x="0" y="3886200"/>
            <a:ext cx="9144000" cy="2971800"/>
          </a:xfrm>
          <a:prstGeom prst="rect">
            <a:avLst/>
          </a:prstGeom>
        </p:spPr>
      </p:pic>
      <p:sp>
        <p:nvSpPr>
          <p:cNvPr id="7" name="TextBox 6"/>
          <p:cNvSpPr txBox="1"/>
          <p:nvPr/>
        </p:nvSpPr>
        <p:spPr>
          <a:xfrm>
            <a:off x="2971800" y="3581400"/>
            <a:ext cx="3276600" cy="369332"/>
          </a:xfrm>
          <a:prstGeom prst="rect">
            <a:avLst/>
          </a:prstGeom>
          <a:noFill/>
        </p:spPr>
        <p:txBody>
          <a:bodyPr wrap="square" rtlCol="0">
            <a:spAutoFit/>
          </a:bodyPr>
          <a:lstStyle/>
          <a:p>
            <a:r>
              <a:rPr lang="en-US" dirty="0"/>
              <a:t>("European </a:t>
            </a:r>
            <a:r>
              <a:rPr lang="en-US" dirty="0" err="1"/>
              <a:t>hiv</a:t>
            </a:r>
            <a:r>
              <a:rPr lang="en-US" dirty="0"/>
              <a:t> and," 2010)</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dirty="0" smtClean="0">
                <a:solidFill>
                  <a:srgbClr val="FF0000"/>
                </a:solidFill>
              </a:rPr>
              <a:t>The Economist: </a:t>
            </a:r>
            <a:r>
              <a:rPr lang="en-US" dirty="0" smtClean="0"/>
              <a:t>AIDs in Romania </a:t>
            </a:r>
            <a:br>
              <a:rPr lang="en-US" dirty="0" smtClean="0"/>
            </a:br>
            <a:r>
              <a:rPr lang="en-US" dirty="0" smtClean="0"/>
              <a:t>When Ignorance is Lethal</a:t>
            </a:r>
            <a:endParaRPr lang="en-US" dirty="0"/>
          </a:p>
        </p:txBody>
      </p:sp>
      <p:sp>
        <p:nvSpPr>
          <p:cNvPr id="3" name="Content Placeholder 2"/>
          <p:cNvSpPr>
            <a:spLocks noGrp="1"/>
          </p:cNvSpPr>
          <p:nvPr>
            <p:ph idx="1"/>
          </p:nvPr>
        </p:nvSpPr>
        <p:spPr>
          <a:xfrm>
            <a:off x="3657600" y="1447800"/>
            <a:ext cx="5486400" cy="5410200"/>
          </a:xfrm>
        </p:spPr>
        <p:txBody>
          <a:bodyPr>
            <a:normAutofit fontScale="92500" lnSpcReduction="10000"/>
          </a:bodyPr>
          <a:lstStyle/>
          <a:p>
            <a:pPr>
              <a:buNone/>
            </a:pPr>
            <a:r>
              <a:rPr lang="en-US" dirty="0" smtClean="0"/>
              <a:t>	HIV/AIDS </a:t>
            </a:r>
            <a:r>
              <a:rPr lang="en-US" dirty="0"/>
              <a:t>wrought devastation in Romania in the 1980s and 1990s. The HIV problem was exposed after the 1989 revolution that brought communism crashing down. Romanians, who had been shielded from the truth by a tightly controlled media, were as shocked by the extent of the disease in their country as the outside world </a:t>
            </a:r>
            <a:r>
              <a:rPr lang="en-US" dirty="0" smtClean="0"/>
              <a:t>was (C.M., 2012).</a:t>
            </a:r>
            <a:endParaRPr lang="en-US" dirty="0"/>
          </a:p>
        </p:txBody>
      </p:sp>
      <p:pic>
        <p:nvPicPr>
          <p:cNvPr id="18434" name="Picture 2" descr="http://neon.pictura-hosting.nl/wpp/wpp_mrx_bld/thumbs/632x632/wpp/00/JPEG_-_winners_1990/1990030JJ.jpg"/>
          <p:cNvPicPr>
            <a:picLocks noChangeAspect="1" noChangeArrowheads="1"/>
          </p:cNvPicPr>
          <p:nvPr/>
        </p:nvPicPr>
        <p:blipFill>
          <a:blip r:embed="rId2" cstate="print"/>
          <a:srcRect/>
          <a:stretch>
            <a:fillRect/>
          </a:stretch>
        </p:blipFill>
        <p:spPr bwMode="auto">
          <a:xfrm>
            <a:off x="0" y="1418932"/>
            <a:ext cx="3657600" cy="5439068"/>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24001"/>
            <a:ext cx="5181600" cy="5262979"/>
          </a:xfrm>
          <a:prstGeom prst="rect">
            <a:avLst/>
          </a:prstGeom>
        </p:spPr>
        <p:txBody>
          <a:bodyPr wrap="square">
            <a:spAutoFit/>
          </a:bodyPr>
          <a:lstStyle/>
          <a:p>
            <a:r>
              <a:rPr lang="en-US" sz="2800" dirty="0"/>
              <a:t>The sex industry has flourished in Romania, just as it has across the ex-communist world. Yet health workers say prostitutes are probably not the greatest risk. After all, they have a professional interest in knowing how to avoid infection. A bigger problem is a silent pool of HIV-positive people who do not </a:t>
            </a:r>
            <a:r>
              <a:rPr lang="en-US" sz="2800" dirty="0" smtClean="0"/>
              <a:t>realize </a:t>
            </a:r>
            <a:r>
              <a:rPr lang="en-US" sz="2800" dirty="0"/>
              <a:t>that they and their sexual contacts are at risk</a:t>
            </a:r>
            <a:r>
              <a:rPr lang="en-US" sz="2800" dirty="0" smtClean="0"/>
              <a:t>. (C.M., 2012)</a:t>
            </a:r>
            <a:endParaRPr lang="en-US" sz="2800" dirty="0"/>
          </a:p>
        </p:txBody>
      </p:sp>
      <p:sp>
        <p:nvSpPr>
          <p:cNvPr id="3" name="Rectangle 2"/>
          <p:cNvSpPr/>
          <p:nvPr/>
        </p:nvSpPr>
        <p:spPr>
          <a:xfrm>
            <a:off x="609600" y="0"/>
            <a:ext cx="7620000" cy="1323439"/>
          </a:xfrm>
          <a:prstGeom prst="rect">
            <a:avLst/>
          </a:prstGeom>
        </p:spPr>
        <p:txBody>
          <a:bodyPr wrap="square">
            <a:spAutoFit/>
          </a:bodyPr>
          <a:lstStyle/>
          <a:p>
            <a:pPr algn="ctr"/>
            <a:r>
              <a:rPr lang="en-US" sz="4000" dirty="0" smtClean="0">
                <a:solidFill>
                  <a:srgbClr val="FF0000"/>
                </a:solidFill>
              </a:rPr>
              <a:t>The Economist: </a:t>
            </a:r>
            <a:r>
              <a:rPr lang="en-US" sz="4000" dirty="0" smtClean="0"/>
              <a:t>AIDs in Romania </a:t>
            </a:r>
            <a:br>
              <a:rPr lang="en-US" sz="4000" dirty="0" smtClean="0"/>
            </a:br>
            <a:r>
              <a:rPr lang="en-US" sz="4000" dirty="0" smtClean="0"/>
              <a:t>When Ignorance is Lethal prt2</a:t>
            </a:r>
            <a:endParaRPr lang="en-US" sz="4000" dirty="0"/>
          </a:p>
        </p:txBody>
      </p:sp>
      <p:pic>
        <p:nvPicPr>
          <p:cNvPr id="17410" name="Picture 2" descr="http://neon.pictura-hosting.nl/wpp/wpp_mrx_bld/thumbs/632x632/wpp/00/JPEG_-_winners_1990/1990030BJ.jpg"/>
          <p:cNvPicPr>
            <a:picLocks noChangeAspect="1" noChangeArrowheads="1"/>
          </p:cNvPicPr>
          <p:nvPr/>
        </p:nvPicPr>
        <p:blipFill>
          <a:blip r:embed="rId2" cstate="print"/>
          <a:srcRect/>
          <a:stretch>
            <a:fillRect/>
          </a:stretch>
        </p:blipFill>
        <p:spPr bwMode="auto">
          <a:xfrm>
            <a:off x="5076825" y="1676400"/>
            <a:ext cx="4067175" cy="51816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Romania Declares Victory in Fight Against AIDS</a:t>
            </a:r>
            <a:r>
              <a:rPr lang="en-US" dirty="0"/>
              <a:t/>
            </a:r>
            <a:br>
              <a:rPr lang="en-US" dirty="0"/>
            </a:br>
            <a:endParaRPr lang="en-US" dirty="0"/>
          </a:p>
        </p:txBody>
      </p:sp>
      <p:sp>
        <p:nvSpPr>
          <p:cNvPr id="4" name="Content Placeholder 3"/>
          <p:cNvSpPr>
            <a:spLocks noGrp="1"/>
          </p:cNvSpPr>
          <p:nvPr>
            <p:ph sz="half" idx="2"/>
          </p:nvPr>
        </p:nvSpPr>
        <p:spPr>
          <a:xfrm>
            <a:off x="0" y="5257800"/>
            <a:ext cx="9144000" cy="1600200"/>
          </a:xfrm>
        </p:spPr>
        <p:txBody>
          <a:bodyPr>
            <a:normAutofit fontScale="62500" lnSpcReduction="20000"/>
          </a:bodyPr>
          <a:lstStyle/>
          <a:p>
            <a:r>
              <a:rPr lang="en-US" dirty="0"/>
              <a:t>'</a:t>
            </a:r>
            <a:r>
              <a:rPr lang="en-US" b="1" dirty="0"/>
              <a:t>'Yes -- at this moment</a:t>
            </a:r>
            <a:r>
              <a:rPr lang="en-US" dirty="0"/>
              <a:t>, we have a victory,'' said Dr. Adrian </a:t>
            </a:r>
            <a:r>
              <a:rPr lang="en-US" dirty="0" err="1"/>
              <a:t>Streinu-Cercel</a:t>
            </a:r>
            <a:r>
              <a:rPr lang="en-US" dirty="0"/>
              <a:t>, president of the National AIDS Committee. ''Everyone who needs triple therapy is getting triple </a:t>
            </a:r>
            <a:r>
              <a:rPr lang="en-US" dirty="0" smtClean="0"/>
              <a:t>therapy (Donald, 2004).'‘</a:t>
            </a:r>
          </a:p>
          <a:p>
            <a:r>
              <a:rPr lang="en-US" b="1" dirty="0"/>
              <a:t>The country</a:t>
            </a:r>
            <a:r>
              <a:rPr lang="en-US" dirty="0"/>
              <a:t> has only about 10,000 infected people, compared with South Africa's 5 million or India's 4.6 million. Ukraine, just to the east, is believed to have more than 300,000 </a:t>
            </a:r>
            <a:r>
              <a:rPr lang="en-US" dirty="0" smtClean="0"/>
              <a:t>infected (Donald, 2004).</a:t>
            </a:r>
            <a:endParaRPr lang="en-US" dirty="0"/>
          </a:p>
        </p:txBody>
      </p:sp>
      <p:pic>
        <p:nvPicPr>
          <p:cNvPr id="15362" name="Picture 2" descr="Romania AIDS Rally"/>
          <p:cNvPicPr>
            <a:picLocks noChangeAspect="1" noChangeArrowheads="1"/>
          </p:cNvPicPr>
          <p:nvPr/>
        </p:nvPicPr>
        <p:blipFill>
          <a:blip r:embed="rId2" cstate="print"/>
          <a:srcRect/>
          <a:stretch>
            <a:fillRect/>
          </a:stretch>
        </p:blipFill>
        <p:spPr bwMode="auto">
          <a:xfrm>
            <a:off x="0" y="1295401"/>
            <a:ext cx="6248400" cy="3663640"/>
          </a:xfrm>
          <a:prstGeom prst="rect">
            <a:avLst/>
          </a:prstGeom>
          <a:noFill/>
        </p:spPr>
      </p:pic>
      <p:sp>
        <p:nvSpPr>
          <p:cNvPr id="6" name="Rectangle 5"/>
          <p:cNvSpPr/>
          <p:nvPr/>
        </p:nvSpPr>
        <p:spPr>
          <a:xfrm>
            <a:off x="6248400" y="1828800"/>
            <a:ext cx="2895600" cy="2031325"/>
          </a:xfrm>
          <a:prstGeom prst="rect">
            <a:avLst/>
          </a:prstGeom>
        </p:spPr>
        <p:txBody>
          <a:bodyPr wrap="square">
            <a:spAutoFit/>
          </a:bodyPr>
          <a:lstStyle/>
          <a:p>
            <a:r>
              <a:rPr lang="en-US" dirty="0"/>
              <a:t>Romanian volunteers hold hands forming a red ribbon, the anti-AIDS symbol, during an awareness rally in central Bucharest, two days before World AIDS Day. (</a:t>
            </a:r>
            <a:r>
              <a:rPr lang="en-US" dirty="0" smtClean="0"/>
              <a:t>Reuters, 2011)</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1470025"/>
          </a:xfrm>
        </p:spPr>
        <p:txBody>
          <a:bodyPr/>
          <a:lstStyle/>
          <a:p>
            <a:r>
              <a:rPr lang="en-US" dirty="0" smtClean="0"/>
              <a:t>Romanian Trading</a:t>
            </a:r>
            <a:endParaRPr lang="en-US" dirty="0"/>
          </a:p>
        </p:txBody>
      </p:sp>
      <p:sp>
        <p:nvSpPr>
          <p:cNvPr id="3" name="Subtitle 2"/>
          <p:cNvSpPr>
            <a:spLocks noGrp="1"/>
          </p:cNvSpPr>
          <p:nvPr>
            <p:ph type="subTitle" idx="1"/>
          </p:nvPr>
        </p:nvSpPr>
        <p:spPr>
          <a:xfrm>
            <a:off x="228600" y="1447800"/>
            <a:ext cx="8382000" cy="4953000"/>
          </a:xfrm>
        </p:spPr>
        <p:txBody>
          <a:bodyPr>
            <a:noAutofit/>
          </a:bodyPr>
          <a:lstStyle/>
          <a:p>
            <a:pPr algn="l"/>
            <a:r>
              <a:rPr lang="en-US" sz="2000" dirty="0">
                <a:solidFill>
                  <a:schemeClr val="tx1"/>
                </a:solidFill>
              </a:rPr>
              <a:t>Romania's </a:t>
            </a:r>
            <a:r>
              <a:rPr lang="en-US" sz="2000" dirty="0" smtClean="0">
                <a:solidFill>
                  <a:schemeClr val="tx1"/>
                </a:solidFill>
              </a:rPr>
              <a:t>predominantly trades with Italy</a:t>
            </a:r>
            <a:r>
              <a:rPr lang="en-US" sz="2000" dirty="0">
                <a:solidFill>
                  <a:schemeClr val="tx1"/>
                </a:solidFill>
              </a:rPr>
              <a:t>.</a:t>
            </a:r>
            <a:r>
              <a:rPr lang="en-US" sz="2000" dirty="0" smtClean="0">
                <a:solidFill>
                  <a:schemeClr val="tx1"/>
                </a:solidFill>
              </a:rPr>
              <a:t> These </a:t>
            </a:r>
            <a:r>
              <a:rPr lang="en-US" sz="2000" dirty="0">
                <a:solidFill>
                  <a:schemeClr val="tx1"/>
                </a:solidFill>
              </a:rPr>
              <a:t>two-way trade </a:t>
            </a:r>
            <a:r>
              <a:rPr lang="en-US" sz="2000" dirty="0" smtClean="0">
                <a:solidFill>
                  <a:schemeClr val="tx1"/>
                </a:solidFill>
              </a:rPr>
              <a:t>totaled </a:t>
            </a:r>
            <a:r>
              <a:rPr lang="en-US" sz="2000" dirty="0">
                <a:solidFill>
                  <a:schemeClr val="tx1"/>
                </a:solidFill>
              </a:rPr>
              <a:t>some $22.6 billion in 2007. The principal </a:t>
            </a:r>
            <a:r>
              <a:rPr lang="en-US" sz="2000" dirty="0" smtClean="0">
                <a:solidFill>
                  <a:schemeClr val="tx1"/>
                </a:solidFill>
              </a:rPr>
              <a:t>Italian export </a:t>
            </a:r>
            <a:r>
              <a:rPr lang="en-US" sz="2000" dirty="0">
                <a:solidFill>
                  <a:schemeClr val="tx1"/>
                </a:solidFill>
              </a:rPr>
              <a:t>to Romania </a:t>
            </a:r>
            <a:r>
              <a:rPr lang="en-US" sz="2000" dirty="0" smtClean="0">
                <a:solidFill>
                  <a:schemeClr val="tx1"/>
                </a:solidFill>
              </a:rPr>
              <a:t>is the</a:t>
            </a:r>
            <a:r>
              <a:rPr lang="en-US" sz="2000" dirty="0">
                <a:solidFill>
                  <a:schemeClr val="tx1"/>
                </a:solidFill>
              </a:rPr>
              <a:t> </a:t>
            </a:r>
            <a:r>
              <a:rPr lang="en-US" sz="2000" dirty="0" smtClean="0">
                <a:solidFill>
                  <a:schemeClr val="tx1"/>
                </a:solidFill>
              </a:rPr>
              <a:t>computer. Italy is also known to import </a:t>
            </a:r>
            <a:r>
              <a:rPr lang="en-US" sz="2000" dirty="0">
                <a:solidFill>
                  <a:schemeClr val="tx1"/>
                </a:solidFill>
              </a:rPr>
              <a:t>integrated circuits, aircraft </a:t>
            </a:r>
            <a:r>
              <a:rPr lang="en-US" sz="2000" dirty="0" smtClean="0">
                <a:solidFill>
                  <a:schemeClr val="tx1"/>
                </a:solidFill>
              </a:rPr>
              <a:t>parts, </a:t>
            </a:r>
            <a:r>
              <a:rPr lang="en-US" sz="2000" dirty="0">
                <a:solidFill>
                  <a:schemeClr val="tx1"/>
                </a:solidFill>
              </a:rPr>
              <a:t>other defense equipment, wheat, and automobiles. Romania's chief </a:t>
            </a:r>
            <a:r>
              <a:rPr lang="en-US" sz="2000" dirty="0" smtClean="0">
                <a:solidFill>
                  <a:schemeClr val="tx1"/>
                </a:solidFill>
              </a:rPr>
              <a:t>exports </a:t>
            </a:r>
            <a:r>
              <a:rPr lang="en-US" sz="2000" dirty="0">
                <a:solidFill>
                  <a:schemeClr val="tx1"/>
                </a:solidFill>
              </a:rPr>
              <a:t>to Italy </a:t>
            </a:r>
            <a:r>
              <a:rPr lang="en-US" sz="2000" dirty="0" smtClean="0">
                <a:solidFill>
                  <a:schemeClr val="tx1"/>
                </a:solidFill>
              </a:rPr>
              <a:t>are </a:t>
            </a:r>
            <a:r>
              <a:rPr lang="en-US" sz="2000" dirty="0">
                <a:solidFill>
                  <a:schemeClr val="tx1"/>
                </a:solidFill>
              </a:rPr>
              <a:t>cut diamonds, jewelry, integrated circuits, printing machinery, and telecommunications </a:t>
            </a:r>
            <a:r>
              <a:rPr lang="en-US" sz="2000" dirty="0" smtClean="0">
                <a:solidFill>
                  <a:schemeClr val="tx1"/>
                </a:solidFill>
              </a:rPr>
              <a:t>equipment</a:t>
            </a:r>
            <a:r>
              <a:rPr lang="en-US" sz="2000" i="1" dirty="0" smtClean="0">
                <a:solidFill>
                  <a:schemeClr val="tx1"/>
                </a:solidFill>
              </a:rPr>
              <a:t> </a:t>
            </a:r>
            <a:r>
              <a:rPr lang="en-US" sz="2000" dirty="0" smtClean="0">
                <a:solidFill>
                  <a:schemeClr val="tx1"/>
                </a:solidFill>
              </a:rPr>
              <a:t>(Global Edge (2012)</a:t>
            </a:r>
            <a:r>
              <a:rPr lang="en-US" sz="2000" dirty="0" smtClean="0">
                <a:solidFill>
                  <a:schemeClr val="tx1"/>
                </a:solidFill>
              </a:rPr>
              <a:t>. A little over 2.8</a:t>
            </a:r>
            <a:r>
              <a:rPr lang="en-US" sz="2000" dirty="0">
                <a:solidFill>
                  <a:schemeClr val="tx1"/>
                </a:solidFill>
              </a:rPr>
              <a:t>% of the country's GDP </a:t>
            </a:r>
            <a:r>
              <a:rPr lang="en-US" sz="2000" dirty="0" smtClean="0">
                <a:solidFill>
                  <a:schemeClr val="tx1"/>
                </a:solidFill>
              </a:rPr>
              <a:t>comes from the Agricultural market.  The country also </a:t>
            </a:r>
            <a:r>
              <a:rPr lang="en-US" sz="2000" dirty="0">
                <a:solidFill>
                  <a:schemeClr val="tx1"/>
                </a:solidFill>
              </a:rPr>
              <a:t>imports </a:t>
            </a:r>
            <a:r>
              <a:rPr lang="en-US" sz="2000" dirty="0" smtClean="0">
                <a:solidFill>
                  <a:schemeClr val="tx1"/>
                </a:solidFill>
              </a:rPr>
              <a:t>a large quantity </a:t>
            </a:r>
            <a:r>
              <a:rPr lang="en-US" sz="2000" dirty="0">
                <a:solidFill>
                  <a:schemeClr val="tx1"/>
                </a:solidFill>
              </a:rPr>
              <a:t>of grain</a:t>
            </a:r>
            <a:r>
              <a:rPr lang="en-US" sz="2000" dirty="0" smtClean="0">
                <a:solidFill>
                  <a:schemeClr val="tx1"/>
                </a:solidFill>
              </a:rPr>
              <a:t>, but it’s mostly self-sufficient. </a:t>
            </a:r>
            <a:r>
              <a:rPr lang="en-US" sz="2000" dirty="0">
                <a:solidFill>
                  <a:schemeClr val="tx1"/>
                </a:solidFill>
              </a:rPr>
              <a:t>I</a:t>
            </a:r>
            <a:r>
              <a:rPr lang="en-US" sz="2000" dirty="0" smtClean="0">
                <a:solidFill>
                  <a:schemeClr val="tx1"/>
                </a:solidFill>
              </a:rPr>
              <a:t>n 2006 the country imported over </a:t>
            </a:r>
            <a:r>
              <a:rPr lang="en-US" sz="2000" dirty="0">
                <a:solidFill>
                  <a:schemeClr val="tx1"/>
                </a:solidFill>
              </a:rPr>
              <a:t>2.4 billion </a:t>
            </a:r>
            <a:r>
              <a:rPr lang="en-US" sz="2000" dirty="0" smtClean="0">
                <a:solidFill>
                  <a:schemeClr val="tx1"/>
                </a:solidFill>
              </a:rPr>
              <a:t>Euros of food. </a:t>
            </a:r>
            <a:r>
              <a:rPr lang="en-US" sz="2000" dirty="0">
                <a:solidFill>
                  <a:schemeClr val="tx1"/>
                </a:solidFill>
              </a:rPr>
              <a:t> </a:t>
            </a:r>
            <a:r>
              <a:rPr lang="en-US" sz="2000" dirty="0" smtClean="0">
                <a:solidFill>
                  <a:schemeClr val="tx1"/>
                </a:solidFill>
              </a:rPr>
              <a:t>These number were up almost </a:t>
            </a:r>
            <a:r>
              <a:rPr lang="en-US" sz="2000" dirty="0">
                <a:solidFill>
                  <a:schemeClr val="tx1"/>
                </a:solidFill>
              </a:rPr>
              <a:t>20% versus 2005, when the imports were worth slightly more than 2 billion </a:t>
            </a:r>
            <a:r>
              <a:rPr lang="en-US" sz="2000" dirty="0" err="1">
                <a:solidFill>
                  <a:schemeClr val="tx1"/>
                </a:solidFill>
              </a:rPr>
              <a:t>euros</a:t>
            </a:r>
            <a:r>
              <a:rPr lang="en-US" sz="2000" dirty="0">
                <a:solidFill>
                  <a:schemeClr val="tx1"/>
                </a:solidFill>
              </a:rPr>
              <a:t>. The EU is Romania's main partner in the </a:t>
            </a:r>
            <a:r>
              <a:rPr lang="en-US" sz="2000" dirty="0" smtClean="0">
                <a:solidFill>
                  <a:schemeClr val="tx1"/>
                </a:solidFill>
              </a:rPr>
              <a:t>trade when it comes to </a:t>
            </a:r>
            <a:r>
              <a:rPr lang="en-US" sz="2000">
                <a:solidFill>
                  <a:schemeClr val="tx1"/>
                </a:solidFill>
              </a:rPr>
              <a:t>with </a:t>
            </a:r>
            <a:r>
              <a:rPr lang="en-US" sz="2000" smtClean="0">
                <a:solidFill>
                  <a:schemeClr val="tx1"/>
                </a:solidFill>
              </a:rPr>
              <a:t>agricultural food </a:t>
            </a:r>
            <a:r>
              <a:rPr lang="en-US" sz="2000" dirty="0">
                <a:solidFill>
                  <a:schemeClr val="tx1"/>
                </a:solidFill>
              </a:rPr>
              <a:t>products. The exports to this destination represent 64%, and the imports from the EU countries represent 54</a:t>
            </a:r>
            <a:r>
              <a:rPr lang="en-US" sz="2000" dirty="0" smtClean="0">
                <a:solidFill>
                  <a:schemeClr val="tx1"/>
                </a:solidFill>
              </a:rPr>
              <a:t>% </a:t>
            </a:r>
            <a:r>
              <a:rPr lang="en-US" sz="2000" dirty="0" smtClean="0">
                <a:solidFill>
                  <a:schemeClr val="tx1"/>
                </a:solidFill>
              </a:rPr>
              <a:t>(Global Edge (2012). </a:t>
            </a:r>
            <a:r>
              <a:rPr lang="en-US" sz="2000" dirty="0">
                <a:solidFill>
                  <a:schemeClr val="tx1"/>
                </a:solidFill>
              </a:rPr>
              <a:t> </a:t>
            </a:r>
          </a:p>
          <a:p>
            <a:pPr algn="l"/>
            <a:endParaRPr lang="en-US" sz="2000"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1470025"/>
          </a:xfrm>
        </p:spPr>
        <p:txBody>
          <a:bodyPr/>
          <a:lstStyle/>
          <a:p>
            <a:r>
              <a:rPr lang="en-US" dirty="0" smtClean="0"/>
              <a:t>Work Cited</a:t>
            </a:r>
            <a:endParaRPr lang="en-US" dirty="0"/>
          </a:p>
        </p:txBody>
      </p:sp>
      <p:sp>
        <p:nvSpPr>
          <p:cNvPr id="3" name="Subtitle 2"/>
          <p:cNvSpPr>
            <a:spLocks noGrp="1"/>
          </p:cNvSpPr>
          <p:nvPr>
            <p:ph type="subTitle" idx="1"/>
          </p:nvPr>
        </p:nvSpPr>
        <p:spPr>
          <a:xfrm>
            <a:off x="914400" y="1066800"/>
            <a:ext cx="7391400" cy="5562600"/>
          </a:xfrm>
        </p:spPr>
        <p:txBody>
          <a:bodyPr>
            <a:normAutofit/>
          </a:bodyPr>
          <a:lstStyle/>
          <a:p>
            <a:pPr algn="l"/>
            <a:r>
              <a:rPr lang="en-US" sz="2600" dirty="0">
                <a:solidFill>
                  <a:schemeClr val="tx1"/>
                </a:solidFill>
              </a:rPr>
              <a:t>C, M. (2012). Aids in </a:t>
            </a:r>
            <a:r>
              <a:rPr lang="en-US" sz="2600" dirty="0" err="1">
                <a:solidFill>
                  <a:schemeClr val="tx1"/>
                </a:solidFill>
              </a:rPr>
              <a:t>romania</a:t>
            </a:r>
            <a:r>
              <a:rPr lang="en-US" sz="2600" dirty="0">
                <a:solidFill>
                  <a:schemeClr val="tx1"/>
                </a:solidFill>
              </a:rPr>
              <a:t>: When ignorance is </a:t>
            </a:r>
            <a:r>
              <a:rPr lang="en-US" sz="2600" dirty="0" err="1">
                <a:solidFill>
                  <a:schemeClr val="tx1"/>
                </a:solidFill>
              </a:rPr>
              <a:t>lethal.</a:t>
            </a:r>
            <a:r>
              <a:rPr lang="en-US" sz="2600" i="1" dirty="0" err="1">
                <a:solidFill>
                  <a:schemeClr val="tx1"/>
                </a:solidFill>
              </a:rPr>
              <a:t>The</a:t>
            </a:r>
            <a:r>
              <a:rPr lang="en-US" sz="2600" i="1" dirty="0">
                <a:solidFill>
                  <a:schemeClr val="tx1"/>
                </a:solidFill>
              </a:rPr>
              <a:t> Economist</a:t>
            </a:r>
            <a:r>
              <a:rPr lang="en-US" sz="2600" dirty="0">
                <a:solidFill>
                  <a:schemeClr val="tx1"/>
                </a:solidFill>
              </a:rPr>
              <a:t>. Retrieved from </a:t>
            </a:r>
            <a:r>
              <a:rPr lang="en-US" sz="2600" dirty="0">
                <a:solidFill>
                  <a:schemeClr val="tx1"/>
                </a:solidFill>
                <a:hlinkClick r:id="rId2"/>
              </a:rPr>
              <a:t>http://</a:t>
            </a:r>
            <a:r>
              <a:rPr lang="en-US" sz="2600" dirty="0" smtClean="0">
                <a:solidFill>
                  <a:schemeClr val="tx1"/>
                </a:solidFill>
                <a:hlinkClick r:id="rId2"/>
              </a:rPr>
              <a:t>www.economist.com/blogs/easternapproaches/2012/04/aids-romania</a:t>
            </a:r>
            <a:endParaRPr lang="en-US" sz="2600" dirty="0" smtClean="0">
              <a:solidFill>
                <a:schemeClr val="tx1"/>
              </a:solidFill>
            </a:endParaRPr>
          </a:p>
          <a:p>
            <a:pPr algn="l"/>
            <a:r>
              <a:rPr lang="en-US" sz="2600" dirty="0" smtClean="0">
                <a:solidFill>
                  <a:schemeClr val="tx1"/>
                </a:solidFill>
              </a:rPr>
              <a:t>Donald G. (2004). Romania Declares Victory in Fight Against AIDS </a:t>
            </a:r>
            <a:r>
              <a:rPr lang="en-US" sz="2600" i="1" dirty="0" smtClean="0">
                <a:solidFill>
                  <a:schemeClr val="tx1"/>
                </a:solidFill>
              </a:rPr>
              <a:t>New York Times</a:t>
            </a:r>
          </a:p>
          <a:p>
            <a:pPr algn="l"/>
            <a:r>
              <a:rPr lang="en-US" sz="2600" i="1" dirty="0" smtClean="0">
                <a:solidFill>
                  <a:schemeClr val="tx1"/>
                </a:solidFill>
              </a:rPr>
              <a:t>European </a:t>
            </a:r>
            <a:r>
              <a:rPr lang="en-US" sz="2600" i="1" dirty="0" err="1">
                <a:solidFill>
                  <a:schemeClr val="tx1"/>
                </a:solidFill>
              </a:rPr>
              <a:t>hiv</a:t>
            </a:r>
            <a:r>
              <a:rPr lang="en-US" sz="2600" i="1" dirty="0">
                <a:solidFill>
                  <a:schemeClr val="tx1"/>
                </a:solidFill>
              </a:rPr>
              <a:t> and aids statistics</a:t>
            </a:r>
            <a:r>
              <a:rPr lang="en-US" sz="2600" dirty="0">
                <a:solidFill>
                  <a:schemeClr val="tx1"/>
                </a:solidFill>
              </a:rPr>
              <a:t>. (2010). Retrieved from </a:t>
            </a:r>
            <a:r>
              <a:rPr lang="en-US" sz="2600" dirty="0">
                <a:solidFill>
                  <a:schemeClr val="tx1"/>
                </a:solidFill>
                <a:hlinkClick r:id="rId3"/>
              </a:rPr>
              <a:t>http://</a:t>
            </a:r>
            <a:r>
              <a:rPr lang="en-US" sz="2600" dirty="0" smtClean="0">
                <a:solidFill>
                  <a:schemeClr val="tx1"/>
                </a:solidFill>
                <a:hlinkClick r:id="rId3"/>
              </a:rPr>
              <a:t>www.avert.org/hiv-aids-europe.htm</a:t>
            </a:r>
            <a:endParaRPr lang="en-US" sz="2600" dirty="0" smtClean="0">
              <a:solidFill>
                <a:schemeClr val="tx1"/>
              </a:solidFill>
            </a:endParaRPr>
          </a:p>
          <a:p>
            <a:pPr algn="l"/>
            <a:r>
              <a:rPr lang="en-US" sz="2600" i="1" dirty="0" smtClean="0">
                <a:solidFill>
                  <a:schemeClr val="tx1"/>
                </a:solidFill>
              </a:rPr>
              <a:t>Global Edge (2012). </a:t>
            </a:r>
            <a:r>
              <a:rPr lang="en-US" sz="2600" dirty="0" smtClean="0">
                <a:solidFill>
                  <a:schemeClr val="tx1"/>
                </a:solidFill>
              </a:rPr>
              <a:t>Retrieved from https://globaledge.msu.edu/countries/romania/tradestats</a:t>
            </a:r>
          </a:p>
          <a:p>
            <a:pPr algn="l"/>
            <a:r>
              <a:rPr lang="en-US" sz="2600" dirty="0" smtClean="0">
                <a:solidFill>
                  <a:schemeClr val="tx1"/>
                </a:solidFill>
              </a:rPr>
              <a:t>Reuters (2011). Healthcare. </a:t>
            </a:r>
            <a:r>
              <a:rPr lang="en-US" sz="2600" i="1" dirty="0" smtClean="0">
                <a:solidFill>
                  <a:schemeClr val="tx1"/>
                </a:solidFill>
              </a:rPr>
              <a:t>SRNNews.com</a:t>
            </a:r>
            <a:endParaRPr lang="en-US" sz="2600" i="1" dirty="0">
              <a:solidFill>
                <a:schemeClr val="tx1"/>
              </a:solidFill>
            </a:endParaRPr>
          </a:p>
          <a:p>
            <a:pPr algn="l"/>
            <a:endParaRPr lang="en-US" i="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3622</TotalTime>
  <Words>379</Words>
  <Application>Microsoft Office PowerPoint</Application>
  <PresentationFormat>On-screen Show (4:3)</PresentationFormat>
  <Paragraphs>21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AIDS in Romania</vt:lpstr>
      <vt:lpstr>The number of the new cases recorded in 2006 was lower than the number recorded in 2002. This target (Maintain, by 2007, the incidence of HIV/ AIDS at the level of 2002) has been exceeded.</vt:lpstr>
      <vt:lpstr>Slide 3</vt:lpstr>
      <vt:lpstr>The Economist: AIDs in Romania  When Ignorance is Lethal</vt:lpstr>
      <vt:lpstr>Slide 5</vt:lpstr>
      <vt:lpstr>Romania Declares Victory in Fight Against AIDS </vt:lpstr>
      <vt:lpstr>Romanian Trading</vt:lpstr>
      <vt:lpstr>Work Cited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Rbreedon</dc:creator>
  <cp:lastModifiedBy>Rbreedon</cp:lastModifiedBy>
  <cp:revision>27</cp:revision>
  <dcterms:created xsi:type="dcterms:W3CDTF">2012-11-08T11:33:00Z</dcterms:created>
  <dcterms:modified xsi:type="dcterms:W3CDTF">2012-11-10T23:55:01Z</dcterms:modified>
</cp:coreProperties>
</file>