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D439922B-64BA-449A-8CF4-640F39114C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39922B-64BA-449A-8CF4-640F39114C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39922B-64BA-449A-8CF4-640F39114C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39922B-64BA-449A-8CF4-640F39114C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39922B-64BA-449A-8CF4-640F39114C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39922B-64BA-449A-8CF4-640F39114C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439922B-64BA-449A-8CF4-640F39114C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39922B-64BA-449A-8CF4-640F39114C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39922B-64BA-449A-8CF4-640F39114C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39922B-64BA-449A-8CF4-640F39114CD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329B49-8CAE-4924-892E-DBA3A52DFAA0}" type="datetimeFigureOut">
              <a:rPr lang="en-US" smtClean="0"/>
              <a:t>11/10/2012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39922B-64BA-449A-8CF4-640F39114CD0}"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F329B49-8CAE-4924-892E-DBA3A52DFAA0}" type="datetimeFigureOut">
              <a:rPr lang="en-US" smtClean="0"/>
              <a:t>11/10/2012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439922B-64BA-449A-8CF4-640F39114C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Efficacy of Alcohol-Based Hand Rub, Medicated Soap, and Plain Soap on the Hands of Nursing Personnel </a:t>
            </a:r>
            <a:endParaRPr lang="en-US" dirty="0"/>
          </a:p>
        </p:txBody>
      </p:sp>
      <p:sp>
        <p:nvSpPr>
          <p:cNvPr id="3" name="Subtitle 2"/>
          <p:cNvSpPr>
            <a:spLocks noGrp="1"/>
          </p:cNvSpPr>
          <p:nvPr>
            <p:ph type="subTitle" idx="1"/>
          </p:nvPr>
        </p:nvSpPr>
        <p:spPr/>
        <p:txBody>
          <a:bodyPr/>
          <a:lstStyle/>
          <a:p>
            <a:r>
              <a:rPr lang="en-US" dirty="0" smtClean="0"/>
              <a:t>PICO Assignment</a:t>
            </a:r>
            <a:endParaRPr lang="en-US" dirty="0"/>
          </a:p>
        </p:txBody>
      </p:sp>
    </p:spTree>
    <p:extLst>
      <p:ext uri="{BB962C8B-B14F-4D97-AF65-F5344CB8AC3E}">
        <p14:creationId xmlns:p14="http://schemas.microsoft.com/office/powerpoint/2010/main" val="1847315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Application of Study Results to Patient Care</a:t>
            </a:r>
          </a:p>
        </p:txBody>
      </p:sp>
      <p:sp>
        <p:nvSpPr>
          <p:cNvPr id="3" name="Content Placeholder 2"/>
          <p:cNvSpPr>
            <a:spLocks noGrp="1"/>
          </p:cNvSpPr>
          <p:nvPr>
            <p:ph idx="1"/>
          </p:nvPr>
        </p:nvSpPr>
        <p:spPr>
          <a:xfrm>
            <a:off x="502920" y="530352"/>
            <a:ext cx="8183880" cy="4422648"/>
          </a:xfrm>
        </p:spPr>
        <p:txBody>
          <a:bodyPr>
            <a:normAutofit fontScale="85000" lnSpcReduction="20000"/>
          </a:bodyPr>
          <a:lstStyle/>
          <a:p>
            <a:r>
              <a:rPr lang="en-US" dirty="0" smtClean="0"/>
              <a:t>Hand hygiene compliance among nursing staff and medical professionals will be easier to employ if the hospital or clinic ensures that the necessary infrastructure is in place for staff members to practice regular hand hygiene, if staff members are properly trained on the appropriate measures of hand hygiene, if facility managers conduct regular evaluations to ensure hand-hygiene compliance, if reminders are placed around the workplace to enforce hand hygiene practices, and if the hospital environment is equipped with enough resources to raise awareness about patient safety </a:t>
            </a:r>
            <a:r>
              <a:rPr lang="en-US" dirty="0"/>
              <a:t>(World Health Organization, 2012</a:t>
            </a:r>
            <a:r>
              <a:rPr lang="en-US" dirty="0" smtClean="0"/>
              <a:t>)</a:t>
            </a:r>
            <a:endParaRPr lang="en-US" dirty="0"/>
          </a:p>
        </p:txBody>
      </p:sp>
    </p:spTree>
    <p:extLst>
      <p:ext uri="{BB962C8B-B14F-4D97-AF65-F5344CB8AC3E}">
        <p14:creationId xmlns:p14="http://schemas.microsoft.com/office/powerpoint/2010/main" val="1638752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502920" y="530352"/>
            <a:ext cx="8183880" cy="5032248"/>
          </a:xfrm>
        </p:spPr>
        <p:txBody>
          <a:bodyPr>
            <a:normAutofit fontScale="62500" lnSpcReduction="20000"/>
          </a:bodyPr>
          <a:lstStyle/>
          <a:p>
            <a:r>
              <a:rPr lang="en-US" dirty="0" err="1"/>
              <a:t>Beydokhti</a:t>
            </a:r>
            <a:r>
              <a:rPr lang="en-US" dirty="0"/>
              <a:t>, T. B., </a:t>
            </a:r>
            <a:r>
              <a:rPr lang="en-US" dirty="0" err="1"/>
              <a:t>Moshki</a:t>
            </a:r>
            <a:r>
              <a:rPr lang="en-US" dirty="0"/>
              <a:t>, M., &amp; </a:t>
            </a:r>
            <a:r>
              <a:rPr lang="en-US" dirty="0" err="1"/>
              <a:t>Zolfaghari</a:t>
            </a:r>
            <a:r>
              <a:rPr lang="en-US" dirty="0"/>
              <a:t>, G. (2011). The Efficacy </a:t>
            </a:r>
            <a:r>
              <a:rPr lang="en-US" dirty="0" smtClean="0"/>
              <a:t>	of </a:t>
            </a:r>
            <a:r>
              <a:rPr lang="en-US" dirty="0"/>
              <a:t>Alcohol-Based Hand Rub, Medicated Soap and Plain Soap </a:t>
            </a:r>
            <a:r>
              <a:rPr lang="en-US" dirty="0" smtClean="0"/>
              <a:t>	on </a:t>
            </a:r>
            <a:r>
              <a:rPr lang="en-US" dirty="0"/>
              <a:t>the Hands of Nursing Personnel. </a:t>
            </a:r>
            <a:r>
              <a:rPr lang="en-US" i="1" dirty="0"/>
              <a:t>World Applied Sciences </a:t>
            </a:r>
            <a:r>
              <a:rPr lang="en-US" i="1" dirty="0" smtClean="0"/>
              <a:t>	Journal</a:t>
            </a:r>
            <a:r>
              <a:rPr lang="en-US" i="1" dirty="0"/>
              <a:t>, 4</a:t>
            </a:r>
            <a:r>
              <a:rPr lang="en-US" dirty="0"/>
              <a:t>, 419-424.</a:t>
            </a:r>
          </a:p>
          <a:p>
            <a:r>
              <a:rPr lang="en-US" dirty="0"/>
              <a:t>Bloomfield, S. F., Aiello, A., &amp; Cookson, B. (2007). The </a:t>
            </a:r>
            <a:r>
              <a:rPr lang="en-US" dirty="0" smtClean="0"/>
              <a:t>		effectiveness </a:t>
            </a:r>
            <a:r>
              <a:rPr lang="en-US" dirty="0"/>
              <a:t>of hand hygiene procedures in reducing the </a:t>
            </a:r>
            <a:r>
              <a:rPr lang="en-US" dirty="0" smtClean="0"/>
              <a:t>	risks </a:t>
            </a:r>
            <a:r>
              <a:rPr lang="en-US" dirty="0"/>
              <a:t>of infections in home and community settings including </a:t>
            </a:r>
            <a:r>
              <a:rPr lang="en-US" dirty="0" smtClean="0"/>
              <a:t>	</a:t>
            </a:r>
            <a:r>
              <a:rPr lang="en-US" dirty="0" err="1" smtClean="0"/>
              <a:t>handwashing</a:t>
            </a:r>
            <a:r>
              <a:rPr lang="en-US" dirty="0" smtClean="0"/>
              <a:t> </a:t>
            </a:r>
            <a:r>
              <a:rPr lang="en-US" dirty="0"/>
              <a:t>and alcohol-based hand sanitizers. </a:t>
            </a:r>
            <a:r>
              <a:rPr lang="en-US" i="1" dirty="0"/>
              <a:t>American </a:t>
            </a:r>
            <a:r>
              <a:rPr lang="en-US" i="1" dirty="0" smtClean="0"/>
              <a:t>	Journal </a:t>
            </a:r>
            <a:r>
              <a:rPr lang="en-US" i="1" dirty="0"/>
              <a:t>of Infection Control, 35</a:t>
            </a:r>
            <a:r>
              <a:rPr lang="en-US" dirty="0"/>
              <a:t>(10), 27-64.</a:t>
            </a:r>
          </a:p>
          <a:p>
            <a:r>
              <a:rPr lang="en-US" dirty="0"/>
              <a:t>Centers for Disease Control and Prevention. (2002). Guideline for </a:t>
            </a:r>
            <a:r>
              <a:rPr lang="en-US" dirty="0" smtClean="0"/>
              <a:t>	Hand </a:t>
            </a:r>
            <a:r>
              <a:rPr lang="en-US" dirty="0"/>
              <a:t>Hygiene in Health-Care Settings. </a:t>
            </a:r>
            <a:r>
              <a:rPr lang="en-US" i="1" dirty="0"/>
              <a:t>Morbidity and </a:t>
            </a:r>
            <a:r>
              <a:rPr lang="en-US" i="1" dirty="0" smtClean="0"/>
              <a:t>	Mortality </a:t>
            </a:r>
            <a:r>
              <a:rPr lang="en-US" i="1" dirty="0"/>
              <a:t>Weekly Report, 57</a:t>
            </a:r>
            <a:r>
              <a:rPr lang="en-US" dirty="0"/>
              <a:t>(16).</a:t>
            </a:r>
          </a:p>
          <a:p>
            <a:r>
              <a:rPr lang="en-US" dirty="0" err="1"/>
              <a:t>Naikoba</a:t>
            </a:r>
            <a:r>
              <a:rPr lang="en-US" dirty="0"/>
              <a:t>, S. (2001). Increasing </a:t>
            </a:r>
            <a:r>
              <a:rPr lang="en-US" dirty="0" err="1"/>
              <a:t>handwashing</a:t>
            </a:r>
            <a:r>
              <a:rPr lang="en-US" dirty="0"/>
              <a:t> in healthcare </a:t>
            </a:r>
            <a:r>
              <a:rPr lang="en-US" dirty="0" smtClean="0"/>
              <a:t>	workers</a:t>
            </a:r>
            <a:r>
              <a:rPr lang="en-US" dirty="0"/>
              <a:t>: the effectiveness of interventions aimed at </a:t>
            </a:r>
            <a:r>
              <a:rPr lang="en-US" dirty="0" smtClean="0"/>
              <a:t>	increasing </a:t>
            </a:r>
            <a:r>
              <a:rPr lang="en-US" dirty="0" err="1"/>
              <a:t>handwashing</a:t>
            </a:r>
            <a:r>
              <a:rPr lang="en-US" dirty="0"/>
              <a:t> in healthcare workers: a systematic </a:t>
            </a:r>
            <a:r>
              <a:rPr lang="en-US" dirty="0" smtClean="0"/>
              <a:t>	review</a:t>
            </a:r>
            <a:r>
              <a:rPr lang="en-US" dirty="0"/>
              <a:t>. </a:t>
            </a:r>
            <a:r>
              <a:rPr lang="en-US" i="1" dirty="0"/>
              <a:t>Journal of Hospital Infection, 47</a:t>
            </a:r>
            <a:r>
              <a:rPr lang="en-US" dirty="0"/>
              <a:t>(3), 173-180.</a:t>
            </a:r>
          </a:p>
          <a:p>
            <a:r>
              <a:rPr lang="en-US" dirty="0"/>
              <a:t>World Health Organization. (2012, October 24). </a:t>
            </a:r>
            <a:r>
              <a:rPr lang="en-US" i="1" dirty="0"/>
              <a:t>Patient Safety</a:t>
            </a:r>
            <a:r>
              <a:rPr lang="en-US" dirty="0"/>
              <a:t>. </a:t>
            </a:r>
            <a:r>
              <a:rPr lang="en-US" dirty="0" smtClean="0"/>
              <a:t>	Retrieved </a:t>
            </a:r>
            <a:r>
              <a:rPr lang="en-US" dirty="0"/>
              <a:t>from World Health Organization: </a:t>
            </a:r>
            <a:r>
              <a:rPr lang="en-US" dirty="0" smtClean="0"/>
              <a:t>	http</a:t>
            </a:r>
            <a:r>
              <a:rPr lang="en-US" dirty="0"/>
              <a:t>://www.who.int/patientsafety/en/</a:t>
            </a:r>
          </a:p>
          <a:p>
            <a:pPr marL="0" indent="0">
              <a:buNone/>
            </a:pPr>
            <a:endParaRPr lang="en-US" dirty="0"/>
          </a:p>
        </p:txBody>
      </p:sp>
    </p:spTree>
    <p:extLst>
      <p:ext uri="{BB962C8B-B14F-4D97-AF65-F5344CB8AC3E}">
        <p14:creationId xmlns:p14="http://schemas.microsoft.com/office/powerpoint/2010/main" val="2857462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PICO QUESTION</a:t>
            </a:r>
            <a:endParaRPr lang="en-US" dirty="0"/>
          </a:p>
        </p:txBody>
      </p:sp>
      <p:sp>
        <p:nvSpPr>
          <p:cNvPr id="3" name="Content Placeholder 2"/>
          <p:cNvSpPr>
            <a:spLocks noGrp="1"/>
          </p:cNvSpPr>
          <p:nvPr>
            <p:ph idx="1"/>
          </p:nvPr>
        </p:nvSpPr>
        <p:spPr>
          <a:xfrm>
            <a:off x="502920" y="530352"/>
            <a:ext cx="8183880" cy="4803648"/>
          </a:xfrm>
        </p:spPr>
        <p:txBody>
          <a:bodyPr>
            <a:normAutofit fontScale="77500" lnSpcReduction="20000"/>
          </a:bodyPr>
          <a:lstStyle/>
          <a:p>
            <a:r>
              <a:rPr lang="en-US" dirty="0"/>
              <a:t>Nosocomial infections are a major problem </a:t>
            </a:r>
            <a:r>
              <a:rPr lang="en-US" dirty="0" smtClean="0"/>
              <a:t>for nearly 40 percent of hospitalized patients; clean </a:t>
            </a:r>
            <a:r>
              <a:rPr lang="en-US" dirty="0"/>
              <a:t>hands can </a:t>
            </a:r>
            <a:r>
              <a:rPr lang="en-US" dirty="0" smtClean="0"/>
              <a:t>play a </a:t>
            </a:r>
            <a:r>
              <a:rPr lang="en-US" dirty="0"/>
              <a:t>major role in controlling </a:t>
            </a:r>
            <a:r>
              <a:rPr lang="en-US" dirty="0" smtClean="0"/>
              <a:t>these infections</a:t>
            </a:r>
          </a:p>
          <a:p>
            <a:r>
              <a:rPr lang="en-US" dirty="0" smtClean="0"/>
              <a:t>PICO Question: What are effective means to curb the spread of infectious diseases among patients in a hospital setting?</a:t>
            </a:r>
          </a:p>
          <a:p>
            <a:r>
              <a:rPr lang="en-US" dirty="0" smtClean="0"/>
              <a:t>P - population: Nurses hand bacterial load and hand washing</a:t>
            </a:r>
          </a:p>
          <a:p>
            <a:r>
              <a:rPr lang="en-US" dirty="0" smtClean="0"/>
              <a:t>I - intervention: Washing hands with alcohol-based gel</a:t>
            </a:r>
          </a:p>
          <a:p>
            <a:r>
              <a:rPr lang="en-US" dirty="0" smtClean="0"/>
              <a:t>C – Comparison: Standard hand washing with soap and water</a:t>
            </a:r>
          </a:p>
          <a:p>
            <a:r>
              <a:rPr lang="en-US" dirty="0" smtClean="0"/>
              <a:t>O – Outcome: Nurses who cleaned their hands with an alcohol-based gel had less bacteria on their hands than nurses who used soap and water</a:t>
            </a:r>
            <a:endParaRPr lang="en-US" dirty="0"/>
          </a:p>
        </p:txBody>
      </p:sp>
    </p:spTree>
    <p:extLst>
      <p:ext uri="{BB962C8B-B14F-4D97-AF65-F5344CB8AC3E}">
        <p14:creationId xmlns:p14="http://schemas.microsoft.com/office/powerpoint/2010/main" val="1382950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Is alcohol-based gel more effective than soap and water?</a:t>
            </a:r>
          </a:p>
          <a:p>
            <a:r>
              <a:rPr lang="en-US" dirty="0" smtClean="0"/>
              <a:t>Yes, nurses who clean their hands with alcohol-based gel had less of a bacterial load than nurses who washed their hands with soap and water</a:t>
            </a:r>
            <a:endParaRPr lang="en-US" dirty="0"/>
          </a:p>
        </p:txBody>
      </p:sp>
    </p:spTree>
    <p:extLst>
      <p:ext uri="{BB962C8B-B14F-4D97-AF65-F5344CB8AC3E}">
        <p14:creationId xmlns:p14="http://schemas.microsoft.com/office/powerpoint/2010/main" val="12936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Nurses &amp; Hand Washing</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t>In 1854 Florence Nightingale established a connection between infection control and nursing practice</a:t>
            </a:r>
          </a:p>
          <a:p>
            <a:r>
              <a:rPr lang="en-US" dirty="0" smtClean="0"/>
              <a:t>During the Crimean War, Nightingale found that patient deaths significantly dropped when hygienic conditions improved</a:t>
            </a:r>
          </a:p>
          <a:p>
            <a:r>
              <a:rPr lang="en-US" dirty="0" smtClean="0"/>
              <a:t>As such, Nightingale fought for the cause to improve hygiene  conditions among hospital staff, as well as patient living conditions </a:t>
            </a:r>
          </a:p>
          <a:p>
            <a:r>
              <a:rPr lang="en-US" dirty="0" smtClean="0"/>
              <a:t>Nightingale’s efforts paved the way for medical staff throughout history to prove  that the majority of hospital-acquired infections are preventable through improved hygiene procedures, such as nurse hand-washing</a:t>
            </a:r>
          </a:p>
          <a:p>
            <a:r>
              <a:rPr lang="en-US" dirty="0" smtClean="0"/>
              <a:t>The Ministry of Health and Long-Term Care stated that nurse hand-washing is the simplest, yet most effective means to curb the spread of communicable diseases (</a:t>
            </a:r>
            <a:r>
              <a:rPr lang="en-US" dirty="0" err="1"/>
              <a:t>Naikoba</a:t>
            </a:r>
            <a:r>
              <a:rPr lang="en-US" dirty="0"/>
              <a:t>, 2001)</a:t>
            </a:r>
          </a:p>
          <a:p>
            <a:endParaRPr lang="en-US" dirty="0" smtClean="0"/>
          </a:p>
          <a:p>
            <a:endParaRPr lang="en-US" dirty="0" smtClean="0"/>
          </a:p>
          <a:p>
            <a:endParaRPr lang="en-US" dirty="0"/>
          </a:p>
        </p:txBody>
      </p:sp>
    </p:spTree>
    <p:extLst>
      <p:ext uri="{BB962C8B-B14F-4D97-AF65-F5344CB8AC3E}">
        <p14:creationId xmlns:p14="http://schemas.microsoft.com/office/powerpoint/2010/main" val="353690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Practice of Nurses and Hand-Washing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Between 1980 and 1992 deaths related to infectious diseases have risen by nearly 22 percent </a:t>
            </a:r>
            <a:r>
              <a:rPr lang="en-US" dirty="0"/>
              <a:t>(Centers for Disease Control and Prevention, 2002)</a:t>
            </a:r>
          </a:p>
          <a:p>
            <a:r>
              <a:rPr lang="en-US" dirty="0" smtClean="0"/>
              <a:t>Research indicates that poor hand hygiene among nursing staff play a key role in the frequency of gastrointestinal, respiratory tract, and skin infections </a:t>
            </a:r>
            <a:r>
              <a:rPr lang="en-US" dirty="0"/>
              <a:t>(Bloomfield, Aiello, &amp; Cookson, 2007)</a:t>
            </a:r>
          </a:p>
          <a:p>
            <a:r>
              <a:rPr lang="en-US" dirty="0" smtClean="0"/>
              <a:t>In an effort to reduce the spread of infections, medical staff and nurses are required to implement alcohol-based hand hygiene procedures </a:t>
            </a:r>
          </a:p>
          <a:p>
            <a:r>
              <a:rPr lang="en-US" dirty="0" smtClean="0"/>
              <a:t>The </a:t>
            </a:r>
            <a:r>
              <a:rPr lang="en-US" dirty="0"/>
              <a:t>World Health Organization (WHO) </a:t>
            </a:r>
            <a:r>
              <a:rPr lang="en-US" dirty="0" smtClean="0"/>
              <a:t> suggests that nurses and other medical staff should wash their hands with soap and water when they are visibly soiled with bodily fluids or blood. The WHO states that hands should be washed with an alcohol-based hand rub when they are not visibly soiled </a:t>
            </a:r>
            <a:r>
              <a:rPr lang="en-US" dirty="0"/>
              <a:t>(World Health Organization, 2012)</a:t>
            </a:r>
          </a:p>
          <a:p>
            <a:endParaRPr lang="en-US" dirty="0" smtClean="0"/>
          </a:p>
        </p:txBody>
      </p:sp>
    </p:spTree>
    <p:extLst>
      <p:ext uri="{BB962C8B-B14F-4D97-AF65-F5344CB8AC3E}">
        <p14:creationId xmlns:p14="http://schemas.microsoft.com/office/powerpoint/2010/main" val="191792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Practice of Nurses and Hand-Washing</a:t>
            </a:r>
          </a:p>
        </p:txBody>
      </p:sp>
      <p:sp>
        <p:nvSpPr>
          <p:cNvPr id="3" name="Content Placeholder 2"/>
          <p:cNvSpPr>
            <a:spLocks noGrp="1"/>
          </p:cNvSpPr>
          <p:nvPr>
            <p:ph idx="1"/>
          </p:nvPr>
        </p:nvSpPr>
        <p:spPr/>
        <p:txBody>
          <a:bodyPr>
            <a:normAutofit fontScale="92500" lnSpcReduction="10000"/>
          </a:bodyPr>
          <a:lstStyle/>
          <a:p>
            <a:r>
              <a:rPr lang="en-US" dirty="0" smtClean="0"/>
              <a:t>Nosocomial infections account for approximately 50 percent of all complications that occur during hospitalization </a:t>
            </a:r>
            <a:r>
              <a:rPr lang="en-US" dirty="0"/>
              <a:t>(Centers for Disease Control and Prevention, 2002)</a:t>
            </a:r>
          </a:p>
          <a:p>
            <a:r>
              <a:rPr lang="en-US" dirty="0" smtClean="0"/>
              <a:t>Nearly two million patients are affected by hospital-acquired infections annually </a:t>
            </a:r>
          </a:p>
          <a:p>
            <a:r>
              <a:rPr lang="en-US" dirty="0" smtClean="0"/>
              <a:t>Additionally, nearly 90,000 patients die each year as the result of these infections</a:t>
            </a:r>
          </a:p>
          <a:p>
            <a:r>
              <a:rPr lang="en-US" dirty="0" smtClean="0"/>
              <a:t>Appropriate hand-hygiene procedures among medical staff significantly reduces these numbers </a:t>
            </a:r>
            <a:r>
              <a:rPr lang="en-US" dirty="0"/>
              <a:t>(World Health Organization, 2012</a:t>
            </a:r>
            <a:r>
              <a:rPr lang="en-US" dirty="0" smtClean="0"/>
              <a:t>)</a:t>
            </a:r>
            <a:endParaRPr lang="en-US" dirty="0"/>
          </a:p>
        </p:txBody>
      </p:sp>
    </p:spTree>
    <p:extLst>
      <p:ext uri="{BB962C8B-B14F-4D97-AF65-F5344CB8AC3E}">
        <p14:creationId xmlns:p14="http://schemas.microsoft.com/office/powerpoint/2010/main" val="1369186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Review</a:t>
            </a:r>
            <a:endParaRPr lang="en-US" dirty="0"/>
          </a:p>
        </p:txBody>
      </p:sp>
      <p:sp>
        <p:nvSpPr>
          <p:cNvPr id="3" name="Content Placeholder 2"/>
          <p:cNvSpPr>
            <a:spLocks noGrp="1"/>
          </p:cNvSpPr>
          <p:nvPr>
            <p:ph idx="1"/>
          </p:nvPr>
        </p:nvSpPr>
        <p:spPr>
          <a:xfrm>
            <a:off x="502920" y="530352"/>
            <a:ext cx="8183880" cy="4803648"/>
          </a:xfrm>
        </p:spPr>
        <p:txBody>
          <a:bodyPr>
            <a:normAutofit fontScale="62500" lnSpcReduction="20000"/>
          </a:bodyPr>
          <a:lstStyle/>
          <a:p>
            <a:r>
              <a:rPr lang="en-US" i="1" dirty="0"/>
              <a:t>The Efficacy of Alcohol-Based Hand Rub, Medicated Soap </a:t>
            </a:r>
            <a:r>
              <a:rPr lang="en-US" i="1" dirty="0" smtClean="0"/>
              <a:t>and Plain </a:t>
            </a:r>
            <a:r>
              <a:rPr lang="en-US" i="1" dirty="0"/>
              <a:t>Soap on the Hands of Nursing </a:t>
            </a:r>
            <a:r>
              <a:rPr lang="en-US" i="1" dirty="0" smtClean="0"/>
              <a:t>Personnel (2011)</a:t>
            </a:r>
          </a:p>
          <a:p>
            <a:r>
              <a:rPr lang="en-US" dirty="0" err="1" smtClean="0"/>
              <a:t>Beydokhti</a:t>
            </a:r>
            <a:r>
              <a:rPr lang="en-US" dirty="0"/>
              <a:t>, </a:t>
            </a:r>
            <a:r>
              <a:rPr lang="en-US" dirty="0" err="1" smtClean="0"/>
              <a:t>Moshki</a:t>
            </a:r>
            <a:r>
              <a:rPr lang="en-US" dirty="0" smtClean="0"/>
              <a:t> &amp; </a:t>
            </a:r>
            <a:r>
              <a:rPr lang="en-US" dirty="0" err="1" smtClean="0"/>
              <a:t>Zolfaghari</a:t>
            </a:r>
            <a:r>
              <a:rPr lang="en-US" dirty="0" smtClean="0"/>
              <a:t> (2011) conducted a randomized clinical trial to determine the efficacy alcohol-based hand rubs, medicated soap, and normal soap by nursing staff</a:t>
            </a:r>
          </a:p>
          <a:p>
            <a:r>
              <a:rPr lang="en-US" dirty="0" smtClean="0"/>
              <a:t>The authors studied 132 patients to determine if non-contaminated hands are an effective means to reduce hospital-based infections</a:t>
            </a:r>
          </a:p>
          <a:p>
            <a:r>
              <a:rPr lang="en-US" dirty="0" smtClean="0"/>
              <a:t>More specifically, the authors examined the effectiveness of alcohol-based solutions in a hospital setting</a:t>
            </a:r>
          </a:p>
          <a:p>
            <a:r>
              <a:rPr lang="en-US" dirty="0" smtClean="0"/>
              <a:t>The study followed 134 nurses who continuously used alcohol-based hand rubs and found that common infection-causing microorganisms were less evident after nurses used the rub</a:t>
            </a:r>
          </a:p>
          <a:p>
            <a:r>
              <a:rPr lang="en-US" dirty="0" smtClean="0"/>
              <a:t>As such, the authors determine that frequent use of alcohol-based rubs are more effective overall than soap and water</a:t>
            </a:r>
          </a:p>
          <a:p>
            <a:r>
              <a:rPr lang="en-US" dirty="0" smtClean="0"/>
              <a:t>Additionally, alcohol-based rubs are easier to use and does not require the availability of water </a:t>
            </a:r>
            <a:r>
              <a:rPr lang="en-US" dirty="0"/>
              <a:t>(</a:t>
            </a:r>
            <a:r>
              <a:rPr lang="en-US" dirty="0" err="1"/>
              <a:t>Beydokhti</a:t>
            </a:r>
            <a:r>
              <a:rPr lang="en-US" dirty="0"/>
              <a:t>, </a:t>
            </a:r>
            <a:r>
              <a:rPr lang="en-US" dirty="0" err="1"/>
              <a:t>Moshki</a:t>
            </a:r>
            <a:r>
              <a:rPr lang="en-US" dirty="0"/>
              <a:t>, &amp; </a:t>
            </a:r>
            <a:r>
              <a:rPr lang="en-US" dirty="0" err="1"/>
              <a:t>Zolfaghari</a:t>
            </a:r>
            <a:r>
              <a:rPr lang="en-US" dirty="0"/>
              <a:t>, 2011</a:t>
            </a:r>
            <a:r>
              <a:rPr lang="en-US" dirty="0" smtClean="0"/>
              <a:t>)</a:t>
            </a:r>
            <a:endParaRPr lang="en-US" dirty="0"/>
          </a:p>
        </p:txBody>
      </p:sp>
    </p:spTree>
    <p:extLst>
      <p:ext uri="{BB962C8B-B14F-4D97-AF65-F5344CB8AC3E}">
        <p14:creationId xmlns:p14="http://schemas.microsoft.com/office/powerpoint/2010/main" val="3832895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Review</a:t>
            </a:r>
            <a:endParaRPr lang="en-US" dirty="0"/>
          </a:p>
        </p:txBody>
      </p:sp>
      <p:sp>
        <p:nvSpPr>
          <p:cNvPr id="3" name="Content Placeholder 2"/>
          <p:cNvSpPr>
            <a:spLocks noGrp="1"/>
          </p:cNvSpPr>
          <p:nvPr>
            <p:ph idx="1"/>
          </p:nvPr>
        </p:nvSpPr>
        <p:spPr>
          <a:xfrm>
            <a:off x="502920" y="530352"/>
            <a:ext cx="8183880" cy="5108448"/>
          </a:xfrm>
        </p:spPr>
        <p:txBody>
          <a:bodyPr>
            <a:normAutofit fontScale="77500" lnSpcReduction="20000"/>
          </a:bodyPr>
          <a:lstStyle/>
          <a:p>
            <a:r>
              <a:rPr lang="en-US" dirty="0" smtClean="0"/>
              <a:t>The study found that nursing staff from the surgical ward had the highest levels of hand contamination</a:t>
            </a:r>
          </a:p>
          <a:p>
            <a:r>
              <a:rPr lang="en-US" dirty="0" smtClean="0"/>
              <a:t>The authors concluded that alcohol-based hand rubs have a more immediate effect than soap and water</a:t>
            </a:r>
          </a:p>
          <a:p>
            <a:r>
              <a:rPr lang="en-US" dirty="0" smtClean="0"/>
              <a:t>Furthermore, the effects of alcohol-based hand rubs have a longer-lasting effect than soap and water alone </a:t>
            </a:r>
          </a:p>
          <a:p>
            <a:r>
              <a:rPr lang="en-US" dirty="0" smtClean="0"/>
              <a:t>Also, there is no conclusive difference between the effectiveness of medicated soap and normal soap, but a significant difference between alcohol-based rubs and soap and water</a:t>
            </a:r>
          </a:p>
          <a:p>
            <a:r>
              <a:rPr lang="en-US" dirty="0" smtClean="0"/>
              <a:t>The study therefore concluded that alcohol based hand rubs are the most effective means to prevent contamination of infectious diseases in a hospital setting </a:t>
            </a:r>
            <a:r>
              <a:rPr lang="en-US" dirty="0"/>
              <a:t>(</a:t>
            </a:r>
            <a:r>
              <a:rPr lang="en-US" dirty="0" err="1"/>
              <a:t>Beydokhti</a:t>
            </a:r>
            <a:r>
              <a:rPr lang="en-US" dirty="0"/>
              <a:t>, </a:t>
            </a:r>
            <a:r>
              <a:rPr lang="en-US" dirty="0" err="1"/>
              <a:t>Moshki</a:t>
            </a:r>
            <a:r>
              <a:rPr lang="en-US" dirty="0"/>
              <a:t>, &amp; </a:t>
            </a:r>
            <a:r>
              <a:rPr lang="en-US" dirty="0" err="1"/>
              <a:t>Zolfaghari</a:t>
            </a:r>
            <a:r>
              <a:rPr lang="en-US" dirty="0"/>
              <a:t>, 2011)</a:t>
            </a:r>
          </a:p>
          <a:p>
            <a:endParaRPr lang="en-US" dirty="0" smtClean="0"/>
          </a:p>
        </p:txBody>
      </p:sp>
    </p:spTree>
    <p:extLst>
      <p:ext uri="{BB962C8B-B14F-4D97-AF65-F5344CB8AC3E}">
        <p14:creationId xmlns:p14="http://schemas.microsoft.com/office/powerpoint/2010/main" val="2962652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Study Results to Patient Care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Appropriate hand hygiene among nurses and other medical staff is a proven method to save lives</a:t>
            </a:r>
          </a:p>
          <a:p>
            <a:r>
              <a:rPr lang="en-US" dirty="0" smtClean="0"/>
              <a:t>Hand hygiene compliance is therefore crucial</a:t>
            </a:r>
          </a:p>
          <a:p>
            <a:r>
              <a:rPr lang="en-US" dirty="0" smtClean="0"/>
              <a:t>Healthcare workers are encouraged to clean their hands prior to touching a patient, prior to engaging in aseptic procedures, after exposure to bodily fluids, after touching a patient, and after touching patient surroundings </a:t>
            </a:r>
            <a:r>
              <a:rPr lang="en-US" dirty="0"/>
              <a:t>(World Health Organization, 2012)</a:t>
            </a:r>
          </a:p>
          <a:p>
            <a:endParaRPr lang="en-US" dirty="0"/>
          </a:p>
        </p:txBody>
      </p:sp>
    </p:spTree>
    <p:extLst>
      <p:ext uri="{BB962C8B-B14F-4D97-AF65-F5344CB8AC3E}">
        <p14:creationId xmlns:p14="http://schemas.microsoft.com/office/powerpoint/2010/main" val="2966646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196</TotalTime>
  <Words>966</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Aspect</vt:lpstr>
      <vt:lpstr>Efficacy of Alcohol-Based Hand Rub, Medicated Soap, and Plain Soap on the Hands of Nursing Personnel </vt:lpstr>
      <vt:lpstr>PICO QUESTION</vt:lpstr>
      <vt:lpstr>Hypothesis</vt:lpstr>
      <vt:lpstr>History of Nurses &amp; Hand Washing</vt:lpstr>
      <vt:lpstr>Current Practice of Nurses and Hand-Washing</vt:lpstr>
      <vt:lpstr>Current Practice of Nurses and Hand-Washing</vt:lpstr>
      <vt:lpstr>Article Review</vt:lpstr>
      <vt:lpstr>Article Review</vt:lpstr>
      <vt:lpstr>Application of Study Results to Patient Care</vt:lpstr>
      <vt:lpstr>Application of Study Results to Patient Care</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Ursula</cp:lastModifiedBy>
  <cp:revision>12</cp:revision>
  <dcterms:created xsi:type="dcterms:W3CDTF">2012-11-10T22:15:16Z</dcterms:created>
  <dcterms:modified xsi:type="dcterms:W3CDTF">2012-11-11T01:31:40Z</dcterms:modified>
</cp:coreProperties>
</file>