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5"/>
  </p:notesMasterIdLst>
  <p:sldIdLst>
    <p:sldId id="256" r:id="rId2"/>
    <p:sldId id="257" r:id="rId3"/>
    <p:sldId id="258" r:id="rId4"/>
    <p:sldId id="264" r:id="rId5"/>
    <p:sldId id="265" r:id="rId6"/>
    <p:sldId id="289" r:id="rId7"/>
    <p:sldId id="266" r:id="rId8"/>
    <p:sldId id="267" r:id="rId9"/>
    <p:sldId id="290" r:id="rId10"/>
    <p:sldId id="269" r:id="rId11"/>
    <p:sldId id="268" r:id="rId12"/>
    <p:sldId id="291" r:id="rId13"/>
    <p:sldId id="270" r:id="rId14"/>
    <p:sldId id="263" r:id="rId15"/>
    <p:sldId id="292" r:id="rId16"/>
    <p:sldId id="262" r:id="rId17"/>
    <p:sldId id="261" r:id="rId18"/>
    <p:sldId id="260" r:id="rId19"/>
    <p:sldId id="259" r:id="rId20"/>
    <p:sldId id="302" r:id="rId21"/>
    <p:sldId id="271" r:id="rId22"/>
    <p:sldId id="303" r:id="rId23"/>
    <p:sldId id="304" r:id="rId24"/>
    <p:sldId id="275" r:id="rId25"/>
    <p:sldId id="276" r:id="rId26"/>
    <p:sldId id="277" r:id="rId27"/>
    <p:sldId id="278" r:id="rId28"/>
    <p:sldId id="279" r:id="rId29"/>
    <p:sldId id="287" r:id="rId30"/>
    <p:sldId id="305" r:id="rId31"/>
    <p:sldId id="306" r:id="rId32"/>
    <p:sldId id="280" r:id="rId33"/>
    <p:sldId id="281" r:id="rId34"/>
    <p:sldId id="282" r:id="rId35"/>
    <p:sldId id="293" r:id="rId36"/>
    <p:sldId id="294" r:id="rId37"/>
    <p:sldId id="295" r:id="rId38"/>
    <p:sldId id="296" r:id="rId39"/>
    <p:sldId id="301" r:id="rId40"/>
    <p:sldId id="300" r:id="rId41"/>
    <p:sldId id="299" r:id="rId42"/>
    <p:sldId id="298" r:id="rId43"/>
    <p:sldId id="297"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7" autoAdjust="0"/>
    <p:restoredTop sz="90409" autoAdjust="0"/>
  </p:normalViewPr>
  <p:slideViewPr>
    <p:cSldViewPr>
      <p:cViewPr>
        <p:scale>
          <a:sx n="60" d="100"/>
          <a:sy n="60" d="100"/>
        </p:scale>
        <p:origin x="-1722" y="-2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98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9FB5300-1D50-45D4-A39E-CCBC293D9446}" type="datetimeFigureOut">
              <a:rPr lang="en-US"/>
              <a:pPr>
                <a:defRPr/>
              </a:pPr>
              <a:t>12/11/2012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EDAF569-804B-4581-B283-08F783E624C2}" type="slidenum">
              <a:rPr lang="en-US"/>
              <a:pPr>
                <a:defRPr/>
              </a:pPr>
              <a:t>‹#›</a:t>
            </a:fld>
            <a:endParaRPr lang="en-US"/>
          </a:p>
        </p:txBody>
      </p:sp>
    </p:spTree>
    <p:extLst>
      <p:ext uri="{BB962C8B-B14F-4D97-AF65-F5344CB8AC3E}">
        <p14:creationId xmlns:p14="http://schemas.microsoft.com/office/powerpoint/2010/main" val="30865693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32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235E428-AF24-4E1F-9BDF-7BAA602D6251}"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24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B5D652-E81E-46DC-83BA-4FBF2AFD3A6A}"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34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B69E93-3F59-4608-B3FC-32287C7AE12C}" type="slidenum">
              <a:rPr lang="en-US" smtClean="0"/>
              <a:pPr fontAlgn="base">
                <a:spcBef>
                  <a:spcPct val="0"/>
                </a:spcBef>
                <a:spcAft>
                  <a:spcPct val="0"/>
                </a:spcAft>
                <a:defRPr/>
              </a:pPr>
              <a:t>16</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45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ED89751-1C9E-4B56-A03B-865876090FAD}"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55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C94DB2E-D73E-484A-A63E-1D68018505F6}" type="slidenum">
              <a:rPr lang="en-US" smtClean="0"/>
              <a:pPr fontAlgn="base">
                <a:spcBef>
                  <a:spcPct val="0"/>
                </a:spcBef>
                <a:spcAft>
                  <a:spcPct val="0"/>
                </a:spcAft>
                <a:defRPr/>
              </a:pPr>
              <a:t>19</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7E807F-AF01-4F94-AFB4-BF8C241C3927}" type="slidenum">
              <a:rPr lang="en-US" smtClean="0"/>
              <a:pPr fontAlgn="base">
                <a:spcBef>
                  <a:spcPct val="0"/>
                </a:spcBef>
                <a:spcAft>
                  <a:spcPct val="0"/>
                </a:spcAft>
                <a:defRPr/>
              </a:pPr>
              <a:t>21</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27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100B70-531C-4463-AE94-5552F243F215}"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37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6600B8-B69F-4466-A5B4-3DA6B0FA467E}"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171458-0BA5-4382-A901-99655E82F310}"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86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42D660-1E49-46D2-8721-12824DFE3BC9}" type="slidenum">
              <a:rPr lang="en-US" smtClean="0"/>
              <a:pPr fontAlgn="base">
                <a:spcBef>
                  <a:spcPct val="0"/>
                </a:spcBef>
                <a:spcAft>
                  <a:spcPct val="0"/>
                </a:spcAft>
                <a:defRPr/>
              </a:pPr>
              <a:t>25</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96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AB657E-6410-461C-ACA5-705A53C04C9F}" type="slidenum">
              <a:rPr lang="en-US" smtClean="0"/>
              <a:pPr fontAlgn="base">
                <a:spcBef>
                  <a:spcPct val="0"/>
                </a:spcBef>
                <a:spcAft>
                  <a:spcPct val="0"/>
                </a:spcAft>
                <a:defRPr/>
              </a:pPr>
              <a:t>26</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a:spcBef>
                <a:spcPct val="0"/>
              </a:spcBef>
            </a:pPr>
            <a:endParaRPr lang="en-US"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5C5DF1-063A-413A-B22A-7569C48E8C8C}"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90434E-98B0-4CBF-B8C0-61DF93EAEF85}" type="slidenum">
              <a:rPr lang="en-US" smtClean="0"/>
              <a:pPr fontAlgn="base">
                <a:spcBef>
                  <a:spcPct val="0"/>
                </a:spcBef>
                <a:spcAft>
                  <a:spcPct val="0"/>
                </a:spcAft>
                <a:defRPr/>
              </a:pPr>
              <a:t>27</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16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BF9F99-7B2B-46EF-AD52-D443DBA53C65}" type="slidenum">
              <a:rPr lang="en-US" smtClean="0"/>
              <a:pPr fontAlgn="base">
                <a:spcBef>
                  <a:spcPct val="0"/>
                </a:spcBef>
                <a:spcAft>
                  <a:spcPct val="0"/>
                </a:spcAft>
                <a:defRPr/>
              </a:pPr>
              <a:t>28</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EDAF569-804B-4581-B283-08F783E624C2}" type="slidenum">
              <a:rPr lang="en-US" smtClean="0"/>
              <a:pPr>
                <a:defRPr/>
              </a:pPr>
              <a:t>31</a:t>
            </a:fld>
            <a:endParaRPr lang="en-US"/>
          </a:p>
        </p:txBody>
      </p:sp>
    </p:spTree>
    <p:extLst>
      <p:ext uri="{BB962C8B-B14F-4D97-AF65-F5344CB8AC3E}">
        <p14:creationId xmlns:p14="http://schemas.microsoft.com/office/powerpoint/2010/main" val="38758988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47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3A7915-B920-4D47-BDB1-1B2456716C0A}" type="slidenum">
              <a:rPr lang="en-US" smtClean="0"/>
              <a:pPr fontAlgn="base">
                <a:spcBef>
                  <a:spcPct val="0"/>
                </a:spcBef>
                <a:spcAft>
                  <a:spcPct val="0"/>
                </a:spcAft>
                <a:defRPr/>
              </a:pPr>
              <a:t>32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53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5FECAC-750B-4F54-8D8F-A83B1C497A5C}"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63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EAE045-3B86-44E9-B960-6B9D471C751A}"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 </a:t>
            </a:r>
          </a:p>
        </p:txBody>
      </p:sp>
      <p:sp>
        <p:nvSpPr>
          <p:cNvPr id="573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E4152D9-E149-4F1C-A5CE-A21BEF7E24F1}"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337F80-2D1D-4F6C-8E42-713A377A5E78}"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93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C7BD1D4-5196-49DB-9467-FCC9000B4316}"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8388CA5-8DFF-4039-A73B-D698A2647D1C}"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14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6B2057-4267-464A-89F9-713519D86ED1}" type="slidenum">
              <a:rPr lang="en-US" smtClean="0"/>
              <a:pPr fontAlgn="base">
                <a:spcBef>
                  <a:spcPct val="0"/>
                </a:spcBef>
                <a:spcAft>
                  <a:spcPct val="0"/>
                </a:spcAft>
                <a:defRPr/>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4" name="Picture 7" descr="CoverOverlay.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6" name="TextBox 5"/>
            <p:cNvSpPr txBox="1"/>
            <p:nvPr/>
          </p:nvSpPr>
          <p:spPr>
            <a:xfrm>
              <a:off x="4147073" y="1381459"/>
              <a:ext cx="877163" cy="923330"/>
            </a:xfrm>
            <a:prstGeom prst="rect">
              <a:avLst/>
            </a:prstGeom>
            <a:noFill/>
          </p:spPr>
          <p:txBody>
            <a:bodyPr wrap="none">
              <a:spAutoFit/>
            </a:bodyPr>
            <a:lstStyle/>
            <a:p>
              <a:pPr fontAlgn="auto">
                <a:spcBef>
                  <a:spcPts val="0"/>
                </a:spcBef>
                <a:spcAft>
                  <a:spcPts val="0"/>
                </a:spcAft>
                <a:defRPr/>
              </a:pPr>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cs typeface="+mn-cs"/>
                </a:rPr>
                <a:t></a:t>
              </a:r>
            </a:p>
          </p:txBody>
        </p:sp>
        <p:cxnSp>
          <p:nvCxnSpPr>
            <p:cNvPr id="7" name="Straight Connector 6"/>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Date Placeholder 3"/>
          <p:cNvSpPr>
            <a:spLocks noGrp="1"/>
          </p:cNvSpPr>
          <p:nvPr>
            <p:ph type="dt" sz="half" idx="10"/>
          </p:nvPr>
        </p:nvSpPr>
        <p:spPr/>
        <p:txBody>
          <a:bodyPr/>
          <a:lstStyle>
            <a:lvl1pPr>
              <a:defRPr>
                <a:solidFill>
                  <a:schemeClr val="tx2"/>
                </a:solidFill>
              </a:defRPr>
            </a:lvl1pPr>
          </a:lstStyle>
          <a:p>
            <a:pPr>
              <a:defRPr/>
            </a:pPr>
            <a:fld id="{E6D34EA3-F9CC-47FF-A04B-FCDA15E3B461}" type="datetimeFigureOut">
              <a:rPr lang="en-US"/>
              <a:pPr>
                <a:defRPr/>
              </a:pPr>
              <a:t>12/11/2012</a:t>
            </a:fld>
            <a:endParaRPr lang="en-US"/>
          </a:p>
        </p:txBody>
      </p:sp>
      <p:sp>
        <p:nvSpPr>
          <p:cNvPr id="10" name="Footer Placeholder 4"/>
          <p:cNvSpPr>
            <a:spLocks noGrp="1"/>
          </p:cNvSpPr>
          <p:nvPr>
            <p:ph type="ftr" sz="quarter" idx="11"/>
          </p:nvPr>
        </p:nvSpPr>
        <p:spPr/>
        <p:txBody>
          <a:bodyPr/>
          <a:lstStyle>
            <a:lvl1pPr>
              <a:defRPr>
                <a:solidFill>
                  <a:schemeClr val="tx2"/>
                </a:solidFill>
              </a:defRPr>
            </a:lvl1pPr>
          </a:lstStyle>
          <a:p>
            <a:pPr>
              <a:defRPr/>
            </a:pPr>
            <a:endParaRPr lang="en-US"/>
          </a:p>
        </p:txBody>
      </p:sp>
      <p:sp>
        <p:nvSpPr>
          <p:cNvPr id="11" name="Slide Number Placeholder 5"/>
          <p:cNvSpPr>
            <a:spLocks noGrp="1"/>
          </p:cNvSpPr>
          <p:nvPr>
            <p:ph type="sldNum" sz="quarter" idx="12"/>
          </p:nvPr>
        </p:nvSpPr>
        <p:spPr/>
        <p:txBody>
          <a:bodyPr/>
          <a:lstStyle>
            <a:lvl1pPr>
              <a:defRPr>
                <a:solidFill>
                  <a:schemeClr val="tx2"/>
                </a:solidFill>
              </a:defRPr>
            </a:lvl1pPr>
          </a:lstStyle>
          <a:p>
            <a:pPr>
              <a:defRPr/>
            </a:pPr>
            <a:fld id="{1719EEF2-00E0-4FD1-A07B-81161D563CD4}" type="slidenum">
              <a:rPr lang="en-US"/>
              <a:pPr>
                <a:defRPr/>
              </a:pPr>
              <a:t>‹#›</a:t>
            </a:fld>
            <a:endParaRPr lang="en-US"/>
          </a:p>
        </p:txBody>
      </p:sp>
    </p:spTree>
    <p:extLst>
      <p:ext uri="{BB962C8B-B14F-4D97-AF65-F5344CB8AC3E}">
        <p14:creationId xmlns:p14="http://schemas.microsoft.com/office/powerpoint/2010/main" val="130541496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0"/>
          <p:cNvGrpSpPr>
            <a:grpSpLocks/>
          </p:cNvGrpSpPr>
          <p:nvPr/>
        </p:nvGrpSpPr>
        <p:grpSpPr bwMode="auto">
          <a:xfrm>
            <a:off x="1173163" y="1392238"/>
            <a:ext cx="6778625" cy="923925"/>
            <a:chOff x="1172584" y="1381459"/>
            <a:chExt cx="6779110" cy="923330"/>
          </a:xfrm>
        </p:grpSpPr>
        <p:sp>
          <p:nvSpPr>
            <p:cNvPr id="5" name="TextBox 4"/>
            <p:cNvSpPr txBox="1">
              <a:spLocks noChangeArrowheads="1"/>
            </p:cNvSpPr>
            <p:nvPr/>
          </p:nvSpPr>
          <p:spPr bwMode="auto">
            <a:xfrm>
              <a:off x="4147772" y="1381459"/>
              <a:ext cx="876363"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6" name="Straight Connector 5"/>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fld id="{14030C77-4712-4344-8A25-4BF1F5110566}" type="datetimeFigureOut">
              <a:rPr lang="en-US"/>
              <a:pPr>
                <a:defRPr/>
              </a:pPr>
              <a:t>12/11/2012</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3816B0FD-12DB-47F6-B03F-1FCFFB835107}" type="slidenum">
              <a:rPr lang="en-US"/>
              <a:pPr>
                <a:defRPr/>
              </a:pPr>
              <a:t>‹#›</a:t>
            </a:fld>
            <a:endParaRPr lang="en-US"/>
          </a:p>
        </p:txBody>
      </p:sp>
    </p:spTree>
    <p:extLst>
      <p:ext uri="{BB962C8B-B14F-4D97-AF65-F5344CB8AC3E}">
        <p14:creationId xmlns:p14="http://schemas.microsoft.com/office/powerpoint/2010/main" val="3349725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10"/>
          <p:cNvGrpSpPr>
            <a:grpSpLocks/>
          </p:cNvGrpSpPr>
          <p:nvPr/>
        </p:nvGrpSpPr>
        <p:grpSpPr bwMode="auto">
          <a:xfrm rot="5400000">
            <a:off x="3908425" y="2881313"/>
            <a:ext cx="5481637" cy="922338"/>
            <a:chOff x="1815339" y="1381459"/>
            <a:chExt cx="5480154" cy="923330"/>
          </a:xfrm>
        </p:grpSpPr>
        <p:sp>
          <p:nvSpPr>
            <p:cNvPr id="5" name="TextBox 4"/>
            <p:cNvSpPr txBox="1">
              <a:spLocks noChangeArrowheads="1"/>
            </p:cNvSpPr>
            <p:nvPr/>
          </p:nvSpPr>
          <p:spPr bwMode="auto">
            <a:xfrm>
              <a:off x="4146745" y="1381458"/>
              <a:ext cx="877650"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6" name="Straight Connector 5"/>
            <p:cNvCxnSpPr/>
            <p:nvPr/>
          </p:nvCxnSpPr>
          <p:spPr>
            <a:xfrm flipH="1" flipV="1">
              <a:off x="1815339" y="1924967"/>
              <a:ext cx="2469482" cy="1590"/>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4826011" y="1928146"/>
              <a:ext cx="2469482" cy="1590"/>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fld id="{583E981A-6FEF-45AA-8175-DCEB66842D35}" type="datetimeFigureOut">
              <a:rPr lang="en-US"/>
              <a:pPr>
                <a:defRPr/>
              </a:pPr>
              <a:t>12/11/2012</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AF6E3E15-3EC4-4C77-98B4-22029BA05120}" type="slidenum">
              <a:rPr lang="en-US"/>
              <a:pPr>
                <a:defRPr/>
              </a:pPr>
              <a:t>‹#›</a:t>
            </a:fld>
            <a:endParaRPr lang="en-US"/>
          </a:p>
        </p:txBody>
      </p:sp>
    </p:spTree>
    <p:extLst>
      <p:ext uri="{BB962C8B-B14F-4D97-AF65-F5344CB8AC3E}">
        <p14:creationId xmlns:p14="http://schemas.microsoft.com/office/powerpoint/2010/main" val="2041153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11"/>
          <p:cNvGrpSpPr>
            <a:grpSpLocks/>
          </p:cNvGrpSpPr>
          <p:nvPr/>
        </p:nvGrpSpPr>
        <p:grpSpPr bwMode="auto">
          <a:xfrm>
            <a:off x="1173163" y="1392238"/>
            <a:ext cx="6778625" cy="923925"/>
            <a:chOff x="1172584" y="1381459"/>
            <a:chExt cx="6779110" cy="923330"/>
          </a:xfrm>
        </p:grpSpPr>
        <p:sp>
          <p:nvSpPr>
            <p:cNvPr id="5" name="TextBox 4"/>
            <p:cNvSpPr txBox="1">
              <a:spLocks noChangeArrowheads="1"/>
            </p:cNvSpPr>
            <p:nvPr/>
          </p:nvSpPr>
          <p:spPr bwMode="auto">
            <a:xfrm>
              <a:off x="4147772" y="1381459"/>
              <a:ext cx="876363"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6" name="Straight Connector 5"/>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8" name="Date Placeholder 3"/>
          <p:cNvSpPr>
            <a:spLocks noGrp="1"/>
          </p:cNvSpPr>
          <p:nvPr>
            <p:ph type="dt" sz="half" idx="10"/>
          </p:nvPr>
        </p:nvSpPr>
        <p:spPr/>
        <p:txBody>
          <a:bodyPr/>
          <a:lstStyle>
            <a:lvl1pPr>
              <a:defRPr/>
            </a:lvl1pPr>
          </a:lstStyle>
          <a:p>
            <a:pPr>
              <a:defRPr/>
            </a:pPr>
            <a:fld id="{0485890B-5D82-417F-A242-3161C5DD723A}" type="datetimeFigureOut">
              <a:rPr lang="en-US"/>
              <a:pPr>
                <a:defRPr/>
              </a:pPr>
              <a:t>12/11/2012</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ED08F4A7-6419-452D-989D-09DD9A5F83A9}" type="slidenum">
              <a:rPr lang="en-US"/>
              <a:pPr>
                <a:defRPr/>
              </a:pPr>
              <a:t>‹#›</a:t>
            </a:fld>
            <a:endParaRPr lang="en-US"/>
          </a:p>
        </p:txBody>
      </p:sp>
    </p:spTree>
    <p:extLst>
      <p:ext uri="{BB962C8B-B14F-4D97-AF65-F5344CB8AC3E}">
        <p14:creationId xmlns:p14="http://schemas.microsoft.com/office/powerpoint/2010/main" val="243814467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4" name="Picture 7" descr="CoverOverlay.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7"/>
          <p:cNvGrpSpPr>
            <a:grpSpLocks/>
          </p:cNvGrpSpPr>
          <p:nvPr/>
        </p:nvGrpSpPr>
        <p:grpSpPr bwMode="auto">
          <a:xfrm>
            <a:off x="1173163" y="2887663"/>
            <a:ext cx="6778625" cy="923925"/>
            <a:chOff x="1172584" y="1381459"/>
            <a:chExt cx="6779110" cy="923330"/>
          </a:xfrm>
        </p:grpSpPr>
        <p:sp>
          <p:nvSpPr>
            <p:cNvPr id="6" name="TextBox 5"/>
            <p:cNvSpPr txBox="1">
              <a:spLocks noChangeArrowheads="1"/>
            </p:cNvSpPr>
            <p:nvPr/>
          </p:nvSpPr>
          <p:spPr bwMode="auto">
            <a:xfrm>
              <a:off x="4147772" y="1381459"/>
              <a:ext cx="876363"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7" name="Straight Connector 6"/>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4832033" y="1927207"/>
              <a:ext cx="3119661" cy="1586"/>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851F9048-CC4E-41C3-A346-9DFB22FA2041}" type="datetimeFigureOut">
              <a:rPr lang="en-US"/>
              <a:pPr>
                <a:defRPr/>
              </a:pPr>
              <a:t>12/11/2012</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9D11273-D99F-453A-8189-0DBE583B7658}" type="slidenum">
              <a:rPr lang="en-US"/>
              <a:pPr>
                <a:defRPr/>
              </a:pPr>
              <a:t>‹#›</a:t>
            </a:fld>
            <a:endParaRPr lang="en-US"/>
          </a:p>
        </p:txBody>
      </p:sp>
    </p:spTree>
    <p:extLst>
      <p:ext uri="{BB962C8B-B14F-4D97-AF65-F5344CB8AC3E}">
        <p14:creationId xmlns:p14="http://schemas.microsoft.com/office/powerpoint/2010/main" val="80089431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2"/>
          <p:cNvGrpSpPr>
            <a:grpSpLocks/>
          </p:cNvGrpSpPr>
          <p:nvPr/>
        </p:nvGrpSpPr>
        <p:grpSpPr bwMode="auto">
          <a:xfrm>
            <a:off x="1173163" y="1392238"/>
            <a:ext cx="6778625" cy="923925"/>
            <a:chOff x="1172584" y="1381459"/>
            <a:chExt cx="6779110" cy="923330"/>
          </a:xfrm>
        </p:grpSpPr>
        <p:sp>
          <p:nvSpPr>
            <p:cNvPr id="6" name="TextBox 5"/>
            <p:cNvSpPr txBox="1">
              <a:spLocks noChangeArrowheads="1"/>
            </p:cNvSpPr>
            <p:nvPr/>
          </p:nvSpPr>
          <p:spPr bwMode="auto">
            <a:xfrm>
              <a:off x="4147772" y="1381459"/>
              <a:ext cx="876363"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7" name="Straight Connector 6"/>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Date Placeholder 4"/>
          <p:cNvSpPr>
            <a:spLocks noGrp="1"/>
          </p:cNvSpPr>
          <p:nvPr>
            <p:ph type="dt" sz="half" idx="15"/>
          </p:nvPr>
        </p:nvSpPr>
        <p:spPr/>
        <p:txBody>
          <a:bodyPr/>
          <a:lstStyle>
            <a:lvl1pPr>
              <a:defRPr/>
            </a:lvl1pPr>
          </a:lstStyle>
          <a:p>
            <a:pPr>
              <a:defRPr/>
            </a:pPr>
            <a:fld id="{61DE0DBD-5B40-4F68-A57C-9B40419E42B0}" type="datetimeFigureOut">
              <a:rPr lang="en-US"/>
              <a:pPr>
                <a:defRPr/>
              </a:pPr>
              <a:t>12/11/2012</a:t>
            </a:fld>
            <a:endParaRPr lang="en-US"/>
          </a:p>
        </p:txBody>
      </p:sp>
      <p:sp>
        <p:nvSpPr>
          <p:cNvPr id="13" name="Footer Placeholder 5"/>
          <p:cNvSpPr>
            <a:spLocks noGrp="1"/>
          </p:cNvSpPr>
          <p:nvPr>
            <p:ph type="ftr" sz="quarter" idx="16"/>
          </p:nvPr>
        </p:nvSpPr>
        <p:spPr/>
        <p:txBody>
          <a:bodyPr/>
          <a:lstStyle>
            <a:lvl1pPr>
              <a:defRPr/>
            </a:lvl1pPr>
          </a:lstStyle>
          <a:p>
            <a:pPr>
              <a:defRPr/>
            </a:pPr>
            <a:endParaRPr lang="en-US"/>
          </a:p>
        </p:txBody>
      </p:sp>
      <p:sp>
        <p:nvSpPr>
          <p:cNvPr id="14" name="Slide Number Placeholder 6"/>
          <p:cNvSpPr>
            <a:spLocks noGrp="1"/>
          </p:cNvSpPr>
          <p:nvPr>
            <p:ph type="sldNum" sz="quarter" idx="17"/>
          </p:nvPr>
        </p:nvSpPr>
        <p:spPr/>
        <p:txBody>
          <a:bodyPr/>
          <a:lstStyle>
            <a:lvl1pPr>
              <a:defRPr/>
            </a:lvl1pPr>
          </a:lstStyle>
          <a:p>
            <a:pPr>
              <a:defRPr/>
            </a:pPr>
            <a:fld id="{D9F01973-F2C9-4EC8-B3BA-0FCC88193D49}" type="slidenum">
              <a:rPr lang="en-US"/>
              <a:pPr>
                <a:defRPr/>
              </a:pPr>
              <a:t>‹#›</a:t>
            </a:fld>
            <a:endParaRPr lang="en-US"/>
          </a:p>
        </p:txBody>
      </p:sp>
    </p:spTree>
    <p:extLst>
      <p:ext uri="{BB962C8B-B14F-4D97-AF65-F5344CB8AC3E}">
        <p14:creationId xmlns:p14="http://schemas.microsoft.com/office/powerpoint/2010/main" val="1587133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13"/>
          <p:cNvGrpSpPr>
            <a:grpSpLocks/>
          </p:cNvGrpSpPr>
          <p:nvPr/>
        </p:nvGrpSpPr>
        <p:grpSpPr bwMode="auto">
          <a:xfrm>
            <a:off x="1173163" y="1392238"/>
            <a:ext cx="6778625" cy="923925"/>
            <a:chOff x="1172584" y="1381459"/>
            <a:chExt cx="6779110" cy="923330"/>
          </a:xfrm>
        </p:grpSpPr>
        <p:sp>
          <p:nvSpPr>
            <p:cNvPr id="8" name="TextBox 7"/>
            <p:cNvSpPr txBox="1">
              <a:spLocks noChangeArrowheads="1"/>
            </p:cNvSpPr>
            <p:nvPr/>
          </p:nvSpPr>
          <p:spPr bwMode="auto">
            <a:xfrm>
              <a:off x="4147772" y="1381459"/>
              <a:ext cx="876363"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9" name="Straight Connector 8"/>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Date Placeholder 6"/>
          <p:cNvSpPr>
            <a:spLocks noGrp="1"/>
          </p:cNvSpPr>
          <p:nvPr>
            <p:ph type="dt" sz="half" idx="10"/>
          </p:nvPr>
        </p:nvSpPr>
        <p:spPr/>
        <p:txBody>
          <a:bodyPr/>
          <a:lstStyle>
            <a:lvl1pPr>
              <a:defRPr/>
            </a:lvl1pPr>
          </a:lstStyle>
          <a:p>
            <a:pPr>
              <a:defRPr/>
            </a:pPr>
            <a:fld id="{6995A694-8FC1-4992-A466-A4589B3A8D3D}" type="datetimeFigureOut">
              <a:rPr lang="en-US"/>
              <a:pPr>
                <a:defRPr/>
              </a:pPr>
              <a:t>12/11/2012</a:t>
            </a:fld>
            <a:endParaRPr lang="en-US"/>
          </a:p>
        </p:txBody>
      </p:sp>
      <p:sp>
        <p:nvSpPr>
          <p:cNvPr id="12" name="Footer Placeholder 7"/>
          <p:cNvSpPr>
            <a:spLocks noGrp="1"/>
          </p:cNvSpPr>
          <p:nvPr>
            <p:ph type="ftr" sz="quarter" idx="11"/>
          </p:nvPr>
        </p:nvSpPr>
        <p:spPr/>
        <p:txBody>
          <a:bodyPr/>
          <a:lstStyle>
            <a:lvl1pPr>
              <a:defRPr/>
            </a:lvl1pPr>
          </a:lstStyle>
          <a:p>
            <a:pPr>
              <a:defRPr/>
            </a:pPr>
            <a:endParaRPr lang="en-US"/>
          </a:p>
        </p:txBody>
      </p:sp>
      <p:sp>
        <p:nvSpPr>
          <p:cNvPr id="13" name="Slide Number Placeholder 8"/>
          <p:cNvSpPr>
            <a:spLocks noGrp="1"/>
          </p:cNvSpPr>
          <p:nvPr>
            <p:ph type="sldNum" sz="quarter" idx="12"/>
          </p:nvPr>
        </p:nvSpPr>
        <p:spPr/>
        <p:txBody>
          <a:bodyPr/>
          <a:lstStyle>
            <a:lvl1pPr>
              <a:defRPr/>
            </a:lvl1pPr>
          </a:lstStyle>
          <a:p>
            <a:pPr>
              <a:defRPr/>
            </a:pPr>
            <a:fld id="{B802B21C-EFF3-46FE-8260-6F4B5D9E6B09}" type="slidenum">
              <a:rPr lang="en-US"/>
              <a:pPr>
                <a:defRPr/>
              </a:pPr>
              <a:t>‹#›</a:t>
            </a:fld>
            <a:endParaRPr lang="en-US"/>
          </a:p>
        </p:txBody>
      </p:sp>
    </p:spTree>
    <p:extLst>
      <p:ext uri="{BB962C8B-B14F-4D97-AF65-F5344CB8AC3E}">
        <p14:creationId xmlns:p14="http://schemas.microsoft.com/office/powerpoint/2010/main" val="2313479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9"/>
          <p:cNvGrpSpPr>
            <a:grpSpLocks/>
          </p:cNvGrpSpPr>
          <p:nvPr/>
        </p:nvGrpSpPr>
        <p:grpSpPr bwMode="auto">
          <a:xfrm>
            <a:off x="1173163" y="1392238"/>
            <a:ext cx="6778625" cy="923925"/>
            <a:chOff x="1172584" y="1381459"/>
            <a:chExt cx="6779110" cy="923330"/>
          </a:xfrm>
        </p:grpSpPr>
        <p:sp>
          <p:nvSpPr>
            <p:cNvPr id="4" name="TextBox 3"/>
            <p:cNvSpPr txBox="1">
              <a:spLocks noChangeArrowheads="1"/>
            </p:cNvSpPr>
            <p:nvPr/>
          </p:nvSpPr>
          <p:spPr bwMode="auto">
            <a:xfrm>
              <a:off x="4147772" y="1381459"/>
              <a:ext cx="876363"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5" name="Straight Connector 4"/>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lvl1pPr>
              <a:defRPr/>
            </a:lvl1pPr>
          </a:lstStyle>
          <a:p>
            <a:pPr>
              <a:defRPr/>
            </a:pPr>
            <a:fld id="{47A4F5B6-ED79-43EE-B92B-FEF521DCEB31}" type="datetimeFigureOut">
              <a:rPr lang="en-US"/>
              <a:pPr>
                <a:defRPr/>
              </a:pPr>
              <a:t>12/11/2012</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5FDAB726-292B-4EAB-A8CC-380ABDE10C9C}" type="slidenum">
              <a:rPr lang="en-US"/>
              <a:pPr>
                <a:defRPr/>
              </a:pPr>
              <a:t>‹#›</a:t>
            </a:fld>
            <a:endParaRPr lang="en-US"/>
          </a:p>
        </p:txBody>
      </p:sp>
    </p:spTree>
    <p:extLst>
      <p:ext uri="{BB962C8B-B14F-4D97-AF65-F5344CB8AC3E}">
        <p14:creationId xmlns:p14="http://schemas.microsoft.com/office/powerpoint/2010/main" val="1687769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1E9A706-E359-4858-8B8D-4A5E17CF485A}" type="datetimeFigureOut">
              <a:rPr lang="en-US"/>
              <a:pPr>
                <a:defRPr/>
              </a:pPr>
              <a:t>12/11/2012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4FD30EF-5C72-4659-8A94-E2F1AD18D92F}" type="slidenum">
              <a:rPr lang="en-US"/>
              <a:pPr>
                <a:defRPr/>
              </a:pPr>
              <a:t>‹#›</a:t>
            </a:fld>
            <a:endParaRPr lang="en-US"/>
          </a:p>
        </p:txBody>
      </p:sp>
    </p:spTree>
    <p:extLst>
      <p:ext uri="{BB962C8B-B14F-4D97-AF65-F5344CB8AC3E}">
        <p14:creationId xmlns:p14="http://schemas.microsoft.com/office/powerpoint/2010/main" val="2469956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CDDA7C0-82E3-4F36-BD5D-FAEF550879C9}" type="datetimeFigureOut">
              <a:rPr lang="en-US"/>
              <a:pPr>
                <a:defRPr/>
              </a:pPr>
              <a:t>12/11/2012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F86F4A-11B8-4472-8B5B-5E423755C964}" type="slidenum">
              <a:rPr lang="en-US"/>
              <a:pPr>
                <a:defRPr/>
              </a:pPr>
              <a:t>‹#›</a:t>
            </a:fld>
            <a:endParaRPr lang="en-US"/>
          </a:p>
        </p:txBody>
      </p:sp>
    </p:spTree>
    <p:extLst>
      <p:ext uri="{BB962C8B-B14F-4D97-AF65-F5344CB8AC3E}">
        <p14:creationId xmlns:p14="http://schemas.microsoft.com/office/powerpoint/2010/main" val="2085481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C093A6-5765-470E-8199-1F71DE5CB4F7}" type="datetimeFigureOut">
              <a:rPr lang="en-US"/>
              <a:pPr>
                <a:defRPr/>
              </a:pPr>
              <a:t>12/11/2012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43938F5-0FAF-4134-AE8E-206EE1DAAC0D}" type="slidenum">
              <a:rPr lang="en-US"/>
              <a:pPr>
                <a:defRPr/>
              </a:pPr>
              <a:t>‹#›</a:t>
            </a:fld>
            <a:endParaRPr lang="en-US"/>
          </a:p>
        </p:txBody>
      </p:sp>
    </p:spTree>
    <p:extLst>
      <p:ext uri="{BB962C8B-B14F-4D97-AF65-F5344CB8AC3E}">
        <p14:creationId xmlns:p14="http://schemas.microsoft.com/office/powerpoint/2010/main" val="2415833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9" name="Title Placeholder 1"/>
          <p:cNvSpPr>
            <a:spLocks noGrp="1"/>
          </p:cNvSpPr>
          <p:nvPr>
            <p:ph type="title"/>
          </p:nvPr>
        </p:nvSpPr>
        <p:spPr bwMode="auto">
          <a:xfrm>
            <a:off x="688975" y="569913"/>
            <a:ext cx="7756525"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Text Placeholder 2"/>
          <p:cNvSpPr>
            <a:spLocks noGrp="1"/>
          </p:cNvSpPr>
          <p:nvPr>
            <p:ph type="body" idx="1"/>
          </p:nvPr>
        </p:nvSpPr>
        <p:spPr bwMode="auto">
          <a:xfrm>
            <a:off x="698500" y="2247900"/>
            <a:ext cx="7747000"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60363" y="6161088"/>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2"/>
                </a:solidFill>
                <a:latin typeface="+mn-lt"/>
                <a:cs typeface="+mn-cs"/>
              </a:defRPr>
            </a:lvl1pPr>
          </a:lstStyle>
          <a:p>
            <a:pPr>
              <a:defRPr/>
            </a:pPr>
            <a:fld id="{1EC5D879-EC21-4495-9B64-E8FED5A5B8FD}" type="datetimeFigureOut">
              <a:rPr lang="en-US"/>
              <a:pPr>
                <a:defRPr/>
              </a:pPr>
              <a:t>12/11/2012</a:t>
            </a:fld>
            <a:endParaRPr lang="en-US"/>
          </a:p>
        </p:txBody>
      </p:sp>
      <p:sp>
        <p:nvSpPr>
          <p:cNvPr id="5" name="Footer Placeholder 4"/>
          <p:cNvSpPr>
            <a:spLocks noGrp="1"/>
          </p:cNvSpPr>
          <p:nvPr>
            <p:ph type="ftr" sz="quarter" idx="3"/>
          </p:nvPr>
        </p:nvSpPr>
        <p:spPr>
          <a:xfrm>
            <a:off x="3124200" y="6161088"/>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2"/>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638925" y="6161088"/>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2"/>
                </a:solidFill>
                <a:latin typeface="+mn-lt"/>
                <a:cs typeface="+mn-cs"/>
              </a:defRPr>
            </a:lvl1pPr>
          </a:lstStyle>
          <a:p>
            <a:pPr>
              <a:defRPr/>
            </a:pPr>
            <a:fld id="{85CC4690-C35B-41CF-99C8-D42B59A0AC8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792" r:id="rId7"/>
    <p:sldLayoutId id="2147483793" r:id="rId8"/>
    <p:sldLayoutId id="2147483794" r:id="rId9"/>
    <p:sldLayoutId id="2147483801" r:id="rId10"/>
    <p:sldLayoutId id="2147483802" r:id="rId11"/>
  </p:sldLayoutIdLst>
  <p:txStyles>
    <p:titleStyle>
      <a:lvl1pPr algn="ctr" rtl="0" eaLnBrk="0" fontAlgn="base" hangingPunct="0">
        <a:spcBef>
          <a:spcPct val="0"/>
        </a:spcBef>
        <a:spcAft>
          <a:spcPct val="0"/>
        </a:spcAft>
        <a:defRPr sz="5400" kern="1200">
          <a:solidFill>
            <a:schemeClr val="tx2"/>
          </a:solidFill>
          <a:latin typeface="+mj-lt"/>
          <a:ea typeface="+mj-ea"/>
          <a:cs typeface="+mj-cs"/>
        </a:defRPr>
      </a:lvl1pPr>
      <a:lvl2pPr algn="ctr" rtl="0" eaLnBrk="0" fontAlgn="base" hangingPunct="0">
        <a:spcBef>
          <a:spcPct val="0"/>
        </a:spcBef>
        <a:spcAft>
          <a:spcPct val="0"/>
        </a:spcAft>
        <a:defRPr sz="5400">
          <a:solidFill>
            <a:schemeClr val="tx2"/>
          </a:solidFill>
          <a:latin typeface="Book Antiqua" pitchFamily="18" charset="0"/>
        </a:defRPr>
      </a:lvl2pPr>
      <a:lvl3pPr algn="ctr" rtl="0" eaLnBrk="0" fontAlgn="base" hangingPunct="0">
        <a:spcBef>
          <a:spcPct val="0"/>
        </a:spcBef>
        <a:spcAft>
          <a:spcPct val="0"/>
        </a:spcAft>
        <a:defRPr sz="5400">
          <a:solidFill>
            <a:schemeClr val="tx2"/>
          </a:solidFill>
          <a:latin typeface="Book Antiqua" pitchFamily="18" charset="0"/>
        </a:defRPr>
      </a:lvl3pPr>
      <a:lvl4pPr algn="ctr" rtl="0" eaLnBrk="0" fontAlgn="base" hangingPunct="0">
        <a:spcBef>
          <a:spcPct val="0"/>
        </a:spcBef>
        <a:spcAft>
          <a:spcPct val="0"/>
        </a:spcAft>
        <a:defRPr sz="5400">
          <a:solidFill>
            <a:schemeClr val="tx2"/>
          </a:solidFill>
          <a:latin typeface="Book Antiqua" pitchFamily="18" charset="0"/>
        </a:defRPr>
      </a:lvl4pPr>
      <a:lvl5pPr algn="ctr" rtl="0" eaLnBrk="0" fontAlgn="base" hangingPunct="0">
        <a:spcBef>
          <a:spcPct val="0"/>
        </a:spcBef>
        <a:spcAft>
          <a:spcPct val="0"/>
        </a:spcAft>
        <a:defRPr sz="5400">
          <a:solidFill>
            <a:schemeClr val="tx2"/>
          </a:solidFill>
          <a:latin typeface="Book Antiqua"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125" indent="-365125" algn="l" rtl="0" eaLnBrk="0" fontAlgn="base" hangingPunct="0">
        <a:spcBef>
          <a:spcPct val="20000"/>
        </a:spcBef>
        <a:spcAft>
          <a:spcPct val="0"/>
        </a:spcAft>
        <a:buClr>
          <a:schemeClr val="accent1"/>
        </a:buClr>
        <a:buFont typeface="Wingdings" pitchFamily="2" charset="2"/>
        <a:buChar char=""/>
        <a:defRPr sz="2400" kern="1200">
          <a:solidFill>
            <a:srgbClr val="262626"/>
          </a:solidFill>
          <a:latin typeface="+mn-lt"/>
          <a:ea typeface="+mn-ea"/>
          <a:cs typeface="+mn-cs"/>
        </a:defRPr>
      </a:lvl1pPr>
      <a:lvl2pPr marL="776288" indent="-365125" algn="l" rtl="0" eaLnBrk="0" fontAlgn="base" hangingPunct="0">
        <a:spcBef>
          <a:spcPct val="20000"/>
        </a:spcBef>
        <a:spcAft>
          <a:spcPct val="0"/>
        </a:spcAft>
        <a:buClr>
          <a:schemeClr val="accent1"/>
        </a:buClr>
        <a:buFont typeface="Wingdings" pitchFamily="2" charset="2"/>
        <a:buChar char=""/>
        <a:defRPr sz="2200" kern="1200">
          <a:solidFill>
            <a:srgbClr val="262626"/>
          </a:solidFill>
          <a:latin typeface="+mn-lt"/>
          <a:ea typeface="+mn-ea"/>
          <a:cs typeface="+mn-cs"/>
        </a:defRPr>
      </a:lvl2pPr>
      <a:lvl3pPr marL="1143000" indent="-365125" algn="l" rtl="0" eaLnBrk="0" fontAlgn="base" hangingPunct="0">
        <a:spcBef>
          <a:spcPct val="20000"/>
        </a:spcBef>
        <a:spcAft>
          <a:spcPct val="0"/>
        </a:spcAft>
        <a:buClr>
          <a:schemeClr val="accent1"/>
        </a:buClr>
        <a:buFont typeface="Wingdings" pitchFamily="2" charset="2"/>
        <a:buChar char=""/>
        <a:defRPr sz="2000" kern="1200">
          <a:solidFill>
            <a:srgbClr val="262626"/>
          </a:solidFill>
          <a:latin typeface="+mn-lt"/>
          <a:ea typeface="+mn-ea"/>
          <a:cs typeface="+mn-cs"/>
        </a:defRPr>
      </a:lvl3pPr>
      <a:lvl4pPr marL="1508125" indent="-319088" algn="l" rtl="0" eaLnBrk="0" fontAlgn="base" hangingPunct="0">
        <a:spcBef>
          <a:spcPct val="20000"/>
        </a:spcBef>
        <a:spcAft>
          <a:spcPct val="0"/>
        </a:spcAft>
        <a:buClr>
          <a:schemeClr val="accent1"/>
        </a:buClr>
        <a:buFont typeface="Wingdings" pitchFamily="2" charset="2"/>
        <a:buChar char=""/>
        <a:defRPr kern="1200">
          <a:solidFill>
            <a:srgbClr val="262626"/>
          </a:solidFill>
          <a:latin typeface="+mn-lt"/>
          <a:ea typeface="+mn-ea"/>
          <a:cs typeface="+mn-cs"/>
        </a:defRPr>
      </a:lvl4pPr>
      <a:lvl5pPr marL="1828800" indent="-319088" algn="l" rtl="0" eaLnBrk="0" fontAlgn="base" hangingPunct="0">
        <a:spcBef>
          <a:spcPct val="20000"/>
        </a:spcBef>
        <a:spcAft>
          <a:spcPct val="0"/>
        </a:spcAft>
        <a:buClr>
          <a:schemeClr val="accent1"/>
        </a:buClr>
        <a:buFont typeface="Wingdings" pitchFamily="2" charset="2"/>
        <a:buChar char=""/>
        <a:defRPr sz="1600" kern="1200">
          <a:solidFill>
            <a:srgbClr val="262626"/>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3341" y="609600"/>
            <a:ext cx="6777318" cy="2510119"/>
          </a:xfrm>
          <a:ln>
            <a:miter lim="800000"/>
            <a:headEnd/>
            <a:tailEnd/>
          </a:ln>
          <a:extLst/>
        </p:spPr>
        <p:txBody>
          <a:bodyPr rtlCol="0">
            <a:noAutofit/>
          </a:bodyPr>
          <a:lstStyle/>
          <a:p>
            <a:pPr eaLnBrk="1" fontAlgn="auto">
              <a:spcAft>
                <a:spcPts val="0"/>
              </a:spcAft>
              <a:defRPr/>
            </a:pPr>
            <a:r>
              <a:rPr lang="en-US" sz="3600" dirty="0">
                <a:effectLst/>
              </a:rPr>
              <a:t>AMIODARONE CLINIC DESIGN, IMPLEMENTATION and EVALUATION by a </a:t>
            </a:r>
            <a:br>
              <a:rPr lang="en-US" sz="3600" dirty="0">
                <a:effectLst/>
              </a:rPr>
            </a:br>
            <a:r>
              <a:rPr lang="en-US" sz="3600" dirty="0">
                <a:effectLst/>
              </a:rPr>
              <a:t>NURSE PRACTITIONER (NP</a:t>
            </a:r>
            <a:r>
              <a:rPr lang="en-US" sz="3600" dirty="0" smtClean="0">
                <a:effectLst/>
              </a:rPr>
              <a:t>)</a:t>
            </a:r>
            <a:endParaRPr lang="en-US" sz="3600" dirty="0"/>
          </a:p>
        </p:txBody>
      </p:sp>
      <p:sp>
        <p:nvSpPr>
          <p:cNvPr id="3" name="Subtitle 2"/>
          <p:cNvSpPr>
            <a:spLocks noGrp="1"/>
          </p:cNvSpPr>
          <p:nvPr>
            <p:ph type="subTitle" idx="1"/>
          </p:nvPr>
        </p:nvSpPr>
        <p:spPr>
          <a:xfrm>
            <a:off x="1371600" y="3581400"/>
            <a:ext cx="6400800" cy="2895600"/>
          </a:xfrm>
        </p:spPr>
        <p:txBody>
          <a:bodyPr rtlCol="0">
            <a:normAutofit fontScale="55000" lnSpcReduction="20000"/>
          </a:bodyPr>
          <a:lstStyle/>
          <a:p>
            <a:pPr eaLnBrk="1" fontAlgn="auto">
              <a:spcAft>
                <a:spcPts val="0"/>
              </a:spcAft>
              <a:defRPr/>
            </a:pPr>
            <a:r>
              <a:rPr lang="en-US" dirty="0" smtClean="0"/>
              <a:t>Victoria Ann Ainsworth</a:t>
            </a:r>
          </a:p>
          <a:p>
            <a:pPr eaLnBrk="1" fontAlgn="auto">
              <a:spcAft>
                <a:spcPts val="0"/>
              </a:spcAft>
              <a:defRPr/>
            </a:pPr>
            <a:r>
              <a:rPr lang="en-US" dirty="0" smtClean="0"/>
              <a:t>B.B.A., Averrett University, 1994</a:t>
            </a:r>
          </a:p>
          <a:p>
            <a:pPr eaLnBrk="1" fontAlgn="auto">
              <a:spcAft>
                <a:spcPts val="0"/>
              </a:spcAft>
              <a:defRPr/>
            </a:pPr>
            <a:r>
              <a:rPr lang="en-US" dirty="0" smtClean="0"/>
              <a:t>M.B.A., University of Phoenix, 1998</a:t>
            </a:r>
          </a:p>
          <a:p>
            <a:pPr eaLnBrk="1" fontAlgn="auto">
              <a:spcAft>
                <a:spcPts val="0"/>
              </a:spcAft>
              <a:defRPr/>
            </a:pPr>
            <a:r>
              <a:rPr lang="en-US" dirty="0" smtClean="0"/>
              <a:t>M.S.N., F.N.P.. University of Phoenix, 2003</a:t>
            </a:r>
          </a:p>
          <a:p>
            <a:pPr eaLnBrk="1" fontAlgn="auto">
              <a:spcAft>
                <a:spcPts val="0"/>
              </a:spcAft>
              <a:defRPr/>
            </a:pPr>
            <a:r>
              <a:rPr lang="en-US" dirty="0" smtClean="0"/>
              <a:t> </a:t>
            </a:r>
          </a:p>
          <a:p>
            <a:pPr eaLnBrk="1" fontAlgn="auto" hangingPunct="1">
              <a:spcAft>
                <a:spcPts val="0"/>
              </a:spcAft>
              <a:defRPr/>
            </a:pPr>
            <a:endParaRPr lang="en-US" dirty="0" smtClean="0"/>
          </a:p>
          <a:p>
            <a:pPr eaLnBrk="1" fontAlgn="auto">
              <a:spcAft>
                <a:spcPts val="0"/>
              </a:spcAft>
              <a:defRPr/>
            </a:pPr>
            <a:r>
              <a:rPr lang="en-US" dirty="0" smtClean="0"/>
              <a:t>PRACTICE-BASED DISSERTATION</a:t>
            </a:r>
          </a:p>
          <a:p>
            <a:pPr eaLnBrk="1" fontAlgn="auto">
              <a:spcAft>
                <a:spcPts val="0"/>
              </a:spcAft>
              <a:defRPr/>
            </a:pPr>
            <a:r>
              <a:rPr lang="en-US" dirty="0" smtClean="0"/>
              <a:t>Submitted in partial satisfaction of</a:t>
            </a:r>
          </a:p>
          <a:p>
            <a:pPr eaLnBrk="1" fontAlgn="auto">
              <a:spcAft>
                <a:spcPts val="0"/>
              </a:spcAft>
              <a:defRPr/>
            </a:pPr>
            <a:r>
              <a:rPr lang="en-US" dirty="0" smtClean="0"/>
              <a:t>the requirements for the degree of</a:t>
            </a:r>
          </a:p>
          <a:p>
            <a:pPr eaLnBrk="1" fontAlgn="auto">
              <a:spcAft>
                <a:spcPts val="0"/>
              </a:spcAft>
              <a:defRPr/>
            </a:pPr>
            <a:r>
              <a:rPr lang="en-US" dirty="0" smtClean="0"/>
              <a:t> </a:t>
            </a:r>
          </a:p>
          <a:p>
            <a:pPr eaLnBrk="1" fontAlgn="auto">
              <a:spcAft>
                <a:spcPts val="0"/>
              </a:spcAft>
              <a:defRPr/>
            </a:pPr>
            <a:r>
              <a:rPr lang="en-US" dirty="0" smtClean="0"/>
              <a:t>DOCTOR OF NURSING PRACTICE</a:t>
            </a:r>
          </a:p>
          <a:p>
            <a:pPr eaLnBrk="1" fontAlgn="auto">
              <a:spcAft>
                <a:spcPts val="0"/>
              </a:spcAft>
              <a:defRPr/>
            </a:pPr>
            <a:r>
              <a:rPr lang="en-US" dirty="0" smtClean="0"/>
              <a:t>at</a:t>
            </a:r>
          </a:p>
          <a:p>
            <a:pPr eaLnBrk="1" fontAlgn="auto">
              <a:spcAft>
                <a:spcPts val="0"/>
              </a:spcAft>
              <a:defRPr/>
            </a:pPr>
            <a:r>
              <a:rPr lang="en-US" dirty="0" smtClean="0"/>
              <a:t> </a:t>
            </a:r>
          </a:p>
          <a:p>
            <a:pPr eaLnBrk="1" fontAlgn="auto">
              <a:spcAft>
                <a:spcPts val="0"/>
              </a:spcAft>
              <a:defRPr/>
            </a:pPr>
            <a:r>
              <a:rPr lang="en-US" dirty="0" smtClean="0"/>
              <a:t>TOURO UNIVERSITY NEVADA</a:t>
            </a:r>
          </a:p>
          <a:p>
            <a:pPr eaLnBrk="1" fontAlgn="auto" hangingPunct="1">
              <a:spcAft>
                <a:spcPts val="0"/>
              </a:spcAft>
              <a:defRPr/>
            </a:pPr>
            <a:endParaRPr lang="en-US" dirty="0" smtClean="0"/>
          </a:p>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lnSpcReduction="10000"/>
          </a:bodyPr>
          <a:lstStyle/>
          <a:p>
            <a:pPr marL="365760" indent="-365760" eaLnBrk="1" fontAlgn="auto" hangingPunct="1">
              <a:spcAft>
                <a:spcPts val="0"/>
              </a:spcAft>
              <a:defRPr/>
            </a:pPr>
            <a:r>
              <a:rPr lang="en-US" dirty="0">
                <a:solidFill>
                  <a:schemeClr val="tx1">
                    <a:lumMod val="85000"/>
                    <a:lumOff val="15000"/>
                  </a:schemeClr>
                </a:solidFill>
              </a:rPr>
              <a:t>B</a:t>
            </a:r>
            <a:r>
              <a:rPr lang="en-US" dirty="0" smtClean="0">
                <a:solidFill>
                  <a:schemeClr val="tx1">
                    <a:lumMod val="85000"/>
                    <a:lumOff val="15000"/>
                  </a:schemeClr>
                </a:solidFill>
              </a:rPr>
              <a:t>aseline </a:t>
            </a:r>
            <a:r>
              <a:rPr lang="en-US" dirty="0">
                <a:solidFill>
                  <a:schemeClr val="tx1">
                    <a:lumMod val="85000"/>
                    <a:lumOff val="15000"/>
                  </a:schemeClr>
                </a:solidFill>
              </a:rPr>
              <a:t>testing of thyroid, liver, renal function, pulmonary function, and chest x-rays (CXR) should be done</a:t>
            </a:r>
            <a:r>
              <a:rPr lang="en-US" b="1" dirty="0">
                <a:solidFill>
                  <a:schemeClr val="tx1">
                    <a:lumMod val="85000"/>
                    <a:lumOff val="15000"/>
                  </a:schemeClr>
                </a:solidFill>
              </a:rPr>
              <a:t> </a:t>
            </a:r>
            <a:r>
              <a:rPr lang="en-US" dirty="0">
                <a:solidFill>
                  <a:schemeClr val="tx1">
                    <a:lumMod val="85000"/>
                    <a:lumOff val="15000"/>
                  </a:schemeClr>
                </a:solidFill>
              </a:rPr>
              <a:t>prior to starting </a:t>
            </a:r>
            <a:r>
              <a:rPr lang="en-US" dirty="0" err="1" smtClean="0">
                <a:solidFill>
                  <a:schemeClr val="tx1">
                    <a:lumMod val="85000"/>
                    <a:lumOff val="15000"/>
                  </a:schemeClr>
                </a:solidFill>
              </a:rPr>
              <a:t>Amiodarone</a:t>
            </a:r>
            <a:endParaRPr lang="en-US" dirty="0" smtClean="0">
              <a:solidFill>
                <a:schemeClr val="tx1">
                  <a:lumMod val="85000"/>
                  <a:lumOff val="15000"/>
                </a:schemeClr>
              </a:solidFill>
            </a:endParaRPr>
          </a:p>
          <a:p>
            <a:pPr marL="365760" indent="-365760" eaLnBrk="1" fontAlgn="auto" hangingPunct="1">
              <a:spcAft>
                <a:spcPts val="0"/>
              </a:spcAft>
              <a:defRPr/>
            </a:pPr>
            <a:r>
              <a:rPr lang="en-US" dirty="0">
                <a:solidFill>
                  <a:schemeClr val="tx1">
                    <a:lumMod val="85000"/>
                    <a:lumOff val="15000"/>
                  </a:schemeClr>
                </a:solidFill>
              </a:rPr>
              <a:t>Liver and thyroid function needs to be followed</a:t>
            </a:r>
            <a:r>
              <a:rPr lang="en-US" b="1" dirty="0">
                <a:solidFill>
                  <a:schemeClr val="tx1">
                    <a:lumMod val="85000"/>
                    <a:lumOff val="15000"/>
                  </a:schemeClr>
                </a:solidFill>
              </a:rPr>
              <a:t> </a:t>
            </a:r>
            <a:r>
              <a:rPr lang="en-US" dirty="0">
                <a:solidFill>
                  <a:schemeClr val="tx1">
                    <a:lumMod val="85000"/>
                    <a:lumOff val="15000"/>
                  </a:schemeClr>
                </a:solidFill>
              </a:rPr>
              <a:t>every six-months after </a:t>
            </a:r>
            <a:r>
              <a:rPr lang="en-US" dirty="0" smtClean="0">
                <a:solidFill>
                  <a:schemeClr val="tx1">
                    <a:lumMod val="85000"/>
                    <a:lumOff val="15000"/>
                  </a:schemeClr>
                </a:solidFill>
              </a:rPr>
              <a:t>baseline</a:t>
            </a:r>
          </a:p>
          <a:p>
            <a:pPr marL="365760" indent="-365760" eaLnBrk="1" fontAlgn="auto" hangingPunct="1">
              <a:spcAft>
                <a:spcPts val="0"/>
              </a:spcAft>
              <a:defRPr/>
            </a:pPr>
            <a:r>
              <a:rPr lang="en-US" dirty="0">
                <a:solidFill>
                  <a:schemeClr val="tx1">
                    <a:lumMod val="85000"/>
                    <a:lumOff val="15000"/>
                  </a:schemeClr>
                </a:solidFill>
              </a:rPr>
              <a:t>Pulmonary function tests and CXR’s should be done</a:t>
            </a:r>
            <a:r>
              <a:rPr lang="en-US" b="1" dirty="0">
                <a:solidFill>
                  <a:schemeClr val="tx1">
                    <a:lumMod val="85000"/>
                    <a:lumOff val="15000"/>
                  </a:schemeClr>
                </a:solidFill>
              </a:rPr>
              <a:t> </a:t>
            </a:r>
            <a:r>
              <a:rPr lang="en-US" dirty="0">
                <a:solidFill>
                  <a:schemeClr val="tx1">
                    <a:lumMod val="85000"/>
                    <a:lumOff val="15000"/>
                  </a:schemeClr>
                </a:solidFill>
              </a:rPr>
              <a:t>if they develop shortness of breath or symptoms of pulmonary toxicity, otherwise every </a:t>
            </a:r>
            <a:r>
              <a:rPr lang="en-US" dirty="0" smtClean="0">
                <a:solidFill>
                  <a:schemeClr val="tx1">
                    <a:lumMod val="85000"/>
                    <a:lumOff val="15000"/>
                  </a:schemeClr>
                </a:solidFill>
              </a:rPr>
              <a:t>12—months</a:t>
            </a:r>
          </a:p>
          <a:p>
            <a:pPr marL="0" indent="0" eaLnBrk="1" fontAlgn="auto" hangingPunct="1">
              <a:spcAft>
                <a:spcPts val="0"/>
              </a:spcAft>
              <a:buFont typeface="Wingdings" pitchFamily="2" charset="2"/>
              <a:buNone/>
              <a:defRPr/>
            </a:pPr>
            <a:endParaRPr lang="en-US" dirty="0" smtClean="0">
              <a:solidFill>
                <a:schemeClr val="tx1">
                  <a:lumMod val="85000"/>
                  <a:lumOff val="15000"/>
                </a:schemeClr>
              </a:solidFill>
            </a:endParaRPr>
          </a:p>
          <a:p>
            <a:pPr marL="0" indent="0" eaLnBrk="1" fontAlgn="auto" hangingPunct="1">
              <a:spcAft>
                <a:spcPts val="0"/>
              </a:spcAft>
              <a:buFont typeface="Wingdings" pitchFamily="2" charset="2"/>
              <a:buNone/>
              <a:defRPr/>
            </a:pPr>
            <a:r>
              <a:rPr lang="en-US" sz="2000" dirty="0" smtClean="0">
                <a:solidFill>
                  <a:schemeClr val="tx1">
                    <a:lumMod val="85000"/>
                    <a:lumOff val="15000"/>
                  </a:schemeClr>
                </a:solidFill>
              </a:rPr>
              <a:t>(Bickford, 2006)</a:t>
            </a:r>
            <a:endParaRPr lang="en-US" sz="2000" dirty="0">
              <a:solidFill>
                <a:schemeClr val="tx1">
                  <a:lumMod val="85000"/>
                  <a:lumOff val="15000"/>
                </a:schemeClr>
              </a:solidFill>
            </a:endParaRPr>
          </a:p>
        </p:txBody>
      </p:sp>
      <p:sp>
        <p:nvSpPr>
          <p:cNvPr id="19459" name="Title 2"/>
          <p:cNvSpPr>
            <a:spLocks noGrp="1"/>
          </p:cNvSpPr>
          <p:nvPr>
            <p:ph type="title"/>
          </p:nvPr>
        </p:nvSpPr>
        <p:spPr/>
        <p:txBody>
          <a:bodyPr/>
          <a:lstStyle/>
          <a:p>
            <a:pPr eaLnBrk="1" hangingPunct="1"/>
            <a:r>
              <a:rPr lang="en-US" smtClean="0"/>
              <a:t>HRS Guidelines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a:bodyPr>
          <a:lstStyle/>
          <a:p>
            <a:pPr marL="365760" indent="-365760" eaLnBrk="1" fontAlgn="auto" hangingPunct="1">
              <a:spcAft>
                <a:spcPts val="0"/>
              </a:spcAft>
              <a:defRPr/>
            </a:pPr>
            <a:r>
              <a:rPr lang="en-US" dirty="0">
                <a:solidFill>
                  <a:schemeClr val="tx1">
                    <a:lumMod val="85000"/>
                    <a:lumOff val="15000"/>
                  </a:schemeClr>
                </a:solidFill>
              </a:rPr>
              <a:t>This project describes the design, implementation and evaluation of an </a:t>
            </a:r>
            <a:r>
              <a:rPr lang="en-US" dirty="0" err="1">
                <a:solidFill>
                  <a:schemeClr val="tx1">
                    <a:lumMod val="85000"/>
                    <a:lumOff val="15000"/>
                  </a:schemeClr>
                </a:solidFill>
              </a:rPr>
              <a:t>Amiodarone</a:t>
            </a:r>
            <a:r>
              <a:rPr lang="en-US" dirty="0">
                <a:solidFill>
                  <a:schemeClr val="tx1">
                    <a:lumMod val="85000"/>
                    <a:lumOff val="15000"/>
                  </a:schemeClr>
                </a:solidFill>
              </a:rPr>
              <a:t> Clinic </a:t>
            </a:r>
            <a:r>
              <a:rPr lang="en-US" dirty="0" smtClean="0">
                <a:solidFill>
                  <a:schemeClr val="tx1">
                    <a:lumMod val="85000"/>
                    <a:lumOff val="15000"/>
                  </a:schemeClr>
                </a:solidFill>
              </a:rPr>
              <a:t> </a:t>
            </a:r>
            <a:r>
              <a:rPr lang="en-US" dirty="0">
                <a:solidFill>
                  <a:schemeClr val="tx1">
                    <a:lumMod val="85000"/>
                    <a:lumOff val="15000"/>
                  </a:schemeClr>
                </a:solidFill>
              </a:rPr>
              <a:t>in a rural cardiology practice in Arizona with a patient population of approximately 5000 patients. </a:t>
            </a:r>
            <a:endParaRPr lang="en-US" dirty="0" smtClean="0">
              <a:solidFill>
                <a:schemeClr val="tx1">
                  <a:lumMod val="85000"/>
                  <a:lumOff val="15000"/>
                </a:schemeClr>
              </a:solidFill>
            </a:endParaRPr>
          </a:p>
          <a:p>
            <a:pPr marL="365760" indent="-365760" eaLnBrk="1" fontAlgn="auto" hangingPunct="1">
              <a:spcAft>
                <a:spcPts val="0"/>
              </a:spcAft>
              <a:defRPr/>
            </a:pPr>
            <a:r>
              <a:rPr lang="en-US" dirty="0" smtClean="0">
                <a:solidFill>
                  <a:schemeClr val="tx1">
                    <a:lumMod val="85000"/>
                    <a:lumOff val="15000"/>
                  </a:schemeClr>
                </a:solidFill>
              </a:rPr>
              <a:t>There </a:t>
            </a:r>
            <a:r>
              <a:rPr lang="en-US" dirty="0">
                <a:solidFill>
                  <a:schemeClr val="tx1">
                    <a:lumMod val="85000"/>
                    <a:lumOff val="15000"/>
                  </a:schemeClr>
                </a:solidFill>
              </a:rPr>
              <a:t>is no </a:t>
            </a:r>
            <a:r>
              <a:rPr lang="en-US" dirty="0" smtClean="0">
                <a:solidFill>
                  <a:schemeClr val="tx1">
                    <a:lumMod val="85000"/>
                    <a:lumOff val="15000"/>
                  </a:schemeClr>
                </a:solidFill>
              </a:rPr>
              <a:t>current protocol </a:t>
            </a:r>
            <a:r>
              <a:rPr lang="en-US" dirty="0">
                <a:solidFill>
                  <a:schemeClr val="tx1">
                    <a:lumMod val="85000"/>
                    <a:lumOff val="15000"/>
                  </a:schemeClr>
                </a:solidFill>
              </a:rPr>
              <a:t>to monitor these patients</a:t>
            </a:r>
            <a:r>
              <a:rPr lang="en-US" dirty="0" smtClean="0">
                <a:solidFill>
                  <a:schemeClr val="tx1">
                    <a:lumMod val="85000"/>
                    <a:lumOff val="15000"/>
                  </a:schemeClr>
                </a:solidFill>
              </a:rPr>
              <a:t>.</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20483" name="Title 2"/>
          <p:cNvSpPr>
            <a:spLocks noGrp="1"/>
          </p:cNvSpPr>
          <p:nvPr>
            <p:ph type="title"/>
          </p:nvPr>
        </p:nvSpPr>
        <p:spPr/>
        <p:txBody>
          <a:bodyPr/>
          <a:lstStyle/>
          <a:p>
            <a:pPr eaLnBrk="1" hangingPunct="1"/>
            <a:r>
              <a:rPr lang="en-US" smtClean="0"/>
              <a:t>Description of Project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a:bodyPr>
          <a:lstStyle/>
          <a:p>
            <a:pPr marL="365760" indent="-365760" eaLnBrk="1" fontAlgn="auto" hangingPunct="1">
              <a:spcAft>
                <a:spcPts val="0"/>
              </a:spcAft>
              <a:defRPr/>
            </a:pPr>
            <a:r>
              <a:rPr lang="en-US" dirty="0">
                <a:solidFill>
                  <a:schemeClr val="tx1">
                    <a:lumMod val="85000"/>
                    <a:lumOff val="15000"/>
                  </a:schemeClr>
                </a:solidFill>
              </a:rPr>
              <a:t> Developing a nurse managed </a:t>
            </a:r>
            <a:r>
              <a:rPr lang="en-US" dirty="0" err="1">
                <a:solidFill>
                  <a:schemeClr val="tx1">
                    <a:lumMod val="85000"/>
                    <a:lumOff val="15000"/>
                  </a:schemeClr>
                </a:solidFill>
              </a:rPr>
              <a:t>Amiodarone</a:t>
            </a:r>
            <a:r>
              <a:rPr lang="en-US" dirty="0">
                <a:solidFill>
                  <a:schemeClr val="tx1">
                    <a:lumMod val="85000"/>
                    <a:lumOff val="15000"/>
                  </a:schemeClr>
                </a:solidFill>
              </a:rPr>
              <a:t> Clinic (AC) will take evidence-based research to practice improving patient outcomes by identifying potential serious reactions to this medication.</a:t>
            </a:r>
          </a:p>
          <a:p>
            <a:pPr marL="365760" indent="-365760" eaLnBrk="1" fontAlgn="auto" hangingPunct="1">
              <a:spcAft>
                <a:spcPts val="0"/>
              </a:spcAft>
              <a:defRPr/>
            </a:pPr>
            <a:r>
              <a:rPr lang="en-US" dirty="0">
                <a:solidFill>
                  <a:schemeClr val="tx1">
                    <a:lumMod val="85000"/>
                    <a:lumOff val="15000"/>
                  </a:schemeClr>
                </a:solidFill>
              </a:rPr>
              <a:t> Establishing protocols for admission of patients to monitor symptoms, laboratory evaluations, and diagnostic tests will assist the practice to identify early diagnosis of toxicity. </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21507" name="Title 2"/>
          <p:cNvSpPr>
            <a:spLocks noGrp="1"/>
          </p:cNvSpPr>
          <p:nvPr>
            <p:ph type="title"/>
          </p:nvPr>
        </p:nvSpPr>
        <p:spPr/>
        <p:txBody>
          <a:bodyPr/>
          <a:lstStyle/>
          <a:p>
            <a:pPr eaLnBrk="1" hangingPunct="1"/>
            <a:r>
              <a:rPr lang="en-US" smtClean="0"/>
              <a:t>Description of Project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a:bodyPr>
          <a:lstStyle/>
          <a:p>
            <a:pPr marL="365760" indent="-365760" eaLnBrk="1" fontAlgn="auto" hangingPunct="1">
              <a:spcAft>
                <a:spcPts val="0"/>
              </a:spcAft>
              <a:defRPr/>
            </a:pPr>
            <a:r>
              <a:rPr lang="en-US" dirty="0">
                <a:solidFill>
                  <a:schemeClr val="tx1">
                    <a:lumMod val="85000"/>
                    <a:lumOff val="15000"/>
                  </a:schemeClr>
                </a:solidFill>
              </a:rPr>
              <a:t>Establishing an </a:t>
            </a:r>
            <a:r>
              <a:rPr lang="en-US" dirty="0" err="1">
                <a:solidFill>
                  <a:schemeClr val="tx1">
                    <a:lumMod val="85000"/>
                    <a:lumOff val="15000"/>
                  </a:schemeClr>
                </a:solidFill>
              </a:rPr>
              <a:t>Amiodarone</a:t>
            </a:r>
            <a:r>
              <a:rPr lang="en-US" dirty="0">
                <a:solidFill>
                  <a:schemeClr val="tx1">
                    <a:lumMod val="85000"/>
                    <a:lumOff val="15000"/>
                  </a:schemeClr>
                </a:solidFill>
              </a:rPr>
              <a:t> Clinic in this cardiology practice can reduce adverse reactions to </a:t>
            </a:r>
            <a:r>
              <a:rPr lang="en-US" dirty="0" err="1" smtClean="0">
                <a:solidFill>
                  <a:schemeClr val="tx1">
                    <a:lumMod val="85000"/>
                    <a:lumOff val="15000"/>
                  </a:schemeClr>
                </a:solidFill>
              </a:rPr>
              <a:t>Amiodarone</a:t>
            </a:r>
            <a:endParaRPr lang="en-US" dirty="0" smtClean="0">
              <a:solidFill>
                <a:schemeClr val="tx1">
                  <a:lumMod val="85000"/>
                  <a:lumOff val="15000"/>
                </a:schemeClr>
              </a:solidFill>
            </a:endParaRPr>
          </a:p>
          <a:p>
            <a:pPr marL="365760" indent="-365760" eaLnBrk="1" fontAlgn="auto" hangingPunct="1">
              <a:spcAft>
                <a:spcPts val="0"/>
              </a:spcAft>
              <a:defRPr/>
            </a:pPr>
            <a:r>
              <a:rPr lang="en-US" dirty="0" smtClean="0">
                <a:solidFill>
                  <a:schemeClr val="tx1">
                    <a:lumMod val="85000"/>
                    <a:lumOff val="15000"/>
                  </a:schemeClr>
                </a:solidFill>
              </a:rPr>
              <a:t>Protocols </a:t>
            </a:r>
            <a:r>
              <a:rPr lang="en-US" dirty="0">
                <a:solidFill>
                  <a:schemeClr val="tx1">
                    <a:lumMod val="85000"/>
                    <a:lumOff val="15000"/>
                  </a:schemeClr>
                </a:solidFill>
              </a:rPr>
              <a:t>include admission criteria, baseline tests, diagnostic procedures, and regular follow-up </a:t>
            </a:r>
            <a:r>
              <a:rPr lang="en-US" dirty="0" smtClean="0">
                <a:solidFill>
                  <a:schemeClr val="tx1">
                    <a:lumMod val="85000"/>
                    <a:lumOff val="15000"/>
                  </a:schemeClr>
                </a:solidFill>
              </a:rPr>
              <a:t>appointments</a:t>
            </a:r>
          </a:p>
          <a:p>
            <a:pPr marL="365760" indent="-365760" eaLnBrk="1" fontAlgn="auto" hangingPunct="1">
              <a:spcAft>
                <a:spcPts val="0"/>
              </a:spcAft>
              <a:defRPr/>
            </a:pPr>
            <a:r>
              <a:rPr lang="en-US" dirty="0">
                <a:solidFill>
                  <a:schemeClr val="tx1">
                    <a:lumMod val="85000"/>
                    <a:lumOff val="15000"/>
                  </a:schemeClr>
                </a:solidFill>
              </a:rPr>
              <a:t>Patients’ initial visit includes basic history and </a:t>
            </a:r>
            <a:r>
              <a:rPr lang="en-US" dirty="0" smtClean="0">
                <a:solidFill>
                  <a:schemeClr val="tx1">
                    <a:lumMod val="85000"/>
                    <a:lumOff val="15000"/>
                  </a:schemeClr>
                </a:solidFill>
              </a:rPr>
              <a:t>physical</a:t>
            </a:r>
          </a:p>
          <a:p>
            <a:pPr marL="0" indent="0" eaLnBrk="1" fontAlgn="auto" hangingPunct="1">
              <a:spcAft>
                <a:spcPts val="0"/>
              </a:spcAft>
              <a:buFont typeface="Wingdings" pitchFamily="2" charset="2"/>
              <a:buNone/>
              <a:defRPr/>
            </a:pPr>
            <a:endParaRPr lang="en-US" dirty="0" smtClean="0">
              <a:solidFill>
                <a:schemeClr val="tx1">
                  <a:lumMod val="85000"/>
                  <a:lumOff val="15000"/>
                </a:schemeClr>
              </a:solidFill>
            </a:endParaRPr>
          </a:p>
          <a:p>
            <a:pPr marL="365760" indent="-365760" eaLnBrk="1" fontAlgn="auto" hangingPunct="1">
              <a:spcAft>
                <a:spcPts val="0"/>
              </a:spcAft>
              <a:defRPr/>
            </a:pPr>
            <a:endParaRPr lang="en-US" dirty="0">
              <a:solidFill>
                <a:schemeClr val="tx1">
                  <a:lumMod val="85000"/>
                  <a:lumOff val="15000"/>
                </a:schemeClr>
              </a:solidFill>
            </a:endParaRPr>
          </a:p>
        </p:txBody>
      </p:sp>
      <p:sp>
        <p:nvSpPr>
          <p:cNvPr id="22531" name="Title 2"/>
          <p:cNvSpPr>
            <a:spLocks noGrp="1"/>
          </p:cNvSpPr>
          <p:nvPr>
            <p:ph type="title"/>
          </p:nvPr>
        </p:nvSpPr>
        <p:spPr/>
        <p:txBody>
          <a:bodyPr/>
          <a:lstStyle/>
          <a:p>
            <a:pPr eaLnBrk="1" hangingPunct="1"/>
            <a:r>
              <a:rPr lang="en-US" sz="4000" smtClean="0"/>
              <a:t>Amiodarone Clinic Implementation</a:t>
            </a: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fontScale="92500"/>
          </a:bodyPr>
          <a:lstStyle/>
          <a:p>
            <a:pPr marL="365760" indent="-365760" eaLnBrk="1" fontAlgn="auto" hangingPunct="1">
              <a:spcAft>
                <a:spcPts val="0"/>
              </a:spcAft>
              <a:defRPr/>
            </a:pPr>
            <a:r>
              <a:rPr lang="en-US" dirty="0">
                <a:solidFill>
                  <a:schemeClr val="tx1">
                    <a:lumMod val="85000"/>
                    <a:lumOff val="15000"/>
                  </a:schemeClr>
                </a:solidFill>
              </a:rPr>
              <a:t>Baseline testing performed: CXR, EKG, PFT, and ophthalmologic examination. Baseline lab tests includes: CMP, TFT’s, PT, international normalized ratio (INR) (if taking Warfarin), and Digoxin level (if taking Digoxin</a:t>
            </a:r>
            <a:r>
              <a:rPr lang="en-US" dirty="0" smtClean="0">
                <a:solidFill>
                  <a:schemeClr val="tx1">
                    <a:lumMod val="85000"/>
                    <a:lumOff val="15000"/>
                  </a:schemeClr>
                </a:solidFill>
              </a:rPr>
              <a:t>).</a:t>
            </a:r>
          </a:p>
          <a:p>
            <a:pPr marL="365760" indent="-365760" eaLnBrk="1" fontAlgn="auto" hangingPunct="1">
              <a:spcAft>
                <a:spcPts val="0"/>
              </a:spcAft>
              <a:defRPr/>
            </a:pPr>
            <a:r>
              <a:rPr lang="en-US" dirty="0" smtClean="0">
                <a:solidFill>
                  <a:schemeClr val="tx1">
                    <a:lumMod val="85000"/>
                    <a:lumOff val="15000"/>
                  </a:schemeClr>
                </a:solidFill>
              </a:rPr>
              <a:t>Patients </a:t>
            </a:r>
            <a:r>
              <a:rPr lang="en-US" dirty="0">
                <a:solidFill>
                  <a:schemeClr val="tx1">
                    <a:lumMod val="85000"/>
                    <a:lumOff val="15000"/>
                  </a:schemeClr>
                </a:solidFill>
              </a:rPr>
              <a:t>return at one-month for follow-up </a:t>
            </a:r>
            <a:r>
              <a:rPr lang="en-US" dirty="0" smtClean="0">
                <a:solidFill>
                  <a:schemeClr val="tx1">
                    <a:lumMod val="85000"/>
                    <a:lumOff val="15000"/>
                  </a:schemeClr>
                </a:solidFill>
              </a:rPr>
              <a:t>evaluation</a:t>
            </a:r>
          </a:p>
          <a:p>
            <a:pPr marL="365760" indent="-365760" eaLnBrk="1" fontAlgn="auto" hangingPunct="1">
              <a:spcAft>
                <a:spcPts val="0"/>
              </a:spcAft>
              <a:defRPr/>
            </a:pPr>
            <a:r>
              <a:rPr lang="en-US" dirty="0" smtClean="0">
                <a:solidFill>
                  <a:schemeClr val="tx1">
                    <a:lumMod val="85000"/>
                    <a:lumOff val="15000"/>
                  </a:schemeClr>
                </a:solidFill>
              </a:rPr>
              <a:t>The </a:t>
            </a:r>
            <a:r>
              <a:rPr lang="en-US" dirty="0">
                <a:solidFill>
                  <a:schemeClr val="tx1">
                    <a:lumMod val="85000"/>
                    <a:lumOff val="15000"/>
                  </a:schemeClr>
                </a:solidFill>
              </a:rPr>
              <a:t>one-month follow-up includes: basic history and physical (H&amp;P), patients are informed</a:t>
            </a:r>
            <a:r>
              <a:rPr lang="en-US" b="1" dirty="0">
                <a:solidFill>
                  <a:schemeClr val="tx1">
                    <a:lumMod val="85000"/>
                    <a:lumOff val="15000"/>
                  </a:schemeClr>
                </a:solidFill>
              </a:rPr>
              <a:t> </a:t>
            </a:r>
            <a:r>
              <a:rPr lang="en-US" dirty="0">
                <a:solidFill>
                  <a:schemeClr val="tx1">
                    <a:lumMod val="85000"/>
                    <a:lumOff val="15000"/>
                  </a:schemeClr>
                </a:solidFill>
              </a:rPr>
              <a:t>about test </a:t>
            </a:r>
            <a:r>
              <a:rPr lang="en-US" dirty="0" smtClean="0">
                <a:solidFill>
                  <a:schemeClr val="tx1">
                    <a:lumMod val="85000"/>
                    <a:lumOff val="15000"/>
                  </a:schemeClr>
                </a:solidFill>
              </a:rPr>
              <a:t>results</a:t>
            </a:r>
          </a:p>
          <a:p>
            <a:pPr marL="365760" indent="-365760" eaLnBrk="1" fontAlgn="auto" hangingPunct="1">
              <a:spcAft>
                <a:spcPts val="0"/>
              </a:spcAft>
              <a:defRPr/>
            </a:pPr>
            <a:r>
              <a:rPr lang="en-US" dirty="0" smtClean="0">
                <a:solidFill>
                  <a:schemeClr val="tx1">
                    <a:lumMod val="85000"/>
                    <a:lumOff val="15000"/>
                  </a:schemeClr>
                </a:solidFill>
              </a:rPr>
              <a:t>Abnormal </a:t>
            </a:r>
            <a:r>
              <a:rPr lang="en-US" dirty="0">
                <a:solidFill>
                  <a:schemeClr val="tx1">
                    <a:lumMod val="85000"/>
                    <a:lumOff val="15000"/>
                  </a:schemeClr>
                </a:solidFill>
              </a:rPr>
              <a:t>tests results and physical changes found during the exam are discussed</a:t>
            </a:r>
            <a:r>
              <a:rPr lang="en-US" b="1" dirty="0">
                <a:solidFill>
                  <a:schemeClr val="tx1">
                    <a:lumMod val="85000"/>
                    <a:lumOff val="15000"/>
                  </a:schemeClr>
                </a:solidFill>
              </a:rPr>
              <a:t> </a:t>
            </a:r>
            <a:r>
              <a:rPr lang="en-US" dirty="0">
                <a:solidFill>
                  <a:schemeClr val="tx1">
                    <a:lumMod val="85000"/>
                    <a:lumOff val="15000"/>
                  </a:schemeClr>
                </a:solidFill>
              </a:rPr>
              <a:t>with the </a:t>
            </a:r>
            <a:r>
              <a:rPr lang="en-US" dirty="0" smtClean="0">
                <a:solidFill>
                  <a:schemeClr val="tx1">
                    <a:lumMod val="85000"/>
                    <a:lumOff val="15000"/>
                  </a:schemeClr>
                </a:solidFill>
              </a:rPr>
              <a:t>patient</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23555" name="Title 2"/>
          <p:cNvSpPr>
            <a:spLocks noGrp="1"/>
          </p:cNvSpPr>
          <p:nvPr>
            <p:ph type="title"/>
          </p:nvPr>
        </p:nvSpPr>
        <p:spPr/>
        <p:txBody>
          <a:bodyPr/>
          <a:lstStyle/>
          <a:p>
            <a:pPr eaLnBrk="1" hangingPunct="1"/>
            <a:r>
              <a:rPr lang="en-US" sz="4000" smtClean="0"/>
              <a:t>Amiodarone Clinic Implementation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a:bodyPr>
          <a:lstStyle/>
          <a:p>
            <a:pPr marL="365760" indent="-365760" eaLnBrk="1" fontAlgn="auto" hangingPunct="1">
              <a:spcAft>
                <a:spcPts val="0"/>
              </a:spcAft>
              <a:defRPr/>
            </a:pPr>
            <a:r>
              <a:rPr lang="en-US" dirty="0">
                <a:solidFill>
                  <a:schemeClr val="tx1">
                    <a:lumMod val="85000"/>
                    <a:lumOff val="15000"/>
                  </a:schemeClr>
                </a:solidFill>
              </a:rPr>
              <a:t>Patient’s who lack the ability to grasp the information are seen</a:t>
            </a:r>
            <a:r>
              <a:rPr lang="en-US" b="1" dirty="0">
                <a:solidFill>
                  <a:schemeClr val="tx1">
                    <a:lumMod val="85000"/>
                    <a:lumOff val="15000"/>
                  </a:schemeClr>
                </a:solidFill>
              </a:rPr>
              <a:t> </a:t>
            </a:r>
            <a:r>
              <a:rPr lang="en-US" dirty="0">
                <a:solidFill>
                  <a:schemeClr val="tx1">
                    <a:lumMod val="85000"/>
                    <a:lumOff val="15000"/>
                  </a:schemeClr>
                </a:solidFill>
              </a:rPr>
              <a:t>at one and three months</a:t>
            </a:r>
          </a:p>
          <a:p>
            <a:pPr marL="365760" indent="-365760" eaLnBrk="1" fontAlgn="auto" hangingPunct="1">
              <a:spcAft>
                <a:spcPts val="0"/>
              </a:spcAft>
              <a:defRPr/>
            </a:pPr>
            <a:r>
              <a:rPr lang="en-US" dirty="0">
                <a:solidFill>
                  <a:schemeClr val="tx1">
                    <a:lumMod val="85000"/>
                    <a:lumOff val="15000"/>
                  </a:schemeClr>
                </a:solidFill>
              </a:rPr>
              <a:t>Patients have a six-month</a:t>
            </a:r>
            <a:r>
              <a:rPr lang="en-US" b="1" dirty="0">
                <a:solidFill>
                  <a:schemeClr val="tx1">
                    <a:lumMod val="85000"/>
                    <a:lumOff val="15000"/>
                  </a:schemeClr>
                </a:solidFill>
              </a:rPr>
              <a:t> </a:t>
            </a:r>
            <a:r>
              <a:rPr lang="en-US" dirty="0">
                <a:solidFill>
                  <a:schemeClr val="tx1">
                    <a:lumMod val="85000"/>
                    <a:lumOff val="15000"/>
                  </a:schemeClr>
                </a:solidFill>
              </a:rPr>
              <a:t>follow-up which includes: CMP, TFT’s, PT/INR (if on Coumadin), and digoxin level (if currently taking Digoxin) </a:t>
            </a:r>
          </a:p>
          <a:p>
            <a:pPr marL="365760" indent="-365760" eaLnBrk="1" fontAlgn="auto" hangingPunct="1">
              <a:spcAft>
                <a:spcPts val="0"/>
              </a:spcAft>
              <a:defRPr/>
            </a:pPr>
            <a:r>
              <a:rPr lang="en-US" dirty="0">
                <a:solidFill>
                  <a:schemeClr val="tx1">
                    <a:lumMod val="85000"/>
                    <a:lumOff val="15000"/>
                  </a:schemeClr>
                </a:solidFill>
              </a:rPr>
              <a:t>Annually patients repeat all tests done at baseline</a:t>
            </a:r>
          </a:p>
          <a:p>
            <a:pPr marL="0" indent="0" eaLnBrk="1" fontAlgn="auto" hangingPunct="1">
              <a:spcAft>
                <a:spcPts val="0"/>
              </a:spcAft>
              <a:buFont typeface="Wingdings" pitchFamily="2" charset="2"/>
              <a:buNone/>
              <a:defRPr/>
            </a:pPr>
            <a:r>
              <a:rPr lang="en-US" dirty="0">
                <a:solidFill>
                  <a:schemeClr val="tx1">
                    <a:lumMod val="85000"/>
                    <a:lumOff val="15000"/>
                  </a:schemeClr>
                </a:solidFill>
              </a:rPr>
              <a:t> </a:t>
            </a:r>
            <a:r>
              <a:rPr lang="en-US" sz="1900" dirty="0">
                <a:solidFill>
                  <a:schemeClr val="tx1">
                    <a:lumMod val="85000"/>
                    <a:lumOff val="15000"/>
                  </a:schemeClr>
                </a:solidFill>
              </a:rPr>
              <a:t>(Frontline Pharmacist, 2009)</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24579" name="Title 2"/>
          <p:cNvSpPr>
            <a:spLocks noGrp="1"/>
          </p:cNvSpPr>
          <p:nvPr>
            <p:ph type="title"/>
          </p:nvPr>
        </p:nvSpPr>
        <p:spPr/>
        <p:txBody>
          <a:bodyPr/>
          <a:lstStyle/>
          <a:p>
            <a:pPr eaLnBrk="1" hangingPunct="1"/>
            <a:r>
              <a:rPr lang="en-US" sz="4000" smtClean="0"/>
              <a:t>Amiodarone Clinic Implementation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idx="1"/>
          </p:nvPr>
        </p:nvSpPr>
        <p:spPr/>
        <p:txBody>
          <a:bodyPr/>
          <a:lstStyle/>
          <a:p>
            <a:pPr eaLnBrk="1" hangingPunct="1"/>
            <a:r>
              <a:rPr lang="en-US" smtClean="0"/>
              <a:t>Based on the Iowa Model</a:t>
            </a:r>
          </a:p>
          <a:p>
            <a:pPr eaLnBrk="1" hangingPunct="1"/>
            <a:r>
              <a:rPr lang="en-US" smtClean="0"/>
              <a:t>Focuses on promoting quality of care in the day to day practices that affect patient care outcomes (Titler, 2003)</a:t>
            </a:r>
          </a:p>
          <a:p>
            <a:pPr eaLnBrk="1" hangingPunct="1"/>
            <a:r>
              <a:rPr lang="en-US" smtClean="0"/>
              <a:t>The process of implementing evidence-based practice outlined in the model  assisted in the process of developing the Yuma Amiodarone clinic (DiCenso, Guyatt, &amp; Ciliska, 2005)</a:t>
            </a:r>
          </a:p>
        </p:txBody>
      </p:sp>
      <p:sp>
        <p:nvSpPr>
          <p:cNvPr id="25603" name="Title 2"/>
          <p:cNvSpPr>
            <a:spLocks noGrp="1"/>
          </p:cNvSpPr>
          <p:nvPr>
            <p:ph type="title"/>
          </p:nvPr>
        </p:nvSpPr>
        <p:spPr/>
        <p:txBody>
          <a:bodyPr/>
          <a:lstStyle/>
          <a:p>
            <a:pPr eaLnBrk="1" hangingPunct="1"/>
            <a:r>
              <a:rPr lang="en-US" smtClean="0"/>
              <a:t>Theoretical Framework</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p:cNvSpPr>
            <a:spLocks noGrp="1"/>
          </p:cNvSpPr>
          <p:nvPr>
            <p:ph idx="1"/>
          </p:nvPr>
        </p:nvSpPr>
        <p:spPr/>
        <p:txBody>
          <a:bodyPr/>
          <a:lstStyle/>
          <a:p>
            <a:pPr eaLnBrk="1" hangingPunct="1"/>
            <a:r>
              <a:rPr lang="en-US" sz="3200" smtClean="0"/>
              <a:t>Planning Assessment of Need</a:t>
            </a:r>
          </a:p>
          <a:p>
            <a:pPr eaLnBrk="1" hangingPunct="1"/>
            <a:r>
              <a:rPr lang="en-US" sz="3200" smtClean="0"/>
              <a:t>Structure and Processes of the Clinic</a:t>
            </a:r>
          </a:p>
          <a:p>
            <a:pPr eaLnBrk="1" hangingPunct="1"/>
            <a:r>
              <a:rPr lang="en-US" sz="3200" smtClean="0"/>
              <a:t>Implementation</a:t>
            </a:r>
          </a:p>
          <a:p>
            <a:pPr eaLnBrk="1" hangingPunct="1"/>
            <a:r>
              <a:rPr lang="en-US" sz="3200" smtClean="0"/>
              <a:t>Evaluation Results</a:t>
            </a:r>
          </a:p>
        </p:txBody>
      </p:sp>
      <p:sp>
        <p:nvSpPr>
          <p:cNvPr id="26627" name="Title 2"/>
          <p:cNvSpPr>
            <a:spLocks noGrp="1"/>
          </p:cNvSpPr>
          <p:nvPr>
            <p:ph type="title"/>
          </p:nvPr>
        </p:nvSpPr>
        <p:spPr/>
        <p:txBody>
          <a:bodyPr/>
          <a:lstStyle/>
          <a:p>
            <a:pPr eaLnBrk="1" hangingPunct="1"/>
            <a:r>
              <a:rPr lang="en-US" sz="3200" b="1" smtClean="0"/>
              <a:t>Planning, Implementation and Evaluation of the Amiodarone Clinic</a:t>
            </a: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p:cNvSpPr>
            <a:spLocks noGrp="1"/>
          </p:cNvSpPr>
          <p:nvPr>
            <p:ph idx="1"/>
          </p:nvPr>
        </p:nvSpPr>
        <p:spPr/>
        <p:txBody>
          <a:bodyPr/>
          <a:lstStyle/>
          <a:p>
            <a:pPr eaLnBrk="1" hangingPunct="1"/>
            <a:r>
              <a:rPr lang="en-US" smtClean="0"/>
              <a:t>NP conducted a chart review to justify the development an Amiodarone clinic within a small cardiology clinic to insure that current practice standards established by HRS</a:t>
            </a:r>
          </a:p>
          <a:p>
            <a:pPr eaLnBrk="1" hangingPunct="1"/>
            <a:r>
              <a:rPr lang="en-US" smtClean="0"/>
              <a:t>NP designed an electronic form based on HRS guidelines to be used to review patients in the EMR</a:t>
            </a:r>
          </a:p>
          <a:p>
            <a:pPr eaLnBrk="1" hangingPunct="1"/>
            <a:r>
              <a:rPr lang="en-US" smtClean="0"/>
              <a:t>Data was collected and was compared</a:t>
            </a:r>
            <a:r>
              <a:rPr lang="en-US" b="1" smtClean="0"/>
              <a:t> </a:t>
            </a:r>
            <a:r>
              <a:rPr lang="en-US" smtClean="0"/>
              <a:t>to HRS recommendation testing baselines and continued follow-up</a:t>
            </a:r>
          </a:p>
        </p:txBody>
      </p:sp>
      <p:sp>
        <p:nvSpPr>
          <p:cNvPr id="27651" name="Title 2"/>
          <p:cNvSpPr>
            <a:spLocks noGrp="1"/>
          </p:cNvSpPr>
          <p:nvPr>
            <p:ph type="title"/>
          </p:nvPr>
        </p:nvSpPr>
        <p:spPr/>
        <p:txBody>
          <a:bodyPr/>
          <a:lstStyle/>
          <a:p>
            <a:pPr eaLnBrk="1" hangingPunct="1"/>
            <a:r>
              <a:rPr lang="en-US" sz="4400" smtClean="0"/>
              <a:t>Planning Assessment of Need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fontScale="92500" lnSpcReduction="20000"/>
          </a:bodyPr>
          <a:lstStyle/>
          <a:p>
            <a:pPr marL="365760" indent="-365760" eaLnBrk="1" fontAlgn="auto" hangingPunct="1">
              <a:spcAft>
                <a:spcPts val="0"/>
              </a:spcAft>
              <a:defRPr/>
            </a:pPr>
            <a:r>
              <a:rPr lang="en-US" dirty="0">
                <a:solidFill>
                  <a:schemeClr val="tx1">
                    <a:lumMod val="85000"/>
                    <a:lumOff val="15000"/>
                  </a:schemeClr>
                </a:solidFill>
              </a:rPr>
              <a:t>Yuma clinic has 5000 patients and 40 were identified as taking this medication between the stated times. The medical records during this timeline evaluated baseline measurements of blood test, EKG, PFT’s, CXR, and adverse reactions to </a:t>
            </a:r>
            <a:r>
              <a:rPr lang="en-US" dirty="0" smtClean="0">
                <a:solidFill>
                  <a:schemeClr val="tx1">
                    <a:lumMod val="85000"/>
                    <a:lumOff val="15000"/>
                  </a:schemeClr>
                </a:solidFill>
              </a:rPr>
              <a:t>patients</a:t>
            </a:r>
            <a:endParaRPr lang="en-US" dirty="0">
              <a:solidFill>
                <a:schemeClr val="tx1">
                  <a:lumMod val="85000"/>
                  <a:lumOff val="15000"/>
                </a:schemeClr>
              </a:solidFill>
            </a:endParaRPr>
          </a:p>
          <a:p>
            <a:pPr marL="365760" indent="-365760" eaLnBrk="1" fontAlgn="auto" hangingPunct="1">
              <a:spcAft>
                <a:spcPts val="0"/>
              </a:spcAft>
              <a:defRPr/>
            </a:pPr>
            <a:r>
              <a:rPr lang="en-US" dirty="0">
                <a:solidFill>
                  <a:schemeClr val="tx1">
                    <a:lumMod val="85000"/>
                    <a:lumOff val="15000"/>
                  </a:schemeClr>
                </a:solidFill>
              </a:rPr>
              <a:t>To evaluate the need for an </a:t>
            </a:r>
            <a:r>
              <a:rPr lang="en-US" dirty="0" err="1">
                <a:solidFill>
                  <a:schemeClr val="tx1">
                    <a:lumMod val="85000"/>
                    <a:lumOff val="15000"/>
                  </a:schemeClr>
                </a:solidFill>
              </a:rPr>
              <a:t>Amiodarone</a:t>
            </a:r>
            <a:r>
              <a:rPr lang="en-US" dirty="0">
                <a:solidFill>
                  <a:schemeClr val="tx1">
                    <a:lumMod val="85000"/>
                    <a:lumOff val="15000"/>
                  </a:schemeClr>
                </a:solidFill>
              </a:rPr>
              <a:t> clinic 40-Patients seen between April 2011 and April 2012 on </a:t>
            </a:r>
            <a:r>
              <a:rPr lang="en-US" dirty="0" err="1">
                <a:solidFill>
                  <a:schemeClr val="tx1">
                    <a:lumMod val="85000"/>
                    <a:lumOff val="15000"/>
                  </a:schemeClr>
                </a:solidFill>
              </a:rPr>
              <a:t>Amiodarone</a:t>
            </a:r>
            <a:r>
              <a:rPr lang="en-US" dirty="0">
                <a:solidFill>
                  <a:schemeClr val="tx1">
                    <a:lumMod val="85000"/>
                    <a:lumOff val="15000"/>
                  </a:schemeClr>
                </a:solidFill>
              </a:rPr>
              <a:t> were assessed baseline measurements of blood test, EKG, PFT’s, CXR, and adverse reactions to </a:t>
            </a:r>
            <a:r>
              <a:rPr lang="en-US" dirty="0" smtClean="0">
                <a:solidFill>
                  <a:schemeClr val="tx1">
                    <a:lumMod val="85000"/>
                    <a:lumOff val="15000"/>
                  </a:schemeClr>
                </a:solidFill>
              </a:rPr>
              <a:t>patients</a:t>
            </a:r>
          </a:p>
          <a:p>
            <a:pPr marL="365760" indent="-365760" eaLnBrk="1" fontAlgn="auto" hangingPunct="1">
              <a:spcAft>
                <a:spcPts val="0"/>
              </a:spcAft>
              <a:defRPr/>
            </a:pPr>
            <a:r>
              <a:rPr lang="en-US" dirty="0" smtClean="0">
                <a:solidFill>
                  <a:schemeClr val="tx1">
                    <a:lumMod val="85000"/>
                    <a:lumOff val="15000"/>
                  </a:schemeClr>
                </a:solidFill>
              </a:rPr>
              <a:t>Frequencies of Testing and Patient </a:t>
            </a:r>
            <a:r>
              <a:rPr lang="en-US" dirty="0" err="1" smtClean="0">
                <a:solidFill>
                  <a:schemeClr val="tx1">
                    <a:lumMod val="85000"/>
                    <a:lumOff val="15000"/>
                  </a:schemeClr>
                </a:solidFill>
              </a:rPr>
              <a:t>followup</a:t>
            </a:r>
            <a:r>
              <a:rPr lang="en-US" dirty="0" smtClean="0">
                <a:solidFill>
                  <a:schemeClr val="tx1">
                    <a:lumMod val="85000"/>
                    <a:lumOff val="15000"/>
                  </a:schemeClr>
                </a:solidFill>
              </a:rPr>
              <a:t> were also evaluated with Appendix A</a:t>
            </a:r>
          </a:p>
          <a:p>
            <a:pPr marL="365760" indent="-365760" eaLnBrk="1" fontAlgn="auto" hangingPunct="1">
              <a:spcAft>
                <a:spcPts val="0"/>
              </a:spcAft>
              <a:defRPr/>
            </a:pPr>
            <a:r>
              <a:rPr lang="en-US" dirty="0" smtClean="0">
                <a:solidFill>
                  <a:schemeClr val="tx1">
                    <a:lumMod val="85000"/>
                    <a:lumOff val="15000"/>
                  </a:schemeClr>
                </a:solidFill>
              </a:rPr>
              <a:t>See Chart One</a:t>
            </a:r>
            <a:endParaRPr lang="en-US" dirty="0">
              <a:solidFill>
                <a:schemeClr val="tx1">
                  <a:lumMod val="85000"/>
                  <a:lumOff val="15000"/>
                </a:schemeClr>
              </a:solidFill>
            </a:endParaRPr>
          </a:p>
        </p:txBody>
      </p:sp>
      <p:sp>
        <p:nvSpPr>
          <p:cNvPr id="28675" name="Title 2"/>
          <p:cNvSpPr>
            <a:spLocks noGrp="1"/>
          </p:cNvSpPr>
          <p:nvPr>
            <p:ph type="title"/>
          </p:nvPr>
        </p:nvSpPr>
        <p:spPr/>
        <p:txBody>
          <a:bodyPr/>
          <a:lstStyle/>
          <a:p>
            <a:pPr eaLnBrk="1" hangingPunct="1"/>
            <a:r>
              <a:rPr lang="en-US" sz="4400" smtClean="0"/>
              <a:t>Planning: Assessment of Need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p:txBody>
          <a:bodyPr/>
          <a:lstStyle/>
          <a:p>
            <a:pPr eaLnBrk="1" hangingPunct="1"/>
            <a:r>
              <a:rPr lang="en-US" smtClean="0"/>
              <a:t>Arizona Young Hearts of Yuma- location of the cardiology based practice</a:t>
            </a:r>
          </a:p>
          <a:p>
            <a:pPr eaLnBrk="1" hangingPunct="1"/>
            <a:r>
              <a:rPr lang="en-US" smtClean="0"/>
              <a:t>Yuma population is 195,751 with an expected growth increase of 10.79% by 2013 (Claritas, 2008)</a:t>
            </a:r>
          </a:p>
          <a:p>
            <a:pPr eaLnBrk="1" hangingPunct="1"/>
            <a:r>
              <a:rPr lang="en-US" smtClean="0"/>
              <a:t>Cause of death by heart disease in 2010 was 7,852 (Gilbert, 2008)</a:t>
            </a:r>
          </a:p>
          <a:p>
            <a:pPr eaLnBrk="1" hangingPunct="1"/>
            <a:r>
              <a:rPr lang="en-US" smtClean="0"/>
              <a:t>Many of the patients who present with emergent needs have cardiac arrhythmias</a:t>
            </a:r>
          </a:p>
        </p:txBody>
      </p:sp>
      <p:sp>
        <p:nvSpPr>
          <p:cNvPr id="11267" name="Title 2"/>
          <p:cNvSpPr>
            <a:spLocks noGrp="1"/>
          </p:cNvSpPr>
          <p:nvPr>
            <p:ph type="title"/>
          </p:nvPr>
        </p:nvSpPr>
        <p:spPr/>
        <p:txBody>
          <a:bodyPr/>
          <a:lstStyle/>
          <a:p>
            <a:pPr eaLnBrk="1" hangingPunct="1"/>
            <a:r>
              <a:rPr lang="en-US" smtClean="0"/>
              <a:t>Background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752600" y="2057400"/>
          <a:ext cx="5638799" cy="4495800"/>
        </p:xfrm>
        <a:graphic>
          <a:graphicData uri="http://schemas.openxmlformats.org/drawingml/2006/table">
            <a:tbl>
              <a:tblPr firstRow="1" firstCol="1" bandRow="1"/>
              <a:tblGrid>
                <a:gridCol w="737670"/>
                <a:gridCol w="955775"/>
                <a:gridCol w="743226"/>
                <a:gridCol w="761287"/>
                <a:gridCol w="761287"/>
                <a:gridCol w="761287"/>
                <a:gridCol w="918267"/>
              </a:tblGrid>
              <a:tr h="299720">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effectLst/>
                          <a:latin typeface="Times New Roman"/>
                          <a:ea typeface="Times New Roman"/>
                        </a:rPr>
                        <a:t>Baseline</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effectLst/>
                          <a:latin typeface="Times New Roman"/>
                          <a:ea typeface="Times New Roman"/>
                        </a:rPr>
                        <a:t>Loading</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effectLst/>
                          <a:latin typeface="Times New Roman"/>
                          <a:ea typeface="Times New Roman"/>
                        </a:rPr>
                        <a:t>1 Month</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effectLst/>
                          <a:latin typeface="Times New Roman"/>
                          <a:ea typeface="Times New Roman"/>
                        </a:rPr>
                        <a:t>3 Month</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effectLst/>
                          <a:latin typeface="Times New Roman"/>
                          <a:ea typeface="Times New Roman"/>
                        </a:rPr>
                        <a:t>6 Month</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effectLst/>
                          <a:latin typeface="Times New Roman"/>
                          <a:ea typeface="Times New Roman"/>
                        </a:rPr>
                        <a:t>12 Month</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720">
                <a:tc>
                  <a:txBody>
                    <a:bodyPr/>
                    <a:lstStyle/>
                    <a:p>
                      <a:pPr marL="0" marR="0" algn="ctr" hangingPunct="0">
                        <a:lnSpc>
                          <a:spcPct val="200000"/>
                        </a:lnSpc>
                        <a:spcBef>
                          <a:spcPts val="0"/>
                        </a:spcBef>
                        <a:spcAft>
                          <a:spcPts val="0"/>
                        </a:spcAft>
                      </a:pPr>
                      <a:r>
                        <a:rPr lang="en-US" sz="800">
                          <a:effectLst/>
                          <a:latin typeface="Times New Roman"/>
                          <a:ea typeface="Times New Roman"/>
                        </a:rPr>
                        <a:t>Date</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720">
                <a:tc>
                  <a:txBody>
                    <a:bodyPr/>
                    <a:lstStyle/>
                    <a:p>
                      <a:pPr marL="0" marR="0" algn="ctr" hangingPunct="0">
                        <a:lnSpc>
                          <a:spcPct val="200000"/>
                        </a:lnSpc>
                        <a:spcBef>
                          <a:spcPts val="0"/>
                        </a:spcBef>
                        <a:spcAft>
                          <a:spcPts val="0"/>
                        </a:spcAft>
                      </a:pPr>
                      <a:r>
                        <a:rPr lang="en-US" sz="800">
                          <a:effectLst/>
                          <a:latin typeface="Times New Roman"/>
                          <a:ea typeface="Times New Roman"/>
                        </a:rPr>
                        <a:t>EKG</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720">
                <a:tc>
                  <a:txBody>
                    <a:bodyPr/>
                    <a:lstStyle/>
                    <a:p>
                      <a:pPr marL="0" marR="0" algn="ctr" hangingPunct="0">
                        <a:lnSpc>
                          <a:spcPct val="200000"/>
                        </a:lnSpc>
                        <a:spcBef>
                          <a:spcPts val="0"/>
                        </a:spcBef>
                        <a:spcAft>
                          <a:spcPts val="0"/>
                        </a:spcAft>
                      </a:pPr>
                      <a:r>
                        <a:rPr lang="en-US" sz="800">
                          <a:effectLst/>
                          <a:latin typeface="Times New Roman"/>
                          <a:ea typeface="Times New Roman"/>
                        </a:rPr>
                        <a:t>PFT</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720">
                <a:tc>
                  <a:txBody>
                    <a:bodyPr/>
                    <a:lstStyle/>
                    <a:p>
                      <a:pPr marL="0" marR="0" algn="ctr" hangingPunct="0">
                        <a:lnSpc>
                          <a:spcPct val="200000"/>
                        </a:lnSpc>
                        <a:spcBef>
                          <a:spcPts val="0"/>
                        </a:spcBef>
                        <a:spcAft>
                          <a:spcPts val="0"/>
                        </a:spcAft>
                      </a:pPr>
                      <a:r>
                        <a:rPr lang="en-US" sz="800">
                          <a:effectLst/>
                          <a:latin typeface="Times New Roman"/>
                          <a:ea typeface="Times New Roman"/>
                        </a:rPr>
                        <a:t>DLCO</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720">
                <a:tc>
                  <a:txBody>
                    <a:bodyPr/>
                    <a:lstStyle/>
                    <a:p>
                      <a:pPr marL="0" marR="0" algn="ctr" hangingPunct="0">
                        <a:lnSpc>
                          <a:spcPct val="200000"/>
                        </a:lnSpc>
                        <a:spcBef>
                          <a:spcPts val="0"/>
                        </a:spcBef>
                        <a:spcAft>
                          <a:spcPts val="0"/>
                        </a:spcAft>
                      </a:pPr>
                      <a:r>
                        <a:rPr lang="en-US" sz="800">
                          <a:effectLst/>
                          <a:latin typeface="Times New Roman"/>
                          <a:ea typeface="Times New Roman"/>
                        </a:rPr>
                        <a:t>ALT</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720">
                <a:tc>
                  <a:txBody>
                    <a:bodyPr/>
                    <a:lstStyle/>
                    <a:p>
                      <a:pPr marL="0" marR="0" algn="ctr" hangingPunct="0">
                        <a:lnSpc>
                          <a:spcPct val="200000"/>
                        </a:lnSpc>
                        <a:spcBef>
                          <a:spcPts val="0"/>
                        </a:spcBef>
                        <a:spcAft>
                          <a:spcPts val="0"/>
                        </a:spcAft>
                      </a:pPr>
                      <a:r>
                        <a:rPr lang="en-US" sz="800">
                          <a:effectLst/>
                          <a:latin typeface="Times New Roman"/>
                          <a:ea typeface="Times New Roman"/>
                        </a:rPr>
                        <a:t>AST</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720">
                <a:tc>
                  <a:txBody>
                    <a:bodyPr/>
                    <a:lstStyle/>
                    <a:p>
                      <a:pPr marL="0" marR="0" algn="ctr" hangingPunct="0">
                        <a:lnSpc>
                          <a:spcPct val="200000"/>
                        </a:lnSpc>
                        <a:spcBef>
                          <a:spcPts val="0"/>
                        </a:spcBef>
                        <a:spcAft>
                          <a:spcPts val="0"/>
                        </a:spcAft>
                      </a:pPr>
                      <a:r>
                        <a:rPr lang="en-US" sz="800">
                          <a:effectLst/>
                          <a:latin typeface="Times New Roman"/>
                          <a:ea typeface="Times New Roman"/>
                        </a:rPr>
                        <a:t>TSH</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720">
                <a:tc>
                  <a:txBody>
                    <a:bodyPr/>
                    <a:lstStyle/>
                    <a:p>
                      <a:pPr marL="0" marR="0" algn="ctr" hangingPunct="0">
                        <a:lnSpc>
                          <a:spcPct val="200000"/>
                        </a:lnSpc>
                        <a:spcBef>
                          <a:spcPts val="0"/>
                        </a:spcBef>
                        <a:spcAft>
                          <a:spcPts val="0"/>
                        </a:spcAft>
                      </a:pPr>
                      <a:r>
                        <a:rPr lang="en-US" sz="800">
                          <a:effectLst/>
                          <a:latin typeface="Times New Roman"/>
                          <a:ea typeface="Times New Roman"/>
                        </a:rPr>
                        <a:t>T4</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720">
                <a:tc>
                  <a:txBody>
                    <a:bodyPr/>
                    <a:lstStyle/>
                    <a:p>
                      <a:pPr marL="0" marR="0" algn="ctr" hangingPunct="0">
                        <a:lnSpc>
                          <a:spcPct val="200000"/>
                        </a:lnSpc>
                        <a:spcBef>
                          <a:spcPts val="0"/>
                        </a:spcBef>
                        <a:spcAft>
                          <a:spcPts val="0"/>
                        </a:spcAft>
                      </a:pPr>
                      <a:r>
                        <a:rPr lang="en-US" sz="800">
                          <a:effectLst/>
                          <a:latin typeface="Times New Roman"/>
                          <a:ea typeface="Times New Roman"/>
                        </a:rPr>
                        <a:t>T3</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720">
                <a:tc>
                  <a:txBody>
                    <a:bodyPr/>
                    <a:lstStyle/>
                    <a:p>
                      <a:pPr marL="0" marR="0" algn="ctr" hangingPunct="0">
                        <a:lnSpc>
                          <a:spcPct val="200000"/>
                        </a:lnSpc>
                        <a:spcBef>
                          <a:spcPts val="0"/>
                        </a:spcBef>
                        <a:spcAft>
                          <a:spcPts val="0"/>
                        </a:spcAft>
                      </a:pPr>
                      <a:r>
                        <a:rPr lang="en-US" sz="800">
                          <a:effectLst/>
                          <a:latin typeface="Times New Roman"/>
                          <a:ea typeface="Times New Roman"/>
                        </a:rPr>
                        <a:t>PT</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720">
                <a:tc>
                  <a:txBody>
                    <a:bodyPr/>
                    <a:lstStyle/>
                    <a:p>
                      <a:pPr marL="0" marR="0" algn="ctr" hangingPunct="0">
                        <a:lnSpc>
                          <a:spcPct val="200000"/>
                        </a:lnSpc>
                        <a:spcBef>
                          <a:spcPts val="0"/>
                        </a:spcBef>
                        <a:spcAft>
                          <a:spcPts val="0"/>
                        </a:spcAft>
                      </a:pPr>
                      <a:r>
                        <a:rPr lang="en-US" sz="800">
                          <a:effectLst/>
                          <a:latin typeface="Times New Roman"/>
                          <a:ea typeface="Times New Roman"/>
                        </a:rPr>
                        <a:t>1NR</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720">
                <a:tc>
                  <a:txBody>
                    <a:bodyPr/>
                    <a:lstStyle/>
                    <a:p>
                      <a:pPr marL="0" marR="0" algn="ctr" hangingPunct="0">
                        <a:lnSpc>
                          <a:spcPct val="200000"/>
                        </a:lnSpc>
                        <a:spcBef>
                          <a:spcPts val="0"/>
                        </a:spcBef>
                        <a:spcAft>
                          <a:spcPts val="0"/>
                        </a:spcAft>
                      </a:pPr>
                      <a:r>
                        <a:rPr lang="en-US" sz="800">
                          <a:effectLst/>
                          <a:latin typeface="Times New Roman"/>
                          <a:ea typeface="Times New Roman"/>
                        </a:rPr>
                        <a:t>CXR</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9440">
                <a:tc>
                  <a:txBody>
                    <a:bodyPr/>
                    <a:lstStyle/>
                    <a:p>
                      <a:pPr marL="0" marR="0" algn="ctr" hangingPunct="0">
                        <a:lnSpc>
                          <a:spcPct val="200000"/>
                        </a:lnSpc>
                        <a:spcBef>
                          <a:spcPts val="0"/>
                        </a:spcBef>
                        <a:spcAft>
                          <a:spcPts val="0"/>
                        </a:spcAft>
                      </a:pPr>
                      <a:r>
                        <a:rPr lang="en-US" sz="800">
                          <a:effectLst/>
                          <a:latin typeface="Times New Roman"/>
                          <a:ea typeface="Times New Roman"/>
                        </a:rPr>
                        <a:t>EYE EXAM</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a:solidFill>
                            <a:srgbClr val="666666"/>
                          </a:solidFill>
                          <a:effectLst/>
                          <a:latin typeface="Times New Roman"/>
                          <a:ea typeface="Times New Roman"/>
                        </a:rPr>
                        <a:t> </a:t>
                      </a:r>
                      <a:endParaRPr lang="en-US" sz="70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200000"/>
                        </a:lnSpc>
                        <a:spcBef>
                          <a:spcPts val="0"/>
                        </a:spcBef>
                        <a:spcAft>
                          <a:spcPts val="0"/>
                        </a:spcAft>
                      </a:pPr>
                      <a:r>
                        <a:rPr lang="en-US" sz="800" dirty="0">
                          <a:solidFill>
                            <a:srgbClr val="666666"/>
                          </a:solidFill>
                          <a:effectLst/>
                          <a:latin typeface="Times New Roman"/>
                          <a:ea typeface="Times New Roman"/>
                        </a:rPr>
                        <a:t> </a:t>
                      </a:r>
                      <a:endParaRPr lang="en-US" sz="700" dirty="0">
                        <a:effectLst/>
                        <a:latin typeface="Times New Roman"/>
                        <a:ea typeface="Times New Roman"/>
                      </a:endParaRPr>
                    </a:p>
                  </a:txBody>
                  <a:tcPr marL="48478" marR="48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9820" name="Title 2"/>
          <p:cNvSpPr>
            <a:spLocks noGrp="1"/>
          </p:cNvSpPr>
          <p:nvPr>
            <p:ph type="title"/>
          </p:nvPr>
        </p:nvSpPr>
        <p:spPr/>
        <p:txBody>
          <a:bodyPr/>
          <a:lstStyle/>
          <a:p>
            <a:pPr eaLnBrk="1" hangingPunct="1"/>
            <a:r>
              <a:rPr lang="en-US" sz="4000" smtClean="0"/>
              <a:t>Planning: Assessment of Need (Appendix 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2"/>
          <p:cNvSpPr>
            <a:spLocks noGrp="1"/>
          </p:cNvSpPr>
          <p:nvPr>
            <p:ph type="title"/>
          </p:nvPr>
        </p:nvSpPr>
        <p:spPr/>
        <p:txBody>
          <a:bodyPr/>
          <a:lstStyle/>
          <a:p>
            <a:pPr eaLnBrk="1" hangingPunct="1"/>
            <a:r>
              <a:rPr lang="en-US" sz="4000" smtClean="0"/>
              <a:t>Planning: Assessment of Need Results (Chart One)</a:t>
            </a:r>
          </a:p>
        </p:txBody>
      </p:sp>
      <p:pic>
        <p:nvPicPr>
          <p:cNvPr id="30723"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62000" y="2057400"/>
            <a:ext cx="7391400" cy="4648200"/>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pPr eaLnBrk="1" hangingPunct="1"/>
            <a:r>
              <a:rPr lang="en-US" sz="4000" smtClean="0"/>
              <a:t>Evaluation Results (Chart Two)</a:t>
            </a:r>
          </a:p>
        </p:txBody>
      </p:sp>
      <p:pic>
        <p:nvPicPr>
          <p:cNvPr id="31747"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295400" y="2362200"/>
            <a:ext cx="6848475" cy="4081463"/>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2"/>
          <p:cNvSpPr>
            <a:spLocks noGrp="1"/>
          </p:cNvSpPr>
          <p:nvPr>
            <p:ph type="title"/>
          </p:nvPr>
        </p:nvSpPr>
        <p:spPr/>
        <p:txBody>
          <a:bodyPr/>
          <a:lstStyle/>
          <a:p>
            <a:pPr eaLnBrk="1" hangingPunct="1"/>
            <a:r>
              <a:rPr lang="en-US" sz="4000" smtClean="0"/>
              <a:t>Evaluation Results (Chart Three)</a:t>
            </a:r>
          </a:p>
        </p:txBody>
      </p:sp>
      <p:pic>
        <p:nvPicPr>
          <p:cNvPr id="32771"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990600" y="2057400"/>
            <a:ext cx="7191375" cy="4551363"/>
          </a:xfr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fontScale="92500"/>
          </a:bodyPr>
          <a:lstStyle/>
          <a:p>
            <a:pPr marL="365760" indent="-365760" eaLnBrk="1" fontAlgn="auto" hangingPunct="1">
              <a:spcAft>
                <a:spcPts val="0"/>
              </a:spcAft>
              <a:defRPr/>
            </a:pPr>
            <a:r>
              <a:rPr lang="en-US" dirty="0">
                <a:solidFill>
                  <a:schemeClr val="tx1">
                    <a:lumMod val="85000"/>
                    <a:lumOff val="15000"/>
                  </a:schemeClr>
                </a:solidFill>
              </a:rPr>
              <a:t>The first step in this establishment was describing the best </a:t>
            </a:r>
            <a:r>
              <a:rPr lang="en-US" dirty="0" smtClean="0">
                <a:solidFill>
                  <a:schemeClr val="tx1">
                    <a:lumMod val="85000"/>
                    <a:lumOff val="15000"/>
                  </a:schemeClr>
                </a:solidFill>
              </a:rPr>
              <a:t>practices</a:t>
            </a:r>
          </a:p>
          <a:p>
            <a:pPr marL="365760" indent="-365760" eaLnBrk="1" fontAlgn="auto" hangingPunct="1">
              <a:spcAft>
                <a:spcPts val="0"/>
              </a:spcAft>
              <a:defRPr/>
            </a:pPr>
            <a:r>
              <a:rPr lang="en-US" dirty="0">
                <a:solidFill>
                  <a:schemeClr val="tx1">
                    <a:lumMod val="85000"/>
                    <a:lumOff val="15000"/>
                  </a:schemeClr>
                </a:solidFill>
              </a:rPr>
              <a:t>The second step was to identify the key personnel needed as far as the involvement in the planning </a:t>
            </a:r>
            <a:r>
              <a:rPr lang="en-US" dirty="0" smtClean="0">
                <a:solidFill>
                  <a:schemeClr val="tx1">
                    <a:lumMod val="85000"/>
                    <a:lumOff val="15000"/>
                  </a:schemeClr>
                </a:solidFill>
              </a:rPr>
              <a:t>process</a:t>
            </a:r>
          </a:p>
          <a:p>
            <a:pPr marL="365760" indent="-365760" eaLnBrk="1" fontAlgn="auto" hangingPunct="1">
              <a:spcAft>
                <a:spcPts val="0"/>
              </a:spcAft>
              <a:defRPr/>
            </a:pPr>
            <a:r>
              <a:rPr lang="en-US" dirty="0">
                <a:solidFill>
                  <a:schemeClr val="tx1">
                    <a:lumMod val="85000"/>
                    <a:lumOff val="15000"/>
                  </a:schemeClr>
                </a:solidFill>
              </a:rPr>
              <a:t>Third, identifying the patients was established through a chart review of all patients attending the chosen </a:t>
            </a:r>
            <a:r>
              <a:rPr lang="en-US" dirty="0" smtClean="0">
                <a:solidFill>
                  <a:schemeClr val="tx1">
                    <a:lumMod val="85000"/>
                    <a:lumOff val="15000"/>
                  </a:schemeClr>
                </a:solidFill>
              </a:rPr>
              <a:t>clinic</a:t>
            </a:r>
          </a:p>
          <a:p>
            <a:pPr marL="365760" indent="-365760" eaLnBrk="1" fontAlgn="auto" hangingPunct="1">
              <a:spcAft>
                <a:spcPts val="0"/>
              </a:spcAft>
              <a:defRPr/>
            </a:pPr>
            <a:r>
              <a:rPr lang="en-US" dirty="0">
                <a:solidFill>
                  <a:schemeClr val="tx1">
                    <a:lumMod val="85000"/>
                    <a:lumOff val="15000"/>
                  </a:schemeClr>
                </a:solidFill>
              </a:rPr>
              <a:t>Fourth, the plan design was chosen to integrate best practices at this clinic by ensuring the patient’s quality of care would not be compromised</a:t>
            </a:r>
            <a:endParaRPr lang="en-US" dirty="0" smtClean="0">
              <a:solidFill>
                <a:schemeClr val="tx1">
                  <a:lumMod val="85000"/>
                  <a:lumOff val="15000"/>
                </a:schemeClr>
              </a:solidFill>
            </a:endParaRPr>
          </a:p>
          <a:p>
            <a:pPr marL="365760" indent="-365760" eaLnBrk="1" fontAlgn="auto" hangingPunct="1">
              <a:spcAft>
                <a:spcPts val="0"/>
              </a:spcAft>
              <a:defRPr/>
            </a:pPr>
            <a:endParaRPr lang="en-US" dirty="0">
              <a:solidFill>
                <a:schemeClr val="tx1">
                  <a:lumMod val="85000"/>
                  <a:lumOff val="15000"/>
                </a:schemeClr>
              </a:solidFill>
            </a:endParaRPr>
          </a:p>
        </p:txBody>
      </p:sp>
      <p:sp>
        <p:nvSpPr>
          <p:cNvPr id="33795" name="Title 2"/>
          <p:cNvSpPr>
            <a:spLocks noGrp="1"/>
          </p:cNvSpPr>
          <p:nvPr>
            <p:ph type="title"/>
          </p:nvPr>
        </p:nvSpPr>
        <p:spPr>
          <a:xfrm>
            <a:off x="609600" y="609600"/>
            <a:ext cx="7756525" cy="1054100"/>
          </a:xfrm>
        </p:spPr>
        <p:txBody>
          <a:bodyPr/>
          <a:lstStyle/>
          <a:p>
            <a:pPr eaLnBrk="1" hangingPunct="1"/>
            <a:r>
              <a:rPr lang="en-US" sz="4000" smtClean="0"/>
              <a:t>Structure and Processes of the Clinic</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fontScale="85000" lnSpcReduction="20000"/>
          </a:bodyPr>
          <a:lstStyle/>
          <a:p>
            <a:pPr marL="365760" indent="-365760" eaLnBrk="1" fontAlgn="auto" hangingPunct="1">
              <a:spcAft>
                <a:spcPts val="0"/>
              </a:spcAft>
              <a:defRPr/>
            </a:pPr>
            <a:r>
              <a:rPr lang="en-US" dirty="0">
                <a:solidFill>
                  <a:schemeClr val="tx1">
                    <a:lumMod val="85000"/>
                    <a:lumOff val="15000"/>
                  </a:schemeClr>
                </a:solidFill>
              </a:rPr>
              <a:t>Yuma practice </a:t>
            </a:r>
            <a:r>
              <a:rPr lang="en-US" dirty="0" err="1">
                <a:solidFill>
                  <a:schemeClr val="tx1">
                    <a:lumMod val="85000"/>
                    <a:lumOff val="15000"/>
                  </a:schemeClr>
                </a:solidFill>
              </a:rPr>
              <a:t>Amiodarone</a:t>
            </a:r>
            <a:r>
              <a:rPr lang="en-US" dirty="0">
                <a:solidFill>
                  <a:schemeClr val="tx1">
                    <a:lumMod val="85000"/>
                    <a:lumOff val="15000"/>
                  </a:schemeClr>
                </a:solidFill>
              </a:rPr>
              <a:t> Clinic was established on August 23, </a:t>
            </a:r>
            <a:r>
              <a:rPr lang="en-US" dirty="0" smtClean="0">
                <a:solidFill>
                  <a:schemeClr val="tx1">
                    <a:lumMod val="85000"/>
                    <a:lumOff val="15000"/>
                  </a:schemeClr>
                </a:solidFill>
              </a:rPr>
              <a:t>2012</a:t>
            </a:r>
          </a:p>
          <a:p>
            <a:pPr marL="365760" indent="-365760" eaLnBrk="1" fontAlgn="auto" hangingPunct="1">
              <a:spcAft>
                <a:spcPts val="0"/>
              </a:spcAft>
              <a:defRPr/>
            </a:pPr>
            <a:r>
              <a:rPr lang="en-US" dirty="0">
                <a:solidFill>
                  <a:schemeClr val="tx1">
                    <a:lumMod val="85000"/>
                    <a:lumOff val="15000"/>
                  </a:schemeClr>
                </a:solidFill>
              </a:rPr>
              <a:t>The protocols were designed to follow current HRS </a:t>
            </a:r>
            <a:r>
              <a:rPr lang="en-US" dirty="0" smtClean="0">
                <a:solidFill>
                  <a:schemeClr val="tx1">
                    <a:lumMod val="85000"/>
                    <a:lumOff val="15000"/>
                  </a:schemeClr>
                </a:solidFill>
              </a:rPr>
              <a:t>guidelines</a:t>
            </a:r>
          </a:p>
          <a:p>
            <a:pPr marL="365760" indent="-365760" eaLnBrk="1" fontAlgn="auto" hangingPunct="1">
              <a:spcAft>
                <a:spcPts val="0"/>
              </a:spcAft>
              <a:defRPr/>
            </a:pPr>
            <a:r>
              <a:rPr lang="en-US" dirty="0">
                <a:solidFill>
                  <a:schemeClr val="tx1">
                    <a:lumMod val="85000"/>
                    <a:lumOff val="15000"/>
                  </a:schemeClr>
                </a:solidFill>
              </a:rPr>
              <a:t> The clinic utilizes current office space during regular business hours to follow </a:t>
            </a:r>
            <a:r>
              <a:rPr lang="en-US" dirty="0" err="1">
                <a:solidFill>
                  <a:schemeClr val="tx1">
                    <a:lumMod val="85000"/>
                    <a:lumOff val="15000"/>
                  </a:schemeClr>
                </a:solidFill>
              </a:rPr>
              <a:t>Amiodarone</a:t>
            </a:r>
            <a:r>
              <a:rPr lang="en-US" dirty="0">
                <a:solidFill>
                  <a:schemeClr val="tx1">
                    <a:lumMod val="85000"/>
                    <a:lumOff val="15000"/>
                  </a:schemeClr>
                </a:solidFill>
              </a:rPr>
              <a:t> </a:t>
            </a:r>
            <a:r>
              <a:rPr lang="en-US" dirty="0" smtClean="0">
                <a:solidFill>
                  <a:schemeClr val="tx1">
                    <a:lumMod val="85000"/>
                    <a:lumOff val="15000"/>
                  </a:schemeClr>
                </a:solidFill>
              </a:rPr>
              <a:t>patients</a:t>
            </a:r>
          </a:p>
          <a:p>
            <a:pPr marL="365760" indent="-365760" eaLnBrk="1" fontAlgn="auto" hangingPunct="1">
              <a:spcAft>
                <a:spcPts val="0"/>
              </a:spcAft>
              <a:defRPr/>
            </a:pPr>
            <a:r>
              <a:rPr lang="en-US" dirty="0">
                <a:solidFill>
                  <a:schemeClr val="tx1">
                    <a:lumMod val="85000"/>
                    <a:lumOff val="15000"/>
                  </a:schemeClr>
                </a:solidFill>
              </a:rPr>
              <a:t>The Nurse Practitioner (NP) evaluates the patients, monitors adverse reactions, and medication adherence using the guidelines established by HRS (Appendix B</a:t>
            </a:r>
            <a:r>
              <a:rPr lang="en-US" dirty="0" smtClean="0">
                <a:solidFill>
                  <a:schemeClr val="tx1">
                    <a:lumMod val="85000"/>
                    <a:lumOff val="15000"/>
                  </a:schemeClr>
                </a:solidFill>
              </a:rPr>
              <a:t>)</a:t>
            </a:r>
          </a:p>
          <a:p>
            <a:pPr marL="365760" indent="-365760" eaLnBrk="1" fontAlgn="auto" hangingPunct="1">
              <a:spcAft>
                <a:spcPts val="0"/>
              </a:spcAft>
              <a:defRPr/>
            </a:pPr>
            <a:r>
              <a:rPr lang="en-US" dirty="0">
                <a:solidFill>
                  <a:schemeClr val="tx1">
                    <a:lumMod val="85000"/>
                    <a:lumOff val="15000"/>
                  </a:schemeClr>
                </a:solidFill>
              </a:rPr>
              <a:t>A medication guide about the risks and benefits of taking </a:t>
            </a:r>
            <a:r>
              <a:rPr lang="en-US" dirty="0" err="1">
                <a:solidFill>
                  <a:schemeClr val="tx1">
                    <a:lumMod val="85000"/>
                    <a:lumOff val="15000"/>
                  </a:schemeClr>
                </a:solidFill>
              </a:rPr>
              <a:t>Amiodarone</a:t>
            </a:r>
            <a:r>
              <a:rPr lang="en-US" dirty="0">
                <a:solidFill>
                  <a:schemeClr val="tx1">
                    <a:lumMod val="85000"/>
                    <a:lumOff val="15000"/>
                  </a:schemeClr>
                </a:solidFill>
              </a:rPr>
              <a:t> according to the Food and Drug Administration was developed and adapted by the Food and Drug Administration (FDA) which is given to patients and supplements their education (Appendix C)</a:t>
            </a:r>
          </a:p>
        </p:txBody>
      </p:sp>
      <p:sp>
        <p:nvSpPr>
          <p:cNvPr id="34819" name="Title 2"/>
          <p:cNvSpPr>
            <a:spLocks noGrp="1"/>
          </p:cNvSpPr>
          <p:nvPr>
            <p:ph type="title"/>
          </p:nvPr>
        </p:nvSpPr>
        <p:spPr/>
        <p:txBody>
          <a:bodyPr/>
          <a:lstStyle/>
          <a:p>
            <a:pPr eaLnBrk="1" hangingPunct="1"/>
            <a:r>
              <a:rPr lang="en-US" sz="4000" smtClean="0"/>
              <a:t>Structure and Processes of the Clinic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6"/>
          <p:cNvSpPr>
            <a:spLocks noGrp="1"/>
          </p:cNvSpPr>
          <p:nvPr>
            <p:ph type="title"/>
          </p:nvPr>
        </p:nvSpPr>
        <p:spPr>
          <a:xfrm>
            <a:off x="688975" y="381000"/>
            <a:ext cx="7756525" cy="990600"/>
          </a:xfrm>
        </p:spPr>
        <p:txBody>
          <a:bodyPr/>
          <a:lstStyle/>
          <a:p>
            <a:pPr eaLnBrk="1" hangingPunct="1"/>
            <a:r>
              <a:rPr lang="en-US" sz="3200" smtClean="0"/>
              <a:t>Structure and Processes of the Clinic (Appendix B)</a:t>
            </a:r>
          </a:p>
        </p:txBody>
      </p:sp>
      <p:pic>
        <p:nvPicPr>
          <p:cNvPr id="35843"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057400" y="1447800"/>
            <a:ext cx="5257800" cy="5257800"/>
          </a:xfr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2247900"/>
            <a:ext cx="7747000" cy="4457700"/>
          </a:xfrm>
        </p:spPr>
        <p:txBody>
          <a:bodyPr rtlCol="0">
            <a:normAutofit fontScale="47500" lnSpcReduction="20000"/>
          </a:bodyPr>
          <a:lstStyle/>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a:p>
            <a:pPr marL="0" indent="0" eaLnBrk="1" fontAlgn="auto" hangingPunct="1">
              <a:spcAft>
                <a:spcPts val="0"/>
              </a:spcAft>
              <a:buFont typeface="Wingdings" pitchFamily="2" charset="2"/>
              <a:buNone/>
              <a:defRPr/>
            </a:pPr>
            <a:r>
              <a:rPr lang="en-US" sz="2500" dirty="0">
                <a:solidFill>
                  <a:schemeClr val="tx1">
                    <a:lumMod val="85000"/>
                    <a:lumOff val="15000"/>
                  </a:schemeClr>
                </a:solidFill>
              </a:rPr>
              <a:t> </a:t>
            </a:r>
            <a:r>
              <a:rPr lang="en-US" sz="2500" dirty="0" smtClean="0">
                <a:solidFill>
                  <a:schemeClr val="tx1">
                    <a:lumMod val="85000"/>
                    <a:lumOff val="15000"/>
                  </a:schemeClr>
                </a:solidFill>
              </a:rPr>
              <a:t>Patient </a:t>
            </a:r>
            <a:r>
              <a:rPr lang="en-US" sz="2500" dirty="0">
                <a:solidFill>
                  <a:schemeClr val="tx1">
                    <a:lumMod val="85000"/>
                    <a:lumOff val="15000"/>
                  </a:schemeClr>
                </a:solidFill>
              </a:rPr>
              <a:t>Information Sheet: </a:t>
            </a:r>
            <a:r>
              <a:rPr lang="en-US" sz="2500" b="1" dirty="0" err="1">
                <a:solidFill>
                  <a:schemeClr val="tx1">
                    <a:lumMod val="85000"/>
                    <a:lumOff val="15000"/>
                  </a:schemeClr>
                </a:solidFill>
              </a:rPr>
              <a:t>Amiodarone</a:t>
            </a:r>
            <a:r>
              <a:rPr lang="en-US" sz="2500" b="1" dirty="0">
                <a:solidFill>
                  <a:schemeClr val="tx1">
                    <a:lumMod val="85000"/>
                    <a:lumOff val="15000"/>
                  </a:schemeClr>
                </a:solidFill>
              </a:rPr>
              <a:t> (marketed as </a:t>
            </a:r>
            <a:r>
              <a:rPr lang="en-US" sz="2500" b="1" dirty="0" err="1">
                <a:solidFill>
                  <a:schemeClr val="tx1">
                    <a:lumMod val="85000"/>
                    <a:lumOff val="15000"/>
                  </a:schemeClr>
                </a:solidFill>
              </a:rPr>
              <a:t>Amiodarone</a:t>
            </a:r>
            <a:r>
              <a:rPr lang="en-US" sz="2500" b="1" dirty="0">
                <a:solidFill>
                  <a:schemeClr val="tx1">
                    <a:lumMod val="85000"/>
                    <a:lumOff val="15000"/>
                  </a:schemeClr>
                </a:solidFill>
              </a:rPr>
              <a:t>, </a:t>
            </a:r>
            <a:r>
              <a:rPr lang="en-US" sz="2500" b="1" dirty="0" err="1">
                <a:solidFill>
                  <a:schemeClr val="tx1">
                    <a:lumMod val="85000"/>
                    <a:lumOff val="15000"/>
                  </a:schemeClr>
                </a:solidFill>
              </a:rPr>
              <a:t>Pacerone</a:t>
            </a:r>
            <a:r>
              <a:rPr lang="en-US" sz="2500" b="1" dirty="0">
                <a:solidFill>
                  <a:schemeClr val="tx1">
                    <a:lumMod val="85000"/>
                    <a:lumOff val="15000"/>
                  </a:schemeClr>
                </a:solidFill>
              </a:rPr>
              <a:t>)</a:t>
            </a:r>
            <a:endParaRPr lang="en-US" sz="2500" dirty="0">
              <a:solidFill>
                <a:schemeClr val="tx1">
                  <a:lumMod val="85000"/>
                  <a:lumOff val="15000"/>
                </a:schemeClr>
              </a:solidFill>
            </a:endParaRPr>
          </a:p>
          <a:p>
            <a:pPr marL="0" indent="0" algn="ctr" eaLnBrk="1" fontAlgn="auto" hangingPunct="1">
              <a:spcAft>
                <a:spcPts val="0"/>
              </a:spcAft>
              <a:buFont typeface="Wingdings" pitchFamily="2" charset="2"/>
              <a:buNone/>
              <a:defRPr/>
            </a:pPr>
            <a:r>
              <a:rPr lang="en-US" sz="2500" dirty="0">
                <a:solidFill>
                  <a:schemeClr val="tx1">
                    <a:lumMod val="85000"/>
                    <a:lumOff val="15000"/>
                  </a:schemeClr>
                </a:solidFill>
              </a:rPr>
              <a:t>Adapted from the FDA Medication Guide, </a:t>
            </a:r>
            <a:r>
              <a:rPr lang="en-US" sz="2500" dirty="0" err="1">
                <a:solidFill>
                  <a:schemeClr val="tx1">
                    <a:lumMod val="85000"/>
                    <a:lumOff val="15000"/>
                  </a:schemeClr>
                </a:solidFill>
              </a:rPr>
              <a:t>Cordarone</a:t>
            </a:r>
            <a:r>
              <a:rPr lang="en-US" sz="2500" dirty="0">
                <a:solidFill>
                  <a:schemeClr val="tx1">
                    <a:lumMod val="85000"/>
                    <a:lumOff val="15000"/>
                  </a:schemeClr>
                </a:solidFill>
              </a:rPr>
              <a:t>, </a:t>
            </a:r>
            <a:r>
              <a:rPr lang="en-US" sz="2500" dirty="0" err="1">
                <a:solidFill>
                  <a:schemeClr val="tx1">
                    <a:lumMod val="85000"/>
                    <a:lumOff val="15000"/>
                  </a:schemeClr>
                </a:solidFill>
              </a:rPr>
              <a:t>Amiodarone</a:t>
            </a:r>
            <a:r>
              <a:rPr lang="en-US" sz="2500" dirty="0">
                <a:solidFill>
                  <a:schemeClr val="tx1">
                    <a:lumMod val="85000"/>
                    <a:lumOff val="15000"/>
                  </a:schemeClr>
                </a:solidFill>
              </a:rPr>
              <a:t> (2004)</a:t>
            </a:r>
          </a:p>
          <a:p>
            <a:pPr marL="0" indent="0" eaLnBrk="1" fontAlgn="auto" hangingPunct="1">
              <a:spcAft>
                <a:spcPts val="0"/>
              </a:spcAft>
              <a:buFont typeface="Wingdings" pitchFamily="2" charset="2"/>
              <a:buNone/>
              <a:defRPr/>
            </a:pPr>
            <a:r>
              <a:rPr lang="en-US" sz="2500" b="1" dirty="0">
                <a:solidFill>
                  <a:schemeClr val="tx1">
                    <a:lumMod val="85000"/>
                    <a:lumOff val="15000"/>
                  </a:schemeClr>
                </a:solidFill>
              </a:rPr>
              <a:t> </a:t>
            </a:r>
            <a:endParaRPr lang="en-US" sz="2500" dirty="0">
              <a:solidFill>
                <a:schemeClr val="tx1">
                  <a:lumMod val="85000"/>
                  <a:lumOff val="15000"/>
                </a:schemeClr>
              </a:solidFill>
            </a:endParaRPr>
          </a:p>
          <a:p>
            <a:pPr marL="0" indent="0" algn="ctr" eaLnBrk="1" fontAlgn="auto" hangingPunct="1">
              <a:spcAft>
                <a:spcPts val="0"/>
              </a:spcAft>
              <a:buFont typeface="Wingdings" pitchFamily="2" charset="2"/>
              <a:buNone/>
              <a:defRPr/>
            </a:pPr>
            <a:r>
              <a:rPr lang="es-MX" sz="2500" b="1" dirty="0" err="1">
                <a:solidFill>
                  <a:schemeClr val="tx1">
                    <a:lumMod val="85000"/>
                    <a:lumOff val="15000"/>
                  </a:schemeClr>
                </a:solidFill>
              </a:rPr>
              <a:t>Medication</a:t>
            </a:r>
            <a:r>
              <a:rPr lang="es-MX" sz="2500" b="1" dirty="0">
                <a:solidFill>
                  <a:schemeClr val="tx1">
                    <a:lumMod val="85000"/>
                    <a:lumOff val="15000"/>
                  </a:schemeClr>
                </a:solidFill>
              </a:rPr>
              <a:t> Guide </a:t>
            </a:r>
            <a:r>
              <a:rPr lang="es-MX" sz="2500" b="1" dirty="0" err="1">
                <a:solidFill>
                  <a:schemeClr val="tx1">
                    <a:lumMod val="85000"/>
                    <a:lumOff val="15000"/>
                  </a:schemeClr>
                </a:solidFill>
              </a:rPr>
              <a:t>Amiodarone</a:t>
            </a:r>
            <a:r>
              <a:rPr lang="es-MX" sz="2500" b="1" dirty="0">
                <a:solidFill>
                  <a:schemeClr val="tx1">
                    <a:lumMod val="85000"/>
                    <a:lumOff val="15000"/>
                  </a:schemeClr>
                </a:solidFill>
              </a:rPr>
              <a:t>, </a:t>
            </a:r>
            <a:r>
              <a:rPr lang="es-MX" sz="2500" b="1" baseline="30000" dirty="0">
                <a:solidFill>
                  <a:schemeClr val="tx1">
                    <a:lumMod val="85000"/>
                    <a:lumOff val="15000"/>
                  </a:schemeClr>
                </a:solidFill>
              </a:rPr>
              <a:t> </a:t>
            </a:r>
            <a:r>
              <a:rPr lang="es-MX" sz="2500" b="1" dirty="0" err="1">
                <a:solidFill>
                  <a:schemeClr val="tx1">
                    <a:lumMod val="85000"/>
                    <a:lumOff val="15000"/>
                  </a:schemeClr>
                </a:solidFill>
              </a:rPr>
              <a:t>Pacerone</a:t>
            </a:r>
            <a:r>
              <a:rPr lang="es-MX" sz="2500" b="1" dirty="0">
                <a:solidFill>
                  <a:schemeClr val="tx1">
                    <a:lumMod val="85000"/>
                    <a:lumOff val="15000"/>
                  </a:schemeClr>
                </a:solidFill>
              </a:rPr>
              <a:t> (</a:t>
            </a:r>
            <a:r>
              <a:rPr lang="es-MX" sz="2500" b="1" dirty="0" err="1">
                <a:solidFill>
                  <a:schemeClr val="tx1">
                    <a:lumMod val="85000"/>
                    <a:lumOff val="15000"/>
                  </a:schemeClr>
                </a:solidFill>
              </a:rPr>
              <a:t>Amiodarone</a:t>
            </a:r>
            <a:r>
              <a:rPr lang="es-MX" sz="2500" b="1" dirty="0">
                <a:solidFill>
                  <a:schemeClr val="tx1">
                    <a:lumMod val="85000"/>
                    <a:lumOff val="15000"/>
                  </a:schemeClr>
                </a:solidFill>
              </a:rPr>
              <a:t> </a:t>
            </a:r>
            <a:r>
              <a:rPr lang="es-MX" sz="2500" b="1" dirty="0" err="1">
                <a:solidFill>
                  <a:schemeClr val="tx1">
                    <a:lumMod val="85000"/>
                    <a:lumOff val="15000"/>
                  </a:schemeClr>
                </a:solidFill>
              </a:rPr>
              <a:t>HCl</a:t>
            </a:r>
            <a:r>
              <a:rPr lang="es-MX" sz="2500" b="1" dirty="0">
                <a:solidFill>
                  <a:schemeClr val="tx1">
                    <a:lumMod val="85000"/>
                    <a:lumOff val="15000"/>
                  </a:schemeClr>
                </a:solidFill>
              </a:rPr>
              <a:t>),</a:t>
            </a:r>
            <a:endParaRPr lang="en-US" sz="2500" dirty="0">
              <a:solidFill>
                <a:schemeClr val="tx1">
                  <a:lumMod val="85000"/>
                  <a:lumOff val="15000"/>
                </a:schemeClr>
              </a:solidFill>
            </a:endParaRPr>
          </a:p>
          <a:p>
            <a:pPr marL="0" indent="0" eaLnBrk="1" fontAlgn="auto" hangingPunct="1">
              <a:spcAft>
                <a:spcPts val="0"/>
              </a:spcAft>
              <a:buFont typeface="Wingdings" pitchFamily="2" charset="2"/>
              <a:buNone/>
              <a:defRPr/>
            </a:pPr>
            <a:r>
              <a:rPr lang="en-US" sz="2500" dirty="0">
                <a:solidFill>
                  <a:schemeClr val="tx1">
                    <a:lumMod val="85000"/>
                    <a:lumOff val="15000"/>
                  </a:schemeClr>
                </a:solidFill>
              </a:rPr>
              <a:t>Read the Medication Guide that comes with your </a:t>
            </a:r>
            <a:r>
              <a:rPr lang="en-US" sz="2500" dirty="0" err="1">
                <a:solidFill>
                  <a:schemeClr val="tx1">
                    <a:lumMod val="85000"/>
                    <a:lumOff val="15000"/>
                  </a:schemeClr>
                </a:solidFill>
              </a:rPr>
              <a:t>Amiodarone</a:t>
            </a:r>
            <a:r>
              <a:rPr lang="en-US" sz="2500" dirty="0">
                <a:solidFill>
                  <a:schemeClr val="tx1">
                    <a:lumMod val="85000"/>
                    <a:lumOff val="15000"/>
                  </a:schemeClr>
                </a:solidFill>
              </a:rPr>
              <a:t> Tablets before you start taking them and each time you get a refill. There may be new information. This Medication Guide does not take the place of talking with your doctor about your medical condition or your treatment. </a:t>
            </a:r>
          </a:p>
          <a:p>
            <a:pPr marL="0" indent="0" eaLnBrk="1" fontAlgn="auto" hangingPunct="1">
              <a:spcAft>
                <a:spcPts val="0"/>
              </a:spcAft>
              <a:buFont typeface="Wingdings" pitchFamily="2" charset="2"/>
              <a:buNone/>
              <a:defRPr/>
            </a:pPr>
            <a:r>
              <a:rPr lang="en-US" sz="2500" b="1" dirty="0">
                <a:solidFill>
                  <a:schemeClr val="tx1">
                    <a:lumMod val="85000"/>
                    <a:lumOff val="15000"/>
                  </a:schemeClr>
                </a:solidFill>
              </a:rPr>
              <a:t>What is the most important information I should know about </a:t>
            </a:r>
            <a:r>
              <a:rPr lang="en-US" sz="2500" b="1" dirty="0" err="1">
                <a:solidFill>
                  <a:schemeClr val="tx1">
                    <a:lumMod val="85000"/>
                    <a:lumOff val="15000"/>
                  </a:schemeClr>
                </a:solidFill>
              </a:rPr>
              <a:t>Amiodarone</a:t>
            </a:r>
            <a:r>
              <a:rPr lang="en-US" sz="2500" b="1" dirty="0">
                <a:solidFill>
                  <a:schemeClr val="tx1">
                    <a:lumMod val="85000"/>
                    <a:lumOff val="15000"/>
                  </a:schemeClr>
                </a:solidFill>
              </a:rPr>
              <a:t> Tablets? </a:t>
            </a:r>
            <a:r>
              <a:rPr lang="en-US" sz="2500" b="1" dirty="0" err="1">
                <a:solidFill>
                  <a:schemeClr val="tx1">
                    <a:lumMod val="85000"/>
                    <a:lumOff val="15000"/>
                  </a:schemeClr>
                </a:solidFill>
              </a:rPr>
              <a:t>Amiodarone</a:t>
            </a:r>
            <a:r>
              <a:rPr lang="en-US" sz="2500" b="1" dirty="0">
                <a:solidFill>
                  <a:schemeClr val="tx1">
                    <a:lumMod val="85000"/>
                    <a:lumOff val="15000"/>
                  </a:schemeClr>
                </a:solidFill>
              </a:rPr>
              <a:t> Tablets can cause serious side effects that can lead to death including: </a:t>
            </a:r>
            <a:endParaRPr lang="en-US" sz="2500" dirty="0">
              <a:solidFill>
                <a:schemeClr val="tx1">
                  <a:lumMod val="85000"/>
                  <a:lumOff val="15000"/>
                </a:schemeClr>
              </a:solidFill>
            </a:endParaRPr>
          </a:p>
          <a:p>
            <a:pPr marL="0" indent="0" eaLnBrk="1" fontAlgn="auto" hangingPunct="1">
              <a:spcAft>
                <a:spcPts val="0"/>
              </a:spcAft>
              <a:buFont typeface="Wingdings" pitchFamily="2" charset="2"/>
              <a:buNone/>
              <a:defRPr/>
            </a:pPr>
            <a:r>
              <a:rPr lang="en-US" sz="2500" b="1" dirty="0" smtClean="0">
                <a:solidFill>
                  <a:schemeClr val="tx1">
                    <a:lumMod val="85000"/>
                    <a:lumOff val="15000"/>
                  </a:schemeClr>
                </a:solidFill>
              </a:rPr>
              <a:t>	lung </a:t>
            </a:r>
            <a:r>
              <a:rPr lang="en-US" sz="2500" b="1" dirty="0">
                <a:solidFill>
                  <a:schemeClr val="tx1">
                    <a:lumMod val="85000"/>
                    <a:lumOff val="15000"/>
                  </a:schemeClr>
                </a:solidFill>
              </a:rPr>
              <a:t>damage </a:t>
            </a:r>
            <a:endParaRPr lang="en-US" sz="2500" dirty="0">
              <a:solidFill>
                <a:schemeClr val="tx1">
                  <a:lumMod val="85000"/>
                  <a:lumOff val="15000"/>
                </a:schemeClr>
              </a:solidFill>
            </a:endParaRPr>
          </a:p>
          <a:p>
            <a:pPr marL="0" indent="0" eaLnBrk="1" fontAlgn="auto" hangingPunct="1">
              <a:spcAft>
                <a:spcPts val="0"/>
              </a:spcAft>
              <a:buFont typeface="Wingdings" pitchFamily="2" charset="2"/>
              <a:buNone/>
              <a:defRPr/>
            </a:pPr>
            <a:r>
              <a:rPr lang="en-US" sz="2500" b="1" dirty="0" smtClean="0">
                <a:solidFill>
                  <a:schemeClr val="tx1">
                    <a:lumMod val="85000"/>
                    <a:lumOff val="15000"/>
                  </a:schemeClr>
                </a:solidFill>
              </a:rPr>
              <a:t>	liver </a:t>
            </a:r>
            <a:r>
              <a:rPr lang="en-US" sz="2500" b="1" dirty="0">
                <a:solidFill>
                  <a:schemeClr val="tx1">
                    <a:lumMod val="85000"/>
                    <a:lumOff val="15000"/>
                  </a:schemeClr>
                </a:solidFill>
              </a:rPr>
              <a:t>damage </a:t>
            </a:r>
            <a:endParaRPr lang="en-US" sz="2500" dirty="0">
              <a:solidFill>
                <a:schemeClr val="tx1">
                  <a:lumMod val="85000"/>
                  <a:lumOff val="15000"/>
                </a:schemeClr>
              </a:solidFill>
            </a:endParaRPr>
          </a:p>
          <a:p>
            <a:pPr marL="0" indent="0" eaLnBrk="1" fontAlgn="auto" hangingPunct="1">
              <a:spcAft>
                <a:spcPts val="0"/>
              </a:spcAft>
              <a:buFont typeface="Wingdings" pitchFamily="2" charset="2"/>
              <a:buNone/>
              <a:defRPr/>
            </a:pPr>
            <a:r>
              <a:rPr lang="en-US" sz="2500" b="1" dirty="0" smtClean="0">
                <a:solidFill>
                  <a:schemeClr val="tx1">
                    <a:lumMod val="85000"/>
                    <a:lumOff val="15000"/>
                  </a:schemeClr>
                </a:solidFill>
              </a:rPr>
              <a:t>	worse </a:t>
            </a:r>
            <a:r>
              <a:rPr lang="en-US" sz="2500" b="1" dirty="0">
                <a:solidFill>
                  <a:schemeClr val="tx1">
                    <a:lumMod val="85000"/>
                    <a:lumOff val="15000"/>
                  </a:schemeClr>
                </a:solidFill>
              </a:rPr>
              <a:t>heartbeat problems </a:t>
            </a:r>
            <a:endParaRPr lang="en-US" sz="2500" dirty="0">
              <a:solidFill>
                <a:schemeClr val="tx1">
                  <a:lumMod val="85000"/>
                  <a:lumOff val="15000"/>
                </a:schemeClr>
              </a:solidFill>
            </a:endParaRPr>
          </a:p>
          <a:p>
            <a:pPr marL="0" indent="0" eaLnBrk="1" fontAlgn="auto" hangingPunct="1">
              <a:spcAft>
                <a:spcPts val="0"/>
              </a:spcAft>
              <a:buFont typeface="Wingdings" pitchFamily="2" charset="2"/>
              <a:buNone/>
              <a:defRPr/>
            </a:pPr>
            <a:r>
              <a:rPr lang="en-US" sz="2500" b="1" dirty="0" smtClean="0">
                <a:solidFill>
                  <a:schemeClr val="tx1">
                    <a:lumMod val="85000"/>
                    <a:lumOff val="15000"/>
                  </a:schemeClr>
                </a:solidFill>
              </a:rPr>
              <a:t>	thyroid </a:t>
            </a:r>
            <a:r>
              <a:rPr lang="en-US" sz="2500" b="1" dirty="0">
                <a:solidFill>
                  <a:schemeClr val="tx1">
                    <a:lumMod val="85000"/>
                    <a:lumOff val="15000"/>
                  </a:schemeClr>
                </a:solidFill>
              </a:rPr>
              <a:t>problems </a:t>
            </a:r>
            <a:endParaRPr lang="en-US" sz="2500" dirty="0">
              <a:solidFill>
                <a:schemeClr val="tx1">
                  <a:lumMod val="85000"/>
                  <a:lumOff val="15000"/>
                </a:schemeClr>
              </a:solidFill>
            </a:endParaRPr>
          </a:p>
          <a:p>
            <a:pPr marL="0" indent="0" eaLnBrk="1" fontAlgn="auto" hangingPunct="1">
              <a:spcAft>
                <a:spcPts val="0"/>
              </a:spcAft>
              <a:buFont typeface="Wingdings" pitchFamily="2" charset="2"/>
              <a:buNone/>
              <a:defRPr/>
            </a:pPr>
            <a:r>
              <a:rPr lang="en-US" sz="2500" dirty="0">
                <a:solidFill>
                  <a:schemeClr val="tx1">
                    <a:lumMod val="85000"/>
                    <a:lumOff val="15000"/>
                  </a:schemeClr>
                </a:solidFill>
              </a:rPr>
              <a:t> </a:t>
            </a:r>
          </a:p>
          <a:p>
            <a:pPr marL="0" indent="0" eaLnBrk="1" fontAlgn="auto" hangingPunct="1">
              <a:spcAft>
                <a:spcPts val="0"/>
              </a:spcAft>
              <a:buFont typeface="Wingdings" pitchFamily="2" charset="2"/>
              <a:buNone/>
              <a:defRPr/>
            </a:pPr>
            <a:r>
              <a:rPr lang="en-US" sz="2500" dirty="0">
                <a:solidFill>
                  <a:schemeClr val="tx1">
                    <a:lumMod val="85000"/>
                    <a:lumOff val="15000"/>
                  </a:schemeClr>
                </a:solidFill>
              </a:rPr>
              <a:t>Call your doctor or get medical help right away if you have any symptoms such as the following: </a:t>
            </a:r>
          </a:p>
          <a:p>
            <a:pPr marL="0" indent="0" eaLnBrk="1" fontAlgn="auto" hangingPunct="1">
              <a:spcAft>
                <a:spcPts val="0"/>
              </a:spcAft>
              <a:buFont typeface="Wingdings" pitchFamily="2" charset="2"/>
              <a:buNone/>
              <a:defRPr/>
            </a:pPr>
            <a:r>
              <a:rPr lang="en-US" sz="2500" dirty="0" smtClean="0">
                <a:solidFill>
                  <a:schemeClr val="tx1">
                    <a:lumMod val="85000"/>
                    <a:lumOff val="15000"/>
                  </a:schemeClr>
                </a:solidFill>
              </a:rPr>
              <a:t>	shortness </a:t>
            </a:r>
            <a:r>
              <a:rPr lang="en-US" sz="2500" dirty="0">
                <a:solidFill>
                  <a:schemeClr val="tx1">
                    <a:lumMod val="85000"/>
                    <a:lumOff val="15000"/>
                  </a:schemeClr>
                </a:solidFill>
              </a:rPr>
              <a:t>of breath, wheezing, or any other trouble breathing; coughing, chest pain, or spitting up </a:t>
            </a:r>
            <a:r>
              <a:rPr lang="en-US" sz="2500" dirty="0" smtClean="0">
                <a:solidFill>
                  <a:schemeClr val="tx1">
                    <a:lumMod val="85000"/>
                    <a:lumOff val="15000"/>
                  </a:schemeClr>
                </a:solidFill>
              </a:rPr>
              <a:t>	of </a:t>
            </a:r>
            <a:r>
              <a:rPr lang="en-US" sz="2500" dirty="0">
                <a:solidFill>
                  <a:schemeClr val="tx1">
                    <a:lumMod val="85000"/>
                    <a:lumOff val="15000"/>
                  </a:schemeClr>
                </a:solidFill>
              </a:rPr>
              <a:t>blood </a:t>
            </a:r>
            <a:r>
              <a:rPr lang="en-US" sz="2500" dirty="0" smtClean="0">
                <a:solidFill>
                  <a:schemeClr val="tx1">
                    <a:lumMod val="85000"/>
                    <a:lumOff val="15000"/>
                  </a:schemeClr>
                </a:solidFill>
              </a:rPr>
              <a:t>nausea </a:t>
            </a:r>
            <a:r>
              <a:rPr lang="en-US" sz="2500" dirty="0">
                <a:solidFill>
                  <a:schemeClr val="tx1">
                    <a:lumMod val="85000"/>
                    <a:lumOff val="15000"/>
                  </a:schemeClr>
                </a:solidFill>
              </a:rPr>
              <a:t>or vomiting; passing brown or dark-colored urine; feel more tired than usual; </a:t>
            </a:r>
            <a:r>
              <a:rPr lang="en-US" sz="2500" dirty="0" smtClean="0">
                <a:solidFill>
                  <a:schemeClr val="tx1">
                    <a:lumMod val="85000"/>
                    <a:lumOff val="15000"/>
                  </a:schemeClr>
                </a:solidFill>
              </a:rPr>
              <a:t>	your </a:t>
            </a:r>
            <a:r>
              <a:rPr lang="en-US" sz="2500" dirty="0">
                <a:solidFill>
                  <a:schemeClr val="tx1">
                    <a:lumMod val="85000"/>
                    <a:lumOff val="15000"/>
                  </a:schemeClr>
                </a:solidFill>
              </a:rPr>
              <a:t>skin and whites </a:t>
            </a:r>
            <a:r>
              <a:rPr lang="en-US" sz="2500" dirty="0" smtClean="0">
                <a:solidFill>
                  <a:schemeClr val="tx1">
                    <a:lumMod val="85000"/>
                    <a:lumOff val="15000"/>
                  </a:schemeClr>
                </a:solidFill>
              </a:rPr>
              <a:t>of your </a:t>
            </a:r>
            <a:r>
              <a:rPr lang="en-US" sz="2500" dirty="0">
                <a:solidFill>
                  <a:schemeClr val="tx1">
                    <a:lumMod val="85000"/>
                    <a:lumOff val="15000"/>
                  </a:schemeClr>
                </a:solidFill>
              </a:rPr>
              <a:t>eyes get yellow; or have stomach pain </a:t>
            </a:r>
          </a:p>
          <a:p>
            <a:pPr marL="0" indent="0" eaLnBrk="1" fontAlgn="auto" hangingPunct="1">
              <a:spcAft>
                <a:spcPts val="0"/>
              </a:spcAft>
              <a:buFont typeface="Wingdings" pitchFamily="2" charset="2"/>
              <a:buNone/>
              <a:defRPr/>
            </a:pPr>
            <a:r>
              <a:rPr lang="en-US" sz="2500" dirty="0" smtClean="0">
                <a:solidFill>
                  <a:schemeClr val="tx1">
                    <a:lumMod val="85000"/>
                    <a:lumOff val="15000"/>
                  </a:schemeClr>
                </a:solidFill>
              </a:rPr>
              <a:t>	heart </a:t>
            </a:r>
            <a:r>
              <a:rPr lang="en-US" sz="2500" dirty="0">
                <a:solidFill>
                  <a:schemeClr val="tx1">
                    <a:lumMod val="85000"/>
                    <a:lumOff val="15000"/>
                  </a:schemeClr>
                </a:solidFill>
              </a:rPr>
              <a:t>pounding, skipping a beat, beating very fast or very slowly; feel light-headed or faint </a:t>
            </a:r>
          </a:p>
          <a:p>
            <a:pPr marL="0" indent="0" eaLnBrk="1" fontAlgn="auto" hangingPunct="1">
              <a:spcAft>
                <a:spcPts val="0"/>
              </a:spcAft>
              <a:buFont typeface="Wingdings" pitchFamily="2" charset="2"/>
              <a:buNone/>
              <a:defRPr/>
            </a:pPr>
            <a:r>
              <a:rPr lang="en-US" sz="2500" dirty="0" smtClean="0">
                <a:solidFill>
                  <a:schemeClr val="tx1">
                    <a:lumMod val="85000"/>
                    <a:lumOff val="15000"/>
                  </a:schemeClr>
                </a:solidFill>
              </a:rPr>
              <a:t>	weakness</a:t>
            </a:r>
            <a:r>
              <a:rPr lang="en-US" sz="2500" dirty="0">
                <a:solidFill>
                  <a:schemeClr val="tx1">
                    <a:lumMod val="85000"/>
                    <a:lumOff val="15000"/>
                  </a:schemeClr>
                </a:solidFill>
              </a:rPr>
              <a:t>, weight loss or weight gain, heat or cold intolerance, hair thinning, sweating, changes in </a:t>
            </a:r>
            <a:r>
              <a:rPr lang="en-US" sz="2500" dirty="0" smtClean="0">
                <a:solidFill>
                  <a:schemeClr val="tx1">
                    <a:lumMod val="85000"/>
                    <a:lumOff val="15000"/>
                  </a:schemeClr>
                </a:solidFill>
              </a:rPr>
              <a:t>	your menses</a:t>
            </a:r>
            <a:r>
              <a:rPr lang="en-US" sz="2500" dirty="0">
                <a:solidFill>
                  <a:schemeClr val="tx1">
                    <a:lumMod val="85000"/>
                    <a:lumOff val="15000"/>
                  </a:schemeClr>
                </a:solidFill>
              </a:rPr>
              <a:t>, </a:t>
            </a:r>
            <a:r>
              <a:rPr lang="en-US" sz="2500" dirty="0" smtClean="0">
                <a:solidFill>
                  <a:schemeClr val="tx1">
                    <a:lumMod val="85000"/>
                    <a:lumOff val="15000"/>
                  </a:schemeClr>
                </a:solidFill>
              </a:rPr>
              <a:t>swelling </a:t>
            </a:r>
            <a:r>
              <a:rPr lang="en-US" sz="2500" dirty="0">
                <a:solidFill>
                  <a:schemeClr val="tx1">
                    <a:lumMod val="85000"/>
                    <a:lumOff val="15000"/>
                  </a:schemeClr>
                </a:solidFill>
              </a:rPr>
              <a:t>of your neck (goiter), nervousness, irritability, restlessness, decreased </a:t>
            </a:r>
            <a:r>
              <a:rPr lang="en-US" sz="2500" dirty="0" smtClean="0">
                <a:solidFill>
                  <a:schemeClr val="tx1">
                    <a:lumMod val="85000"/>
                    <a:lumOff val="15000"/>
                  </a:schemeClr>
                </a:solidFill>
              </a:rPr>
              <a:t>	concentration</a:t>
            </a:r>
            <a:r>
              <a:rPr lang="en-US" sz="2500" dirty="0">
                <a:solidFill>
                  <a:schemeClr val="tx1">
                    <a:lumMod val="85000"/>
                    <a:lumOff val="15000"/>
                  </a:schemeClr>
                </a:solidFill>
              </a:rPr>
              <a:t>, </a:t>
            </a:r>
            <a:r>
              <a:rPr lang="en-US" sz="2500" dirty="0" smtClean="0">
                <a:solidFill>
                  <a:schemeClr val="tx1">
                    <a:lumMod val="85000"/>
                    <a:lumOff val="15000"/>
                  </a:schemeClr>
                </a:solidFill>
              </a:rPr>
              <a:t>depression </a:t>
            </a:r>
            <a:r>
              <a:rPr lang="en-US" sz="2500" dirty="0">
                <a:solidFill>
                  <a:schemeClr val="tx1">
                    <a:lumMod val="85000"/>
                    <a:lumOff val="15000"/>
                  </a:schemeClr>
                </a:solidFill>
              </a:rPr>
              <a:t>in the </a:t>
            </a:r>
            <a:r>
              <a:rPr lang="en-US" sz="2500" dirty="0" smtClean="0">
                <a:solidFill>
                  <a:schemeClr val="tx1">
                    <a:lumMod val="85000"/>
                    <a:lumOff val="15000"/>
                  </a:schemeClr>
                </a:solidFill>
              </a:rPr>
              <a:t>elderly</a:t>
            </a:r>
            <a:r>
              <a:rPr lang="en-US" sz="2500" dirty="0">
                <a:solidFill>
                  <a:schemeClr val="tx1">
                    <a:lumMod val="85000"/>
                    <a:lumOff val="15000"/>
                  </a:schemeClr>
                </a:solidFill>
              </a:rPr>
              <a:t>, or tremor. </a:t>
            </a:r>
          </a:p>
          <a:p>
            <a:pPr marL="0" indent="0" eaLnBrk="1" fontAlgn="auto" hangingPunct="1">
              <a:spcAft>
                <a:spcPts val="0"/>
              </a:spcAft>
              <a:buFont typeface="Wingdings" pitchFamily="2" charset="2"/>
              <a:buNone/>
              <a:defRPr/>
            </a:pPr>
            <a:endParaRPr lang="en-US" sz="2500" dirty="0">
              <a:solidFill>
                <a:schemeClr val="tx1">
                  <a:lumMod val="85000"/>
                  <a:lumOff val="15000"/>
                </a:schemeClr>
              </a:solidFill>
            </a:endParaRPr>
          </a:p>
        </p:txBody>
      </p:sp>
      <p:sp>
        <p:nvSpPr>
          <p:cNvPr id="36867" name="Title 2"/>
          <p:cNvSpPr>
            <a:spLocks noGrp="1"/>
          </p:cNvSpPr>
          <p:nvPr>
            <p:ph type="title"/>
          </p:nvPr>
        </p:nvSpPr>
        <p:spPr/>
        <p:txBody>
          <a:bodyPr/>
          <a:lstStyle/>
          <a:p>
            <a:pPr eaLnBrk="1" hangingPunct="1"/>
            <a:r>
              <a:rPr lang="en-US" sz="3600" smtClean="0"/>
              <a:t>Structure and Processes of the Clinic (Sample of Appendix C)</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pPr eaLnBrk="1" hangingPunct="1"/>
            <a:r>
              <a:rPr lang="en-US" smtClean="0"/>
              <a:t>A plan was created by the NP to organize and create the Amiodarone clinic</a:t>
            </a:r>
          </a:p>
          <a:p>
            <a:pPr eaLnBrk="1" hangingPunct="1"/>
            <a:r>
              <a:rPr lang="en-US" smtClean="0"/>
              <a:t>Protocols were written to meet HRS guidelines </a:t>
            </a:r>
          </a:p>
          <a:p>
            <a:pPr eaLnBrk="1" hangingPunct="1"/>
            <a:r>
              <a:rPr lang="en-US" smtClean="0">
                <a:solidFill>
                  <a:schemeClr val="tx1"/>
                </a:solidFill>
              </a:rPr>
              <a:t>Patients were informed about most serious side effects including pulmonary toxicity, hyperthyroidism, hepatotoxicity, optic neuropathy, and common side effects.</a:t>
            </a:r>
          </a:p>
          <a:p>
            <a:pPr eaLnBrk="1" hangingPunct="1"/>
            <a:endParaRPr lang="en-US" smtClean="0"/>
          </a:p>
        </p:txBody>
      </p:sp>
      <p:sp>
        <p:nvSpPr>
          <p:cNvPr id="37891" name="Title 2"/>
          <p:cNvSpPr>
            <a:spLocks noGrp="1"/>
          </p:cNvSpPr>
          <p:nvPr>
            <p:ph type="title"/>
          </p:nvPr>
        </p:nvSpPr>
        <p:spPr/>
        <p:txBody>
          <a:bodyPr/>
          <a:lstStyle/>
          <a:p>
            <a:pPr eaLnBrk="1" hangingPunct="1"/>
            <a:r>
              <a:rPr lang="en-US" smtClean="0"/>
              <a:t>Implementation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lnSpcReduction="10000"/>
          </a:bodyPr>
          <a:lstStyle/>
          <a:p>
            <a:pPr marL="365760" indent="-365760" eaLnBrk="1" fontAlgn="auto" hangingPunct="1">
              <a:spcAft>
                <a:spcPts val="0"/>
              </a:spcAft>
              <a:defRPr/>
            </a:pPr>
            <a:r>
              <a:rPr lang="en-US" dirty="0" smtClean="0">
                <a:solidFill>
                  <a:schemeClr val="tx1"/>
                </a:solidFill>
              </a:rPr>
              <a:t>Patients </a:t>
            </a:r>
            <a:r>
              <a:rPr lang="en-US" dirty="0">
                <a:solidFill>
                  <a:schemeClr val="tx1"/>
                </a:solidFill>
              </a:rPr>
              <a:t>who are not compliant with medication will need to be further evaluated and based on cause of lack of adherence will determine further action. Patients may need assistance with family members, home health nursing (medication assistance) and possibly ceasing medication if practice is unable to insure patients’ adherence to this therapy</a:t>
            </a:r>
            <a:r>
              <a:rPr lang="en-US" dirty="0" smtClean="0">
                <a:solidFill>
                  <a:schemeClr val="tx1"/>
                </a:solidFill>
              </a:rPr>
              <a:t>.</a:t>
            </a:r>
          </a:p>
          <a:p>
            <a:pPr marL="365760" indent="-365760" eaLnBrk="1" fontAlgn="auto" hangingPunct="1">
              <a:spcAft>
                <a:spcPts val="0"/>
              </a:spcAft>
              <a:defRPr/>
            </a:pPr>
            <a:r>
              <a:rPr lang="en-US" dirty="0">
                <a:solidFill>
                  <a:schemeClr val="tx1">
                    <a:lumMod val="85000"/>
                    <a:lumOff val="15000"/>
                  </a:schemeClr>
                </a:solidFill>
              </a:rPr>
              <a:t>Follow-up evaluations with history and physicals are conducted by the NP initially at one-month, three months when necessary, then biannually to monitor potential changes in symptomology</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38915" name="Title 2"/>
          <p:cNvSpPr>
            <a:spLocks noGrp="1"/>
          </p:cNvSpPr>
          <p:nvPr>
            <p:ph type="title"/>
          </p:nvPr>
        </p:nvSpPr>
        <p:spPr/>
        <p:txBody>
          <a:bodyPr/>
          <a:lstStyle/>
          <a:p>
            <a:pPr eaLnBrk="1" hangingPunct="1"/>
            <a:r>
              <a:rPr lang="en-US" smtClean="0"/>
              <a:t>Implementation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fontScale="92500" lnSpcReduction="10000"/>
          </a:bodyPr>
          <a:lstStyle/>
          <a:p>
            <a:pPr marL="365760" indent="-365760" eaLnBrk="1" fontAlgn="auto" hangingPunct="1">
              <a:spcAft>
                <a:spcPts val="0"/>
              </a:spcAft>
              <a:defRPr/>
            </a:pPr>
            <a:r>
              <a:rPr lang="en-US" dirty="0" smtClean="0">
                <a:solidFill>
                  <a:schemeClr val="tx1">
                    <a:lumMod val="85000"/>
                    <a:lumOff val="15000"/>
                  </a:schemeClr>
                </a:solidFill>
              </a:rPr>
              <a:t>Major cause of morbidity and mortality</a:t>
            </a:r>
          </a:p>
          <a:p>
            <a:pPr marL="365760" indent="-365760" eaLnBrk="1" fontAlgn="auto" hangingPunct="1">
              <a:spcAft>
                <a:spcPts val="0"/>
              </a:spcAft>
              <a:defRPr/>
            </a:pPr>
            <a:r>
              <a:rPr lang="en-US" dirty="0" smtClean="0">
                <a:solidFill>
                  <a:schemeClr val="tx1">
                    <a:lumMod val="85000"/>
                    <a:lumOff val="15000"/>
                  </a:schemeClr>
                </a:solidFill>
              </a:rPr>
              <a:t>Irregular arrhythmia in the heart often occurring in the atrial myocardium</a:t>
            </a:r>
          </a:p>
          <a:p>
            <a:pPr marL="365760" indent="-365760" eaLnBrk="1" fontAlgn="auto" hangingPunct="1">
              <a:spcAft>
                <a:spcPts val="0"/>
              </a:spcAft>
              <a:defRPr/>
            </a:pPr>
            <a:r>
              <a:rPr lang="en-US" dirty="0" smtClean="0">
                <a:solidFill>
                  <a:schemeClr val="tx1">
                    <a:lumMod val="85000"/>
                    <a:lumOff val="15000"/>
                  </a:schemeClr>
                </a:solidFill>
              </a:rPr>
              <a:t>Goals for treatment are regaining normal rhythm, controlling heart rate, prevention of blood clots and strokes </a:t>
            </a:r>
            <a:r>
              <a:rPr lang="en-US" dirty="0">
                <a:solidFill>
                  <a:schemeClr val="tx1">
                    <a:lumMod val="85000"/>
                    <a:lumOff val="15000"/>
                  </a:schemeClr>
                </a:solidFill>
              </a:rPr>
              <a:t>(</a:t>
            </a:r>
            <a:r>
              <a:rPr lang="en-US" dirty="0" err="1">
                <a:solidFill>
                  <a:schemeClr val="tx1">
                    <a:lumMod val="85000"/>
                    <a:lumOff val="15000"/>
                  </a:schemeClr>
                </a:solidFill>
              </a:rPr>
              <a:t>Goldschlager</a:t>
            </a:r>
            <a:r>
              <a:rPr lang="en-US" dirty="0">
                <a:solidFill>
                  <a:schemeClr val="tx1">
                    <a:lumMod val="85000"/>
                    <a:lumOff val="15000"/>
                  </a:schemeClr>
                </a:solidFill>
              </a:rPr>
              <a:t>, Epstein, </a:t>
            </a:r>
            <a:r>
              <a:rPr lang="en-US" dirty="0" err="1">
                <a:solidFill>
                  <a:schemeClr val="tx1">
                    <a:lumMod val="85000"/>
                    <a:lumOff val="15000"/>
                  </a:schemeClr>
                </a:solidFill>
              </a:rPr>
              <a:t>Niccarelli</a:t>
            </a:r>
            <a:r>
              <a:rPr lang="en-US" dirty="0">
                <a:solidFill>
                  <a:schemeClr val="tx1">
                    <a:lumMod val="85000"/>
                    <a:lumOff val="15000"/>
                  </a:schemeClr>
                </a:solidFill>
              </a:rPr>
              <a:t>, </a:t>
            </a:r>
            <a:r>
              <a:rPr lang="en-US" dirty="0" err="1">
                <a:solidFill>
                  <a:schemeClr val="tx1">
                    <a:lumMod val="85000"/>
                    <a:lumOff val="15000"/>
                  </a:schemeClr>
                </a:solidFill>
              </a:rPr>
              <a:t>Olshansky</a:t>
            </a:r>
            <a:r>
              <a:rPr lang="en-US" dirty="0">
                <a:solidFill>
                  <a:schemeClr val="tx1">
                    <a:lumMod val="85000"/>
                    <a:lumOff val="15000"/>
                  </a:schemeClr>
                </a:solidFill>
              </a:rPr>
              <a:t>, &amp;</a:t>
            </a:r>
            <a:r>
              <a:rPr lang="en-US" b="1" dirty="0">
                <a:solidFill>
                  <a:schemeClr val="tx1">
                    <a:lumMod val="85000"/>
                    <a:lumOff val="15000"/>
                  </a:schemeClr>
                </a:solidFill>
              </a:rPr>
              <a:t> </a:t>
            </a:r>
            <a:r>
              <a:rPr lang="en-US" dirty="0">
                <a:solidFill>
                  <a:schemeClr val="tx1">
                    <a:lumMod val="85000"/>
                    <a:lumOff val="15000"/>
                  </a:schemeClr>
                </a:solidFill>
              </a:rPr>
              <a:t> Singh, 2000</a:t>
            </a:r>
            <a:r>
              <a:rPr lang="en-US" dirty="0" smtClean="0">
                <a:solidFill>
                  <a:schemeClr val="tx1">
                    <a:lumMod val="85000"/>
                    <a:lumOff val="15000"/>
                  </a:schemeClr>
                </a:solidFill>
              </a:rPr>
              <a:t>)</a:t>
            </a:r>
          </a:p>
          <a:p>
            <a:pPr marL="365760" indent="-365760" eaLnBrk="1" fontAlgn="auto" hangingPunct="1">
              <a:spcAft>
                <a:spcPts val="0"/>
              </a:spcAft>
              <a:defRPr/>
            </a:pPr>
            <a:r>
              <a:rPr lang="en-US" dirty="0" smtClean="0">
                <a:solidFill>
                  <a:schemeClr val="tx1">
                    <a:lumMod val="85000"/>
                    <a:lumOff val="15000"/>
                  </a:schemeClr>
                </a:solidFill>
              </a:rPr>
              <a:t>AF initially treated with medication</a:t>
            </a:r>
          </a:p>
          <a:p>
            <a:pPr marL="365760" indent="-365760" eaLnBrk="1" fontAlgn="auto" hangingPunct="1">
              <a:spcAft>
                <a:spcPts val="0"/>
              </a:spcAft>
              <a:defRPr/>
            </a:pPr>
            <a:r>
              <a:rPr lang="en-US" dirty="0" err="1" smtClean="0">
                <a:solidFill>
                  <a:schemeClr val="tx1">
                    <a:lumMod val="85000"/>
                    <a:lumOff val="15000"/>
                  </a:schemeClr>
                </a:solidFill>
              </a:rPr>
              <a:t>Amiodarone</a:t>
            </a:r>
            <a:r>
              <a:rPr lang="en-US" dirty="0" smtClean="0">
                <a:solidFill>
                  <a:schemeClr val="tx1">
                    <a:lumMod val="85000"/>
                    <a:lumOff val="15000"/>
                  </a:schemeClr>
                </a:solidFill>
              </a:rPr>
              <a:t> is frequently prescribed as a treatment for AF </a:t>
            </a:r>
            <a:r>
              <a:rPr lang="en-US" dirty="0">
                <a:solidFill>
                  <a:schemeClr val="tx1">
                    <a:lumMod val="85000"/>
                    <a:lumOff val="15000"/>
                  </a:schemeClr>
                </a:solidFill>
              </a:rPr>
              <a:t>(Calkins, </a:t>
            </a:r>
            <a:r>
              <a:rPr lang="en-US" dirty="0" err="1">
                <a:solidFill>
                  <a:schemeClr val="tx1">
                    <a:lumMod val="85000"/>
                    <a:lumOff val="15000"/>
                  </a:schemeClr>
                </a:solidFill>
              </a:rPr>
              <a:t>Brudaga</a:t>
            </a:r>
            <a:r>
              <a:rPr lang="en-US" dirty="0">
                <a:solidFill>
                  <a:schemeClr val="tx1">
                    <a:lumMod val="85000"/>
                    <a:lumOff val="15000"/>
                  </a:schemeClr>
                </a:solidFill>
              </a:rPr>
              <a:t>, Packer, </a:t>
            </a:r>
            <a:r>
              <a:rPr lang="en-US" dirty="0" err="1">
                <a:solidFill>
                  <a:schemeClr val="tx1">
                    <a:lumMod val="85000"/>
                    <a:lumOff val="15000"/>
                  </a:schemeClr>
                </a:solidFill>
              </a:rPr>
              <a:t>Cappato</a:t>
            </a:r>
            <a:r>
              <a:rPr lang="en-US" dirty="0">
                <a:solidFill>
                  <a:schemeClr val="tx1">
                    <a:lumMod val="85000"/>
                    <a:lumOff val="15000"/>
                  </a:schemeClr>
                </a:solidFill>
              </a:rPr>
              <a:t>, Chen, et. al., 2007, June)</a:t>
            </a:r>
          </a:p>
        </p:txBody>
      </p:sp>
      <p:sp>
        <p:nvSpPr>
          <p:cNvPr id="12291" name="Title 2"/>
          <p:cNvSpPr>
            <a:spLocks noGrp="1"/>
          </p:cNvSpPr>
          <p:nvPr>
            <p:ph type="title"/>
          </p:nvPr>
        </p:nvSpPr>
        <p:spPr/>
        <p:txBody>
          <a:bodyPr/>
          <a:lstStyle/>
          <a:p>
            <a:pPr eaLnBrk="1" hangingPunct="1"/>
            <a:r>
              <a:rPr lang="en-US" smtClean="0"/>
              <a:t>Atrial Fibrillation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1"/>
          <p:cNvSpPr>
            <a:spLocks noGrp="1"/>
          </p:cNvSpPr>
          <p:nvPr>
            <p:ph idx="1"/>
          </p:nvPr>
        </p:nvSpPr>
        <p:spPr/>
        <p:txBody>
          <a:bodyPr/>
          <a:lstStyle/>
          <a:p>
            <a:r>
              <a:rPr lang="en-US" sz="2800" dirty="0"/>
              <a:t>Since August, Of the 40 patients evaluated between April 2011 and April 2012, 27.5% had no work-up in the past, 12.5% had died and 2.5% were lost to follow-up </a:t>
            </a:r>
            <a:endParaRPr lang="en-US" sz="2800" dirty="0" smtClean="0"/>
          </a:p>
          <a:p>
            <a:r>
              <a:rPr lang="en-US" sz="2800" dirty="0"/>
              <a:t>Between August 23, 2012 and September 21, 2012 nine patients (22.5%) were brought into the </a:t>
            </a:r>
            <a:r>
              <a:rPr lang="en-US" sz="2800" dirty="0" err="1"/>
              <a:t>Amiodarone</a:t>
            </a:r>
            <a:r>
              <a:rPr lang="en-US" sz="2800" dirty="0"/>
              <a:t> Clinic. The remaining patients have been contacted and have future </a:t>
            </a:r>
            <a:r>
              <a:rPr lang="en-US" sz="2800" dirty="0" smtClean="0"/>
              <a:t>appointments</a:t>
            </a:r>
            <a:endParaRPr lang="en-US" sz="2800" b="1" dirty="0" smtClean="0">
              <a:solidFill>
                <a:srgbClr val="FF0000"/>
              </a:solidFill>
            </a:endParaRPr>
          </a:p>
        </p:txBody>
      </p:sp>
      <p:sp>
        <p:nvSpPr>
          <p:cNvPr id="39939" name="Title 2"/>
          <p:cNvSpPr>
            <a:spLocks noGrp="1"/>
          </p:cNvSpPr>
          <p:nvPr>
            <p:ph type="title"/>
          </p:nvPr>
        </p:nvSpPr>
        <p:spPr/>
        <p:txBody>
          <a:bodyPr/>
          <a:lstStyle/>
          <a:p>
            <a:r>
              <a:rPr lang="en-US" smtClean="0"/>
              <a:t>Evaluation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1981200"/>
            <a:ext cx="7747000" cy="4800600"/>
          </a:xfrm>
        </p:spPr>
        <p:txBody>
          <a:bodyPr/>
          <a:lstStyle/>
          <a:p>
            <a:r>
              <a:rPr lang="en-US" sz="2000" dirty="0"/>
              <a:t>All patients (22.5%) underwent history and physical examination by the practitioner. Diagnostic testing including blood testing for LFT’s, TFT’s, CMP, EKG, PFT’s, DLCO, and Ophthalmologic examinations have or are currently pending evaluation. One patient has corneal </a:t>
            </a:r>
            <a:r>
              <a:rPr lang="en-US" sz="2000" dirty="0" err="1"/>
              <a:t>microdeposits</a:t>
            </a:r>
            <a:r>
              <a:rPr lang="en-US" sz="2000" dirty="0"/>
              <a:t> and is currently being monitored. Two patients were found to have prolonged QT intervals on their EKG’s requiring adjusting </a:t>
            </a:r>
            <a:r>
              <a:rPr lang="en-US" sz="2000" dirty="0" err="1" smtClean="0"/>
              <a:t>Amiodarone</a:t>
            </a:r>
            <a:endParaRPr lang="en-US" dirty="0"/>
          </a:p>
          <a:p>
            <a:r>
              <a:rPr lang="en-US" dirty="0"/>
              <a:t> </a:t>
            </a:r>
            <a:r>
              <a:rPr lang="en-US" sz="2000" dirty="0"/>
              <a:t>One patient had continued </a:t>
            </a:r>
            <a:r>
              <a:rPr lang="en-US" sz="2000" dirty="0" err="1"/>
              <a:t>Amiodarone</a:t>
            </a:r>
            <a:r>
              <a:rPr lang="en-US" sz="2000" dirty="0"/>
              <a:t> despite being told to stop one-year prior; </a:t>
            </a:r>
            <a:r>
              <a:rPr lang="en-US" sz="2000" dirty="0" smtClean="0"/>
              <a:t>the </a:t>
            </a:r>
            <a:r>
              <a:rPr lang="en-US" sz="2000" dirty="0"/>
              <a:t>medication was stopped. One patient was found to have hypothyroidism requiring thyroid treatment. None of the patients had pulmonary problems.  Secondary findings unrelated to the visit two patients were found to have end-of-life on their pacemaker generators requiring emergent treatment on one patient</a:t>
            </a:r>
          </a:p>
          <a:p>
            <a:endParaRPr lang="en-US" dirty="0"/>
          </a:p>
        </p:txBody>
      </p:sp>
      <p:sp>
        <p:nvSpPr>
          <p:cNvPr id="3" name="Title 2"/>
          <p:cNvSpPr>
            <a:spLocks noGrp="1"/>
          </p:cNvSpPr>
          <p:nvPr>
            <p:ph type="title"/>
          </p:nvPr>
        </p:nvSpPr>
        <p:spPr/>
        <p:txBody>
          <a:bodyPr/>
          <a:lstStyle/>
          <a:p>
            <a:r>
              <a:rPr lang="en-US" dirty="0" smtClean="0"/>
              <a:t>Evaluation</a:t>
            </a:r>
            <a:endParaRPr lang="en-US" dirty="0"/>
          </a:p>
        </p:txBody>
      </p:sp>
    </p:spTree>
    <p:extLst>
      <p:ext uri="{BB962C8B-B14F-4D97-AF65-F5344CB8AC3E}">
        <p14:creationId xmlns:p14="http://schemas.microsoft.com/office/powerpoint/2010/main" val="31017506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p:cNvSpPr>
            <a:spLocks noGrp="1"/>
          </p:cNvSpPr>
          <p:nvPr>
            <p:ph idx="1"/>
          </p:nvPr>
        </p:nvSpPr>
        <p:spPr/>
        <p:txBody>
          <a:bodyPr/>
          <a:lstStyle/>
          <a:p>
            <a:pPr eaLnBrk="1" hangingPunct="1"/>
            <a:r>
              <a:rPr lang="en-US" sz="2800" smtClean="0"/>
              <a:t>Educating staff</a:t>
            </a:r>
          </a:p>
          <a:p>
            <a:pPr eaLnBrk="1" hangingPunct="1"/>
            <a:r>
              <a:rPr lang="en-US" sz="2800" smtClean="0"/>
              <a:t>Costs versus benefit of following the patients in a separate clinic</a:t>
            </a:r>
          </a:p>
          <a:p>
            <a:pPr eaLnBrk="1" hangingPunct="1"/>
            <a:r>
              <a:rPr lang="en-US" sz="2800" smtClean="0"/>
              <a:t>Developing relationships with outside services to provide timely feedback of test results</a:t>
            </a:r>
          </a:p>
          <a:p>
            <a:pPr eaLnBrk="1" hangingPunct="1"/>
            <a:endParaRPr lang="en-US" sz="2800" smtClean="0"/>
          </a:p>
        </p:txBody>
      </p:sp>
      <p:sp>
        <p:nvSpPr>
          <p:cNvPr id="40963" name="Title 2"/>
          <p:cNvSpPr>
            <a:spLocks noGrp="1"/>
          </p:cNvSpPr>
          <p:nvPr>
            <p:ph type="title"/>
          </p:nvPr>
        </p:nvSpPr>
        <p:spPr/>
        <p:txBody>
          <a:bodyPr/>
          <a:lstStyle/>
          <a:p>
            <a:pPr eaLnBrk="1" hangingPunct="1"/>
            <a:r>
              <a:rPr lang="en-US" sz="4400" smtClean="0"/>
              <a:t>Challenges and Quality Improvement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lnSpcReduction="10000"/>
          </a:bodyPr>
          <a:lstStyle/>
          <a:p>
            <a:pPr marL="365760" indent="-365760" eaLnBrk="1" fontAlgn="auto" hangingPunct="1">
              <a:spcAft>
                <a:spcPts val="0"/>
              </a:spcAft>
              <a:defRPr/>
            </a:pPr>
            <a:r>
              <a:rPr lang="en-US" dirty="0">
                <a:solidFill>
                  <a:schemeClr val="tx1">
                    <a:lumMod val="85000"/>
                    <a:lumOff val="15000"/>
                  </a:schemeClr>
                </a:solidFill>
              </a:rPr>
              <a:t>The clinic is the first one of its kind established in Yuma, </a:t>
            </a:r>
            <a:r>
              <a:rPr lang="en-US" dirty="0" smtClean="0">
                <a:solidFill>
                  <a:schemeClr val="tx1">
                    <a:lumMod val="85000"/>
                    <a:lumOff val="15000"/>
                  </a:schemeClr>
                </a:solidFill>
              </a:rPr>
              <a:t>Arizona</a:t>
            </a:r>
          </a:p>
          <a:p>
            <a:pPr marL="365760" indent="-365760" eaLnBrk="1" fontAlgn="auto" hangingPunct="1">
              <a:spcAft>
                <a:spcPts val="0"/>
              </a:spcAft>
              <a:defRPr/>
            </a:pPr>
            <a:r>
              <a:rPr lang="en-US" dirty="0">
                <a:solidFill>
                  <a:schemeClr val="tx1">
                    <a:lumMod val="85000"/>
                    <a:lumOff val="15000"/>
                  </a:schemeClr>
                </a:solidFill>
              </a:rPr>
              <a:t>There will be decreased incidence of adverse reactions associated with </a:t>
            </a:r>
            <a:r>
              <a:rPr lang="en-US" dirty="0" err="1">
                <a:solidFill>
                  <a:schemeClr val="tx1">
                    <a:lumMod val="85000"/>
                    <a:lumOff val="15000"/>
                  </a:schemeClr>
                </a:solidFill>
              </a:rPr>
              <a:t>Amiodarone</a:t>
            </a:r>
            <a:r>
              <a:rPr lang="en-US" dirty="0">
                <a:solidFill>
                  <a:schemeClr val="tx1">
                    <a:lumMod val="85000"/>
                    <a:lumOff val="15000"/>
                  </a:schemeClr>
                </a:solidFill>
              </a:rPr>
              <a:t> according to evidence-based </a:t>
            </a:r>
            <a:r>
              <a:rPr lang="en-US" dirty="0" smtClean="0">
                <a:solidFill>
                  <a:schemeClr val="tx1">
                    <a:lumMod val="85000"/>
                    <a:lumOff val="15000"/>
                  </a:schemeClr>
                </a:solidFill>
              </a:rPr>
              <a:t>practice</a:t>
            </a:r>
          </a:p>
          <a:p>
            <a:pPr marL="365760" indent="-365760" eaLnBrk="1" fontAlgn="auto" hangingPunct="1">
              <a:spcAft>
                <a:spcPts val="0"/>
              </a:spcAft>
              <a:defRPr/>
            </a:pPr>
            <a:r>
              <a:rPr lang="en-US" dirty="0">
                <a:solidFill>
                  <a:schemeClr val="tx1">
                    <a:lumMod val="85000"/>
                    <a:lumOff val="15000"/>
                  </a:schemeClr>
                </a:solidFill>
              </a:rPr>
              <a:t>Dissemination</a:t>
            </a:r>
            <a:r>
              <a:rPr lang="en-US" b="1" dirty="0">
                <a:solidFill>
                  <a:schemeClr val="tx1">
                    <a:lumMod val="85000"/>
                    <a:lumOff val="15000"/>
                  </a:schemeClr>
                </a:solidFill>
              </a:rPr>
              <a:t> </a:t>
            </a:r>
            <a:r>
              <a:rPr lang="en-US" dirty="0">
                <a:solidFill>
                  <a:schemeClr val="tx1">
                    <a:lumMod val="85000"/>
                    <a:lumOff val="15000"/>
                  </a:schemeClr>
                </a:solidFill>
              </a:rPr>
              <a:t>of research into practice was bridged</a:t>
            </a:r>
            <a:r>
              <a:rPr lang="en-US" b="1" dirty="0">
                <a:solidFill>
                  <a:schemeClr val="tx1">
                    <a:lumMod val="85000"/>
                    <a:lumOff val="15000"/>
                  </a:schemeClr>
                </a:solidFill>
              </a:rPr>
              <a:t> </a:t>
            </a:r>
            <a:r>
              <a:rPr lang="en-US" dirty="0">
                <a:solidFill>
                  <a:schemeClr val="tx1">
                    <a:lumMod val="85000"/>
                    <a:lumOff val="15000"/>
                  </a:schemeClr>
                </a:solidFill>
              </a:rPr>
              <a:t>through evaluation to determine the need of an </a:t>
            </a:r>
            <a:r>
              <a:rPr lang="en-US" dirty="0" err="1">
                <a:solidFill>
                  <a:schemeClr val="tx1">
                    <a:lumMod val="85000"/>
                    <a:lumOff val="15000"/>
                  </a:schemeClr>
                </a:solidFill>
              </a:rPr>
              <a:t>Amiodarone</a:t>
            </a:r>
            <a:r>
              <a:rPr lang="en-US" dirty="0">
                <a:solidFill>
                  <a:schemeClr val="tx1">
                    <a:lumMod val="85000"/>
                    <a:lumOff val="15000"/>
                  </a:schemeClr>
                </a:solidFill>
              </a:rPr>
              <a:t> Clinic, develop a clinic using current HRS protocols, and implementing the clinic into practice with the assistance of identified stakeholders</a:t>
            </a:r>
          </a:p>
        </p:txBody>
      </p:sp>
      <p:sp>
        <p:nvSpPr>
          <p:cNvPr id="41987" name="Title 2"/>
          <p:cNvSpPr>
            <a:spLocks noGrp="1"/>
          </p:cNvSpPr>
          <p:nvPr>
            <p:ph type="title"/>
          </p:nvPr>
        </p:nvSpPr>
        <p:spPr/>
        <p:txBody>
          <a:bodyPr/>
          <a:lstStyle/>
          <a:p>
            <a:pPr eaLnBrk="1" hangingPunct="1"/>
            <a:r>
              <a:rPr lang="en-US" smtClean="0"/>
              <a:t>Conclusion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1"/>
          <p:cNvSpPr>
            <a:spLocks noGrp="1"/>
          </p:cNvSpPr>
          <p:nvPr>
            <p:ph idx="1"/>
          </p:nvPr>
        </p:nvSpPr>
        <p:spPr/>
        <p:txBody>
          <a:bodyPr/>
          <a:lstStyle/>
          <a:p>
            <a:pPr marL="0" indent="0" eaLnBrk="1" hangingPunct="1">
              <a:buFont typeface="Wingdings" pitchFamily="2" charset="2"/>
              <a:buNone/>
            </a:pPr>
            <a:r>
              <a:rPr lang="en-US" smtClean="0"/>
              <a:t>American Heart Association (2008). </a:t>
            </a:r>
            <a:r>
              <a:rPr lang="en-US" i="1" smtClean="0"/>
              <a:t>Heart disease and 	stroke statistics 2008 Update at-a-glance</a:t>
            </a:r>
            <a:r>
              <a:rPr lang="en-US" smtClean="0"/>
              <a:t>. Dallas, 	Texas: American Heart Association.</a:t>
            </a:r>
          </a:p>
          <a:p>
            <a:pPr marL="0" indent="0" eaLnBrk="1" hangingPunct="1">
              <a:buFont typeface="Wingdings" pitchFamily="2" charset="2"/>
              <a:buNone/>
            </a:pPr>
            <a:r>
              <a:rPr lang="en-US" smtClean="0"/>
              <a:t>Arizona Department of Health Services. Public Health 	Services. Arizona Health Status and Vital 	Statistics (2003). Rates for selected leading causes 	of death state and by county of residence, 	Arizona 2003. Retrieved from 	http://www.azdhs.gov/plan/report/ahs/ahs20	03/pdf/288t5e13.pdf </a:t>
            </a:r>
          </a:p>
          <a:p>
            <a:pPr marL="0" indent="0" eaLnBrk="1" hangingPunct="1">
              <a:buFont typeface="Wingdings" pitchFamily="2" charset="2"/>
              <a:buNone/>
            </a:pPr>
            <a:endParaRPr lang="en-US" smtClean="0"/>
          </a:p>
          <a:p>
            <a:pPr marL="0" indent="0" eaLnBrk="1" hangingPunct="1">
              <a:buFont typeface="Wingdings" pitchFamily="2" charset="2"/>
              <a:buNone/>
            </a:pPr>
            <a:endParaRPr lang="en-US" smtClean="0"/>
          </a:p>
        </p:txBody>
      </p:sp>
      <p:sp>
        <p:nvSpPr>
          <p:cNvPr id="43011" name="Title 2"/>
          <p:cNvSpPr>
            <a:spLocks noGrp="1"/>
          </p:cNvSpPr>
          <p:nvPr>
            <p:ph type="title"/>
          </p:nvPr>
        </p:nvSpPr>
        <p:spPr/>
        <p:txBody>
          <a:bodyPr/>
          <a:lstStyle/>
          <a:p>
            <a:pPr eaLnBrk="1" hangingPunct="1"/>
            <a:r>
              <a:rPr lang="en-US" smtClean="0"/>
              <a:t>References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p:cNvSpPr>
            <a:spLocks noGrp="1"/>
          </p:cNvSpPr>
          <p:nvPr>
            <p:ph idx="1"/>
          </p:nvPr>
        </p:nvSpPr>
        <p:spPr/>
        <p:txBody>
          <a:bodyPr/>
          <a:lstStyle/>
          <a:p>
            <a:pPr marL="0" indent="0" eaLnBrk="1">
              <a:buFont typeface="Wingdings" pitchFamily="2" charset="2"/>
              <a:buNone/>
            </a:pPr>
            <a:r>
              <a:rPr lang="en-US" smtClean="0"/>
              <a:t>Arizona Department of Health Services. Public Health 	Services. Arizona Health Status and Vital 	Statistics (2010). Rates for selected leading causes 	of death state and by county of residence, 	Arizona 2010. Retrieved from 	http://www.azdhs.gov/plan/report/ahs/ahs20	10/pdf/288t5e13.pdf </a:t>
            </a:r>
          </a:p>
          <a:p>
            <a:pPr marL="0" indent="0" eaLnBrk="1">
              <a:buFont typeface="Wingdings" pitchFamily="2" charset="2"/>
              <a:buNone/>
            </a:pPr>
            <a:r>
              <a:rPr lang="en-US" smtClean="0"/>
              <a:t>Babatin, M., Lee, S., Pollak, P. (2008). Amiodarone 	hepatotoxicity. </a:t>
            </a:r>
            <a:r>
              <a:rPr lang="en-US" i="1" smtClean="0"/>
              <a:t>Current Vascular Pharmacology, </a:t>
            </a:r>
            <a:r>
              <a:rPr lang="en-US" smtClean="0"/>
              <a:t>6 	(3):228-23</a:t>
            </a:r>
            <a:r>
              <a:rPr lang="en-US" i="1" smtClean="0"/>
              <a:t>. </a:t>
            </a:r>
            <a:r>
              <a:rPr lang="en-US" smtClean="0"/>
              <a:t> </a:t>
            </a:r>
          </a:p>
          <a:p>
            <a:pPr marL="0" indent="0" eaLnBrk="1" hangingPunct="1">
              <a:buFont typeface="Wingdings" pitchFamily="2" charset="2"/>
              <a:buNone/>
            </a:pPr>
            <a:endParaRPr lang="en-US" smtClean="0"/>
          </a:p>
        </p:txBody>
      </p:sp>
      <p:sp>
        <p:nvSpPr>
          <p:cNvPr id="44035" name="Title 2"/>
          <p:cNvSpPr>
            <a:spLocks noGrp="1"/>
          </p:cNvSpPr>
          <p:nvPr>
            <p:ph type="title"/>
          </p:nvPr>
        </p:nvSpPr>
        <p:spPr/>
        <p:txBody>
          <a:bodyPr/>
          <a:lstStyle/>
          <a:p>
            <a:pPr eaLnBrk="1" hangingPunct="1"/>
            <a:r>
              <a:rPr lang="en-US" smtClean="0"/>
              <a:t>References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1"/>
          <p:cNvSpPr>
            <a:spLocks noGrp="1"/>
          </p:cNvSpPr>
          <p:nvPr>
            <p:ph idx="1"/>
          </p:nvPr>
        </p:nvSpPr>
        <p:spPr/>
        <p:txBody>
          <a:bodyPr/>
          <a:lstStyle/>
          <a:p>
            <a:pPr marL="0" indent="0" eaLnBrk="1">
              <a:buFont typeface="Wingdings" pitchFamily="2" charset="2"/>
              <a:buNone/>
            </a:pPr>
            <a:r>
              <a:rPr lang="en-US" smtClean="0"/>
              <a:t>Bickford, C. L., &amp; Spencer, A. P. (2006, April). 	Adherence to the NASPE guideline for 	monitoring at a medical university. </a:t>
            </a:r>
            <a:r>
              <a:rPr lang="en-US" i="1" smtClean="0"/>
              <a:t>Journal of 	Managed Care Pharmacy</a:t>
            </a:r>
            <a:r>
              <a:rPr lang="en-US" smtClean="0"/>
              <a:t>, </a:t>
            </a:r>
            <a:r>
              <a:rPr lang="en-US" i="1" smtClean="0"/>
              <a:t>12</a:t>
            </a:r>
            <a:r>
              <a:rPr lang="en-US" smtClean="0"/>
              <a:t>(3), 254-59. Retrieved 	from www.amcp.org</a:t>
            </a:r>
          </a:p>
          <a:p>
            <a:pPr marL="0" indent="0" eaLnBrk="1">
              <a:buFont typeface="Wingdings" pitchFamily="2" charset="2"/>
              <a:buNone/>
            </a:pPr>
            <a:r>
              <a:rPr lang="en-US" smtClean="0"/>
              <a:t>Cahoon, W., Flattery, M., &amp; Hess, L., (2007, September, 	06). Amiodarone: Development, clinical	indications, and safety. </a:t>
            </a:r>
            <a:r>
              <a:rPr lang="en-US" i="1" smtClean="0"/>
              <a:t>Progress in Cardiovascular 	Nursing. 22 </a:t>
            </a:r>
            <a:r>
              <a:rPr lang="en-US" smtClean="0"/>
              <a:t>(3): 173-176. doi: 10.1111/j.0889-	7204.2007.07398.x</a:t>
            </a:r>
          </a:p>
          <a:p>
            <a:pPr marL="0" indent="0" eaLnBrk="1" hangingPunct="1">
              <a:buFont typeface="Wingdings" pitchFamily="2" charset="2"/>
              <a:buNone/>
            </a:pPr>
            <a:endParaRPr lang="en-US" smtClean="0"/>
          </a:p>
        </p:txBody>
      </p:sp>
      <p:sp>
        <p:nvSpPr>
          <p:cNvPr id="45059" name="Title 2"/>
          <p:cNvSpPr>
            <a:spLocks noGrp="1"/>
          </p:cNvSpPr>
          <p:nvPr>
            <p:ph type="title"/>
          </p:nvPr>
        </p:nvSpPr>
        <p:spPr/>
        <p:txBody>
          <a:bodyPr/>
          <a:lstStyle/>
          <a:p>
            <a:pPr eaLnBrk="1" hangingPunct="1"/>
            <a:r>
              <a:rPr lang="en-US" smtClean="0"/>
              <a:t>References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fontScale="77500" lnSpcReduction="20000"/>
          </a:bodyPr>
          <a:lstStyle/>
          <a:p>
            <a:pPr marL="0" indent="0" eaLnBrk="1" fontAlgn="auto">
              <a:spcAft>
                <a:spcPts val="0"/>
              </a:spcAft>
              <a:buFont typeface="Wingdings" pitchFamily="2" charset="2"/>
              <a:buNone/>
              <a:defRPr/>
            </a:pPr>
            <a:r>
              <a:rPr lang="en-US" dirty="0">
                <a:solidFill>
                  <a:schemeClr val="tx1">
                    <a:lumMod val="85000"/>
                    <a:lumOff val="15000"/>
                  </a:schemeClr>
                </a:solidFill>
              </a:rPr>
              <a:t>Cairns, J. A., Connolly, C. J., Roberts, R., Gent, M. (1997, June 14). </a:t>
            </a:r>
            <a:r>
              <a:rPr lang="en-US" dirty="0" smtClean="0">
                <a:solidFill>
                  <a:schemeClr val="tx1">
                    <a:lumMod val="85000"/>
                    <a:lumOff val="15000"/>
                  </a:schemeClr>
                </a:solidFill>
              </a:rPr>
              <a:t>	</a:t>
            </a:r>
            <a:r>
              <a:rPr lang="en-US" dirty="0" err="1" smtClean="0">
                <a:solidFill>
                  <a:schemeClr val="tx1">
                    <a:lumMod val="85000"/>
                    <a:lumOff val="15000"/>
                  </a:schemeClr>
                </a:solidFill>
              </a:rPr>
              <a:t>Randomised</a:t>
            </a:r>
            <a:r>
              <a:rPr lang="en-US" dirty="0" smtClean="0">
                <a:solidFill>
                  <a:schemeClr val="tx1">
                    <a:lumMod val="85000"/>
                    <a:lumOff val="15000"/>
                  </a:schemeClr>
                </a:solidFill>
              </a:rPr>
              <a:t> </a:t>
            </a:r>
            <a:r>
              <a:rPr lang="en-US" dirty="0">
                <a:solidFill>
                  <a:schemeClr val="tx1">
                    <a:lumMod val="85000"/>
                    <a:lumOff val="15000"/>
                  </a:schemeClr>
                </a:solidFill>
              </a:rPr>
              <a:t>trial of outcome after myocardial infarction in </a:t>
            </a:r>
            <a:r>
              <a:rPr lang="en-US" dirty="0" smtClean="0">
                <a:solidFill>
                  <a:schemeClr val="tx1">
                    <a:lumMod val="85000"/>
                    <a:lumOff val="15000"/>
                  </a:schemeClr>
                </a:solidFill>
              </a:rPr>
              <a:t>	patients </a:t>
            </a:r>
            <a:r>
              <a:rPr lang="en-US" dirty="0">
                <a:solidFill>
                  <a:schemeClr val="tx1">
                    <a:lumMod val="85000"/>
                    <a:lumOff val="15000"/>
                  </a:schemeClr>
                </a:solidFill>
              </a:rPr>
              <a:t>with frequent or repetitive ventricular premature </a:t>
            </a:r>
            <a:r>
              <a:rPr lang="en-US" dirty="0" smtClean="0">
                <a:solidFill>
                  <a:schemeClr val="tx1">
                    <a:lumMod val="85000"/>
                    <a:lumOff val="15000"/>
                  </a:schemeClr>
                </a:solidFill>
              </a:rPr>
              <a:t>	</a:t>
            </a:r>
            <a:r>
              <a:rPr lang="en-US" dirty="0" err="1" smtClean="0">
                <a:solidFill>
                  <a:schemeClr val="tx1">
                    <a:lumMod val="85000"/>
                    <a:lumOff val="15000"/>
                  </a:schemeClr>
                </a:solidFill>
              </a:rPr>
              <a:t>depolarizations</a:t>
            </a:r>
            <a:r>
              <a:rPr lang="en-US" dirty="0">
                <a:solidFill>
                  <a:schemeClr val="tx1">
                    <a:lumMod val="85000"/>
                    <a:lumOff val="15000"/>
                  </a:schemeClr>
                </a:solidFill>
              </a:rPr>
              <a:t>: Canadian </a:t>
            </a:r>
            <a:r>
              <a:rPr lang="en-US" dirty="0" err="1">
                <a:solidFill>
                  <a:schemeClr val="tx1">
                    <a:lumMod val="85000"/>
                    <a:lumOff val="15000"/>
                  </a:schemeClr>
                </a:solidFill>
              </a:rPr>
              <a:t>Amiodarone</a:t>
            </a:r>
            <a:r>
              <a:rPr lang="en-US" dirty="0">
                <a:solidFill>
                  <a:schemeClr val="tx1">
                    <a:lumMod val="85000"/>
                    <a:lumOff val="15000"/>
                  </a:schemeClr>
                </a:solidFill>
              </a:rPr>
              <a:t> Myocardial Infarction </a:t>
            </a:r>
            <a:r>
              <a:rPr lang="en-US" dirty="0" smtClean="0">
                <a:solidFill>
                  <a:schemeClr val="tx1">
                    <a:lumMod val="85000"/>
                    <a:lumOff val="15000"/>
                  </a:schemeClr>
                </a:solidFill>
              </a:rPr>
              <a:t>	Arrhythmia </a:t>
            </a:r>
            <a:r>
              <a:rPr lang="en-US" dirty="0">
                <a:solidFill>
                  <a:schemeClr val="tx1">
                    <a:lumMod val="85000"/>
                    <a:lumOff val="15000"/>
                  </a:schemeClr>
                </a:solidFill>
              </a:rPr>
              <a:t>Trial Investigators. CAMIAT. </a:t>
            </a:r>
            <a:r>
              <a:rPr lang="en-US" i="1" dirty="0">
                <a:solidFill>
                  <a:schemeClr val="tx1">
                    <a:lumMod val="85000"/>
                    <a:lumOff val="15000"/>
                  </a:schemeClr>
                </a:solidFill>
              </a:rPr>
              <a:t>Lancet. 349 </a:t>
            </a:r>
            <a:r>
              <a:rPr lang="en-US" i="1" dirty="0" smtClean="0">
                <a:solidFill>
                  <a:schemeClr val="tx1">
                    <a:lumMod val="85000"/>
                    <a:lumOff val="15000"/>
                  </a:schemeClr>
                </a:solidFill>
              </a:rPr>
              <a:t>	</a:t>
            </a:r>
            <a:r>
              <a:rPr lang="en-US" dirty="0" smtClean="0">
                <a:solidFill>
                  <a:schemeClr val="tx1">
                    <a:lumMod val="85000"/>
                    <a:lumOff val="15000"/>
                  </a:schemeClr>
                </a:solidFill>
              </a:rPr>
              <a:t>(</a:t>
            </a:r>
            <a:r>
              <a:rPr lang="en-US" dirty="0">
                <a:solidFill>
                  <a:schemeClr val="tx1">
                    <a:lumMod val="85000"/>
                    <a:lumOff val="15000"/>
                  </a:schemeClr>
                </a:solidFill>
              </a:rPr>
              <a:t>9067):675-682. Retrieved from </a:t>
            </a:r>
            <a:r>
              <a:rPr lang="en-US" dirty="0" smtClean="0">
                <a:solidFill>
                  <a:schemeClr val="tx1">
                    <a:lumMod val="85000"/>
                    <a:lumOff val="15000"/>
                  </a:schemeClr>
                </a:solidFill>
              </a:rPr>
              <a:t>	http</a:t>
            </a:r>
            <a:r>
              <a:rPr lang="en-US" dirty="0">
                <a:solidFill>
                  <a:schemeClr val="tx1">
                    <a:lumMod val="85000"/>
                    <a:lumOff val="15000"/>
                  </a:schemeClr>
                </a:solidFill>
              </a:rPr>
              <a:t>://</a:t>
            </a:r>
            <a:r>
              <a:rPr lang="en-US" dirty="0" smtClean="0">
                <a:solidFill>
                  <a:schemeClr val="tx1">
                    <a:lumMod val="85000"/>
                    <a:lumOff val="15000"/>
                  </a:schemeClr>
                </a:solidFill>
              </a:rPr>
              <a:t>ehis.ebscohost.com/eds/detail?sid=a085e87a-966b-	4314-8c4c-	bda024989a98%40sessionmgr12&amp;vid=8&amp;hid=23&amp;bdata=</a:t>
            </a:r>
            <a:r>
              <a:rPr lang="en-US" dirty="0" err="1" smtClean="0">
                <a:solidFill>
                  <a:schemeClr val="tx1">
                    <a:lumMod val="85000"/>
                    <a:lumOff val="15000"/>
                  </a:schemeClr>
                </a:solidFill>
              </a:rPr>
              <a:t>JnNp</a:t>
            </a:r>
            <a:r>
              <a:rPr lang="en-US" dirty="0" smtClean="0">
                <a:solidFill>
                  <a:schemeClr val="tx1">
                    <a:lumMod val="85000"/>
                    <a:lumOff val="15000"/>
                  </a:schemeClr>
                </a:solidFill>
              </a:rPr>
              <a:t>	dGU9ZWRzLWxpdmU%3d</a:t>
            </a:r>
            <a:endParaRPr lang="en-US" dirty="0">
              <a:solidFill>
                <a:schemeClr val="tx1">
                  <a:lumMod val="85000"/>
                  <a:lumOff val="15000"/>
                </a:schemeClr>
              </a:solidFill>
            </a:endParaRPr>
          </a:p>
          <a:p>
            <a:pPr marL="0" indent="0" eaLnBrk="1" fontAlgn="auto" hangingPunct="1">
              <a:spcAft>
                <a:spcPts val="0"/>
              </a:spcAft>
              <a:buFont typeface="Wingdings" pitchFamily="2" charset="2"/>
              <a:buNone/>
              <a:defRPr/>
            </a:pPr>
            <a:r>
              <a:rPr lang="en-US" dirty="0">
                <a:solidFill>
                  <a:schemeClr val="tx1">
                    <a:lumMod val="85000"/>
                    <a:lumOff val="15000"/>
                  </a:schemeClr>
                </a:solidFill>
              </a:rPr>
              <a:t>Calkins, H., </a:t>
            </a:r>
            <a:r>
              <a:rPr lang="en-US" dirty="0" err="1">
                <a:solidFill>
                  <a:schemeClr val="tx1">
                    <a:lumMod val="85000"/>
                    <a:lumOff val="15000"/>
                  </a:schemeClr>
                </a:solidFill>
              </a:rPr>
              <a:t>Brudaga</a:t>
            </a:r>
            <a:r>
              <a:rPr lang="en-US" dirty="0">
                <a:solidFill>
                  <a:schemeClr val="tx1">
                    <a:lumMod val="85000"/>
                    <a:lumOff val="15000"/>
                  </a:schemeClr>
                </a:solidFill>
              </a:rPr>
              <a:t>, J., Packer, D., </a:t>
            </a:r>
            <a:r>
              <a:rPr lang="en-US" dirty="0" err="1">
                <a:solidFill>
                  <a:schemeClr val="tx1">
                    <a:lumMod val="85000"/>
                    <a:lumOff val="15000"/>
                  </a:schemeClr>
                </a:solidFill>
              </a:rPr>
              <a:t>Cappato</a:t>
            </a:r>
            <a:r>
              <a:rPr lang="en-US" dirty="0">
                <a:solidFill>
                  <a:schemeClr val="tx1">
                    <a:lumMod val="85000"/>
                    <a:lumOff val="15000"/>
                  </a:schemeClr>
                </a:solidFill>
              </a:rPr>
              <a:t>, R., Chen, S., et. al., (2007, </a:t>
            </a:r>
            <a:r>
              <a:rPr lang="en-US" dirty="0" smtClean="0">
                <a:solidFill>
                  <a:schemeClr val="tx1">
                    <a:lumMod val="85000"/>
                    <a:lumOff val="15000"/>
                  </a:schemeClr>
                </a:solidFill>
              </a:rPr>
              <a:t>	June).</a:t>
            </a:r>
            <a:r>
              <a:rPr lang="en-US" dirty="0">
                <a:solidFill>
                  <a:schemeClr val="tx1">
                    <a:lumMod val="85000"/>
                    <a:lumOff val="15000"/>
                  </a:schemeClr>
                </a:solidFill>
              </a:rPr>
              <a:t> </a:t>
            </a:r>
            <a:r>
              <a:rPr lang="en-US" dirty="0" smtClean="0">
                <a:solidFill>
                  <a:schemeClr val="tx1">
                    <a:lumMod val="85000"/>
                    <a:lumOff val="15000"/>
                  </a:schemeClr>
                </a:solidFill>
              </a:rPr>
              <a:t>HRS/EHRA/ECAS </a:t>
            </a:r>
            <a:r>
              <a:rPr lang="en-US" dirty="0">
                <a:solidFill>
                  <a:schemeClr val="tx1">
                    <a:lumMod val="85000"/>
                    <a:lumOff val="15000"/>
                  </a:schemeClr>
                </a:solidFill>
              </a:rPr>
              <a:t>expert consensus statement on </a:t>
            </a:r>
            <a:r>
              <a:rPr lang="en-US" dirty="0" smtClean="0">
                <a:solidFill>
                  <a:schemeClr val="tx1">
                    <a:lumMod val="85000"/>
                    <a:lumOff val="15000"/>
                  </a:schemeClr>
                </a:solidFill>
              </a:rPr>
              <a:t>	catheter </a:t>
            </a:r>
            <a:r>
              <a:rPr lang="en-US" dirty="0">
                <a:solidFill>
                  <a:schemeClr val="tx1">
                    <a:lumMod val="85000"/>
                    <a:lumOff val="15000"/>
                  </a:schemeClr>
                </a:solidFill>
              </a:rPr>
              <a:t>and surgical ablation of atrial fibrillation: </a:t>
            </a:r>
            <a:r>
              <a:rPr lang="en-US" dirty="0" smtClean="0">
                <a:solidFill>
                  <a:schemeClr val="tx1">
                    <a:lumMod val="85000"/>
                    <a:lumOff val="15000"/>
                  </a:schemeClr>
                </a:solidFill>
              </a:rPr>
              <a:t>	Recommendations </a:t>
            </a:r>
            <a:r>
              <a:rPr lang="en-US" dirty="0">
                <a:solidFill>
                  <a:schemeClr val="tx1">
                    <a:lumMod val="85000"/>
                    <a:lumOff val="15000"/>
                  </a:schemeClr>
                </a:solidFill>
              </a:rPr>
              <a:t>for personnel, policy, procedures and </a:t>
            </a:r>
            <a:r>
              <a:rPr lang="en-US" dirty="0" smtClean="0">
                <a:solidFill>
                  <a:schemeClr val="tx1">
                    <a:lumMod val="85000"/>
                    <a:lumOff val="15000"/>
                  </a:schemeClr>
                </a:solidFill>
              </a:rPr>
              <a:t>	follow-up.</a:t>
            </a:r>
            <a:r>
              <a:rPr lang="en-US" dirty="0">
                <a:solidFill>
                  <a:schemeClr val="tx1">
                    <a:lumMod val="85000"/>
                    <a:lumOff val="15000"/>
                  </a:schemeClr>
                </a:solidFill>
              </a:rPr>
              <a:t> </a:t>
            </a:r>
            <a:r>
              <a:rPr lang="en-US" i="1" dirty="0" smtClean="0">
                <a:solidFill>
                  <a:schemeClr val="tx1">
                    <a:lumMod val="85000"/>
                    <a:lumOff val="15000"/>
                  </a:schemeClr>
                </a:solidFill>
              </a:rPr>
              <a:t>Heart </a:t>
            </a:r>
            <a:r>
              <a:rPr lang="en-US" i="1" dirty="0">
                <a:solidFill>
                  <a:schemeClr val="tx1">
                    <a:lumMod val="85000"/>
                    <a:lumOff val="15000"/>
                  </a:schemeClr>
                </a:solidFill>
              </a:rPr>
              <a:t>Rhythm</a:t>
            </a:r>
            <a:r>
              <a:rPr lang="en-US" dirty="0">
                <a:solidFill>
                  <a:schemeClr val="tx1">
                    <a:lumMod val="85000"/>
                    <a:lumOff val="15000"/>
                  </a:schemeClr>
                </a:solidFill>
              </a:rPr>
              <a:t>, 4(6): </a:t>
            </a:r>
            <a:r>
              <a:rPr lang="en-US" dirty="0" smtClean="0">
                <a:solidFill>
                  <a:schemeClr val="tx1">
                    <a:lumMod val="85000"/>
                    <a:lumOff val="15000"/>
                  </a:schemeClr>
                </a:solidFill>
              </a:rPr>
              <a:t>1-46. 	doi:10.1016/j.hrthm.2007.04.005</a:t>
            </a:r>
            <a:r>
              <a:rPr lang="en-US" dirty="0">
                <a:solidFill>
                  <a:schemeClr val="tx1">
                    <a:lumMod val="85000"/>
                    <a:lumOff val="15000"/>
                  </a:schemeClr>
                </a:solidFill>
              </a:rPr>
              <a:t>.</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46083" name="Title 2"/>
          <p:cNvSpPr>
            <a:spLocks noGrp="1"/>
          </p:cNvSpPr>
          <p:nvPr>
            <p:ph type="title"/>
          </p:nvPr>
        </p:nvSpPr>
        <p:spPr/>
        <p:txBody>
          <a:bodyPr/>
          <a:lstStyle/>
          <a:p>
            <a:pPr eaLnBrk="1" hangingPunct="1"/>
            <a:r>
              <a:rPr lang="en-US" smtClean="0"/>
              <a:t>References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09800"/>
            <a:ext cx="7745413" cy="3878263"/>
          </a:xfrm>
        </p:spPr>
        <p:txBody>
          <a:bodyPr rtlCol="0">
            <a:normAutofit fontScale="92500" lnSpcReduction="20000"/>
          </a:bodyPr>
          <a:lstStyle/>
          <a:p>
            <a:pPr marL="365760" indent="-365760" eaLnBrk="1" fontAlgn="auto" hangingPunct="1">
              <a:spcAft>
                <a:spcPts val="0"/>
              </a:spcAft>
              <a:buFont typeface="Wingdings" pitchFamily="2" charset="2"/>
              <a:buNone/>
              <a:defRPr/>
            </a:pPr>
            <a:r>
              <a:rPr lang="en-US" dirty="0" err="1" smtClean="0">
                <a:solidFill>
                  <a:schemeClr val="tx1"/>
                </a:solidFill>
              </a:rPr>
              <a:t>Claritas</a:t>
            </a:r>
            <a:r>
              <a:rPr lang="en-US" dirty="0" smtClean="0">
                <a:solidFill>
                  <a:schemeClr val="tx1"/>
                </a:solidFill>
              </a:rPr>
              <a:t>, (2008). Demographic Information - Greater 	Yuma Economic Development </a:t>
            </a:r>
            <a:r>
              <a:rPr lang="en-US" dirty="0" smtClean="0">
                <a:solidFill>
                  <a:schemeClr val="tx1">
                    <a:lumMod val="85000"/>
                    <a:lumOff val="15000"/>
                  </a:schemeClr>
                </a:solidFill>
              </a:rPr>
              <a:t>. Sources: </a:t>
            </a:r>
            <a:r>
              <a:rPr lang="en-US" dirty="0" err="1" smtClean="0">
                <a:solidFill>
                  <a:schemeClr val="tx1">
                    <a:lumMod val="85000"/>
                    <a:lumOff val="15000"/>
                  </a:schemeClr>
                </a:solidFill>
              </a:rPr>
              <a:t>U.Census</a:t>
            </a:r>
            <a:r>
              <a:rPr lang="en-US" dirty="0" smtClean="0">
                <a:solidFill>
                  <a:schemeClr val="tx1">
                    <a:lumMod val="85000"/>
                    <a:lumOff val="15000"/>
                  </a:schemeClr>
                </a:solidFill>
              </a:rPr>
              <a:t> - 	Fact Finder; </a:t>
            </a:r>
            <a:r>
              <a:rPr lang="en-US" dirty="0" err="1" smtClean="0">
                <a:solidFill>
                  <a:schemeClr val="tx1">
                    <a:lumMod val="85000"/>
                    <a:lumOff val="15000"/>
                  </a:schemeClr>
                </a:solidFill>
              </a:rPr>
              <a:t>Claritas</a:t>
            </a:r>
            <a:r>
              <a:rPr lang="en-US" dirty="0" smtClean="0">
                <a:solidFill>
                  <a:schemeClr val="tx1">
                    <a:lumMod val="85000"/>
                    <a:lumOff val="15000"/>
                  </a:schemeClr>
                </a:solidFill>
              </a:rPr>
              <a:t>. </a:t>
            </a:r>
          </a:p>
          <a:p>
            <a:pPr lvl="2" indent="-365760" eaLnBrk="1" fontAlgn="auto" hangingPunct="1">
              <a:spcAft>
                <a:spcPts val="0"/>
              </a:spcAft>
              <a:buFont typeface="Wingdings" pitchFamily="2" charset="2"/>
              <a:buNone/>
              <a:defRPr/>
            </a:pPr>
            <a:r>
              <a:rPr lang="en-US" dirty="0" smtClean="0">
                <a:solidFill>
                  <a:schemeClr val="tx1">
                    <a:lumMod val="85000"/>
                    <a:lumOff val="15000"/>
                  </a:schemeClr>
                </a:solidFill>
              </a:rPr>
              <a:t>   www.greateryuma.org/growthindicators.html</a:t>
            </a:r>
            <a:endParaRPr lang="en-US" i="1" dirty="0" smtClean="0">
              <a:solidFill>
                <a:schemeClr val="tx1"/>
              </a:solidFill>
            </a:endParaRPr>
          </a:p>
          <a:p>
            <a:pPr marL="0" indent="0" eaLnBrk="1" fontAlgn="auto" hangingPunct="1">
              <a:spcAft>
                <a:spcPts val="0"/>
              </a:spcAft>
              <a:buFont typeface="Wingdings" pitchFamily="2" charset="2"/>
              <a:buNone/>
              <a:defRPr/>
            </a:pPr>
            <a:r>
              <a:rPr lang="es-MX" dirty="0" err="1" smtClean="0">
                <a:solidFill>
                  <a:schemeClr val="tx1">
                    <a:lumMod val="85000"/>
                    <a:lumOff val="15000"/>
                  </a:schemeClr>
                </a:solidFill>
              </a:rPr>
              <a:t>Darmanata</a:t>
            </a:r>
            <a:r>
              <a:rPr lang="es-MX" dirty="0">
                <a:solidFill>
                  <a:schemeClr val="tx1">
                    <a:lumMod val="85000"/>
                    <a:lumOff val="15000"/>
                  </a:schemeClr>
                </a:solidFill>
              </a:rPr>
              <a:t>, J., Van </a:t>
            </a:r>
            <a:r>
              <a:rPr lang="es-MX" dirty="0" err="1">
                <a:solidFill>
                  <a:schemeClr val="tx1">
                    <a:lumMod val="85000"/>
                    <a:lumOff val="15000"/>
                  </a:schemeClr>
                </a:solidFill>
              </a:rPr>
              <a:t>Zandwijk</a:t>
            </a:r>
            <a:r>
              <a:rPr lang="es-MX" dirty="0">
                <a:solidFill>
                  <a:schemeClr val="tx1">
                    <a:lumMod val="85000"/>
                    <a:lumOff val="15000"/>
                  </a:schemeClr>
                </a:solidFill>
              </a:rPr>
              <a:t>, N., Duren, D., Van </a:t>
            </a:r>
            <a:r>
              <a:rPr lang="es-MX" dirty="0" smtClean="0">
                <a:solidFill>
                  <a:schemeClr val="tx1">
                    <a:lumMod val="85000"/>
                    <a:lumOff val="15000"/>
                  </a:schemeClr>
                </a:solidFill>
              </a:rPr>
              <a:t>	</a:t>
            </a:r>
            <a:r>
              <a:rPr lang="es-MX" dirty="0" err="1" smtClean="0">
                <a:solidFill>
                  <a:schemeClr val="tx1">
                    <a:lumMod val="85000"/>
                    <a:lumOff val="15000"/>
                  </a:schemeClr>
                </a:solidFill>
              </a:rPr>
              <a:t>Royen</a:t>
            </a:r>
            <a:r>
              <a:rPr lang="es-MX" dirty="0">
                <a:solidFill>
                  <a:schemeClr val="tx1">
                    <a:lumMod val="85000"/>
                    <a:lumOff val="15000"/>
                  </a:schemeClr>
                </a:solidFill>
              </a:rPr>
              <a:t>, E., </a:t>
            </a:r>
            <a:r>
              <a:rPr lang="es-MX" dirty="0" err="1">
                <a:solidFill>
                  <a:schemeClr val="tx1">
                    <a:lumMod val="85000"/>
                    <a:lumOff val="15000"/>
                  </a:schemeClr>
                </a:solidFill>
              </a:rPr>
              <a:t>Mooi</a:t>
            </a:r>
            <a:r>
              <a:rPr lang="es-MX" dirty="0">
                <a:solidFill>
                  <a:schemeClr val="tx1">
                    <a:lumMod val="85000"/>
                    <a:lumOff val="15000"/>
                  </a:schemeClr>
                </a:solidFill>
              </a:rPr>
              <a:t>, W.,  </a:t>
            </a:r>
            <a:r>
              <a:rPr lang="es-MX" dirty="0" err="1">
                <a:solidFill>
                  <a:schemeClr val="tx1">
                    <a:lumMod val="85000"/>
                    <a:lumOff val="15000"/>
                  </a:schemeClr>
                </a:solidFill>
              </a:rPr>
              <a:t>Plomp</a:t>
            </a:r>
            <a:r>
              <a:rPr lang="es-MX" dirty="0">
                <a:solidFill>
                  <a:schemeClr val="tx1">
                    <a:lumMod val="85000"/>
                    <a:lumOff val="15000"/>
                  </a:schemeClr>
                </a:solidFill>
              </a:rPr>
              <a:t>, T., </a:t>
            </a:r>
            <a:r>
              <a:rPr lang="es-MX" dirty="0" err="1">
                <a:solidFill>
                  <a:schemeClr val="tx1">
                    <a:lumMod val="85000"/>
                    <a:lumOff val="15000"/>
                  </a:schemeClr>
                </a:solidFill>
              </a:rPr>
              <a:t>Jansen</a:t>
            </a:r>
            <a:r>
              <a:rPr lang="es-MX" dirty="0">
                <a:solidFill>
                  <a:schemeClr val="tx1">
                    <a:lumMod val="85000"/>
                    <a:lumOff val="15000"/>
                  </a:schemeClr>
                </a:solidFill>
              </a:rPr>
              <a:t>, H., </a:t>
            </a:r>
            <a:endParaRPr lang="en-US" dirty="0">
              <a:solidFill>
                <a:schemeClr val="tx1">
                  <a:lumMod val="85000"/>
                  <a:lumOff val="15000"/>
                </a:schemeClr>
              </a:solidFill>
            </a:endParaRPr>
          </a:p>
          <a:p>
            <a:pPr marL="0" indent="0" eaLnBrk="1" fontAlgn="auto" hangingPunct="1">
              <a:spcAft>
                <a:spcPts val="0"/>
              </a:spcAft>
              <a:buFont typeface="Wingdings" pitchFamily="2" charset="2"/>
              <a:buNone/>
              <a:defRPr/>
            </a:pPr>
            <a:r>
              <a:rPr lang="es-MX" dirty="0">
                <a:solidFill>
                  <a:schemeClr val="tx1">
                    <a:lumMod val="85000"/>
                    <a:lumOff val="15000"/>
                  </a:schemeClr>
                </a:solidFill>
              </a:rPr>
              <a:t>	 </a:t>
            </a:r>
            <a:r>
              <a:rPr lang="en-US" dirty="0" err="1">
                <a:solidFill>
                  <a:schemeClr val="tx1">
                    <a:lumMod val="85000"/>
                    <a:lumOff val="15000"/>
                  </a:schemeClr>
                </a:solidFill>
              </a:rPr>
              <a:t>Durrer</a:t>
            </a:r>
            <a:r>
              <a:rPr lang="en-US" dirty="0">
                <a:solidFill>
                  <a:schemeClr val="tx1">
                    <a:lumMod val="85000"/>
                    <a:lumOff val="15000"/>
                  </a:schemeClr>
                </a:solidFill>
              </a:rPr>
              <a:t>, D. (1984). </a:t>
            </a:r>
            <a:r>
              <a:rPr lang="en-US" dirty="0" err="1">
                <a:solidFill>
                  <a:schemeClr val="tx1">
                    <a:lumMod val="85000"/>
                    <a:lumOff val="15000"/>
                  </a:schemeClr>
                </a:solidFill>
              </a:rPr>
              <a:t>Amiodarone</a:t>
            </a:r>
            <a:r>
              <a:rPr lang="en-US" dirty="0">
                <a:solidFill>
                  <a:schemeClr val="tx1">
                    <a:lumMod val="85000"/>
                    <a:lumOff val="15000"/>
                  </a:schemeClr>
                </a:solidFill>
              </a:rPr>
              <a:t> pneumonitis: </a:t>
            </a:r>
            <a:r>
              <a:rPr lang="en-US" dirty="0" smtClean="0">
                <a:solidFill>
                  <a:schemeClr val="tx1">
                    <a:lumMod val="85000"/>
                    <a:lumOff val="15000"/>
                  </a:schemeClr>
                </a:solidFill>
              </a:rPr>
              <a:t>	three </a:t>
            </a:r>
            <a:r>
              <a:rPr lang="en-US" dirty="0">
                <a:solidFill>
                  <a:schemeClr val="tx1">
                    <a:lumMod val="85000"/>
                    <a:lumOff val="15000"/>
                  </a:schemeClr>
                </a:solidFill>
              </a:rPr>
              <a:t>further cases with a review of published </a:t>
            </a:r>
            <a:r>
              <a:rPr lang="en-US" dirty="0" smtClean="0">
                <a:solidFill>
                  <a:schemeClr val="tx1">
                    <a:lumMod val="85000"/>
                    <a:lumOff val="15000"/>
                  </a:schemeClr>
                </a:solidFill>
              </a:rPr>
              <a:t>	reports</a:t>
            </a:r>
            <a:r>
              <a:rPr lang="en-US" dirty="0">
                <a:solidFill>
                  <a:schemeClr val="tx1">
                    <a:lumMod val="85000"/>
                    <a:lumOff val="15000"/>
                  </a:schemeClr>
                </a:solidFill>
              </a:rPr>
              <a:t>. </a:t>
            </a:r>
            <a:r>
              <a:rPr lang="en-US" i="1" dirty="0">
                <a:solidFill>
                  <a:schemeClr val="tx1">
                    <a:lumMod val="85000"/>
                    <a:lumOff val="15000"/>
                  </a:schemeClr>
                </a:solidFill>
              </a:rPr>
              <a:t>Thorax 39:</a:t>
            </a:r>
            <a:r>
              <a:rPr lang="en-US" dirty="0">
                <a:solidFill>
                  <a:schemeClr val="tx1">
                    <a:lumMod val="85000"/>
                    <a:lumOff val="15000"/>
                  </a:schemeClr>
                </a:solidFill>
              </a:rPr>
              <a:t>57-64.</a:t>
            </a:r>
          </a:p>
          <a:p>
            <a:pPr marL="365760" indent="-365760" eaLnBrk="1" fontAlgn="auto">
              <a:spcAft>
                <a:spcPts val="0"/>
              </a:spcAft>
              <a:buFont typeface="Wingdings" pitchFamily="2" charset="2"/>
              <a:buNone/>
              <a:defRPr/>
            </a:pPr>
            <a:r>
              <a:rPr lang="en-US" dirty="0" err="1" smtClean="0">
                <a:solidFill>
                  <a:schemeClr val="tx1">
                    <a:lumMod val="85000"/>
                    <a:lumOff val="15000"/>
                  </a:schemeClr>
                </a:solidFill>
              </a:rPr>
              <a:t>DiCenso</a:t>
            </a:r>
            <a:r>
              <a:rPr lang="en-US" dirty="0" smtClean="0">
                <a:solidFill>
                  <a:schemeClr val="tx1">
                    <a:lumMod val="85000"/>
                    <a:lumOff val="15000"/>
                  </a:schemeClr>
                </a:solidFill>
              </a:rPr>
              <a:t>, A., </a:t>
            </a:r>
            <a:r>
              <a:rPr lang="en-US" dirty="0" err="1" smtClean="0">
                <a:solidFill>
                  <a:schemeClr val="tx1">
                    <a:lumMod val="85000"/>
                    <a:lumOff val="15000"/>
                  </a:schemeClr>
                </a:solidFill>
              </a:rPr>
              <a:t>Guyatt</a:t>
            </a:r>
            <a:r>
              <a:rPr lang="en-US" dirty="0" smtClean="0">
                <a:solidFill>
                  <a:schemeClr val="tx1">
                    <a:lumMod val="85000"/>
                    <a:lumOff val="15000"/>
                  </a:schemeClr>
                </a:solidFill>
              </a:rPr>
              <a:t>, G.  &amp; </a:t>
            </a:r>
            <a:r>
              <a:rPr lang="en-US" dirty="0" err="1" smtClean="0">
                <a:solidFill>
                  <a:schemeClr val="tx1">
                    <a:lumMod val="85000"/>
                    <a:lumOff val="15000"/>
                  </a:schemeClr>
                </a:solidFill>
              </a:rPr>
              <a:t>Cilska</a:t>
            </a:r>
            <a:r>
              <a:rPr lang="en-US" dirty="0" smtClean="0">
                <a:solidFill>
                  <a:schemeClr val="tx1">
                    <a:lumMod val="85000"/>
                    <a:lumOff val="15000"/>
                  </a:schemeClr>
                </a:solidFill>
              </a:rPr>
              <a:t>, D. (2005). 	Evidence-based nursing a guide to clinical 	nursing 	practice. St. Louis, Mo: Mosby, INC</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47107" name="Title 2"/>
          <p:cNvSpPr>
            <a:spLocks noGrp="1"/>
          </p:cNvSpPr>
          <p:nvPr>
            <p:ph type="title"/>
          </p:nvPr>
        </p:nvSpPr>
        <p:spPr/>
        <p:txBody>
          <a:bodyPr/>
          <a:lstStyle/>
          <a:p>
            <a:pPr eaLnBrk="1" hangingPunct="1"/>
            <a:r>
              <a:rPr lang="en-US" smtClean="0"/>
              <a:t>References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fontScale="85000" lnSpcReduction="20000"/>
          </a:bodyPr>
          <a:lstStyle/>
          <a:p>
            <a:pPr marL="0" indent="0" eaLnBrk="1" fontAlgn="auto" hangingPunct="1">
              <a:spcAft>
                <a:spcPts val="0"/>
              </a:spcAft>
              <a:buFont typeface="Wingdings" pitchFamily="2" charset="2"/>
              <a:buNone/>
              <a:defRPr/>
            </a:pPr>
            <a:r>
              <a:rPr lang="en-US" dirty="0">
                <a:solidFill>
                  <a:schemeClr val="tx1">
                    <a:lumMod val="85000"/>
                    <a:lumOff val="15000"/>
                  </a:schemeClr>
                </a:solidFill>
              </a:rPr>
              <a:t>FDA Medication Guide, </a:t>
            </a:r>
            <a:r>
              <a:rPr lang="en-US" dirty="0" err="1">
                <a:solidFill>
                  <a:schemeClr val="tx1">
                    <a:lumMod val="85000"/>
                    <a:lumOff val="15000"/>
                  </a:schemeClr>
                </a:solidFill>
              </a:rPr>
              <a:t>Cordarone</a:t>
            </a:r>
            <a:r>
              <a:rPr lang="en-US" dirty="0">
                <a:solidFill>
                  <a:schemeClr val="tx1">
                    <a:lumMod val="85000"/>
                    <a:lumOff val="15000"/>
                  </a:schemeClr>
                </a:solidFill>
              </a:rPr>
              <a:t>, </a:t>
            </a:r>
            <a:r>
              <a:rPr lang="en-US" dirty="0" err="1">
                <a:solidFill>
                  <a:schemeClr val="tx1">
                    <a:lumMod val="85000"/>
                    <a:lumOff val="15000"/>
                  </a:schemeClr>
                </a:solidFill>
              </a:rPr>
              <a:t>Amiodarone</a:t>
            </a:r>
            <a:r>
              <a:rPr lang="en-US" dirty="0">
                <a:solidFill>
                  <a:schemeClr val="tx1">
                    <a:lumMod val="85000"/>
                    <a:lumOff val="15000"/>
                  </a:schemeClr>
                </a:solidFill>
              </a:rPr>
              <a:t> (2004), 3042727 , </a:t>
            </a:r>
            <a:r>
              <a:rPr lang="en-US" dirty="0" smtClean="0">
                <a:solidFill>
                  <a:schemeClr val="tx1">
                    <a:lumMod val="85000"/>
                    <a:lumOff val="15000"/>
                  </a:schemeClr>
                </a:solidFill>
              </a:rPr>
              <a:t>	Retrieved </a:t>
            </a:r>
            <a:r>
              <a:rPr lang="en-US" dirty="0">
                <a:solidFill>
                  <a:schemeClr val="tx1">
                    <a:lumMod val="85000"/>
                    <a:lumOff val="15000"/>
                  </a:schemeClr>
                </a:solidFill>
              </a:rPr>
              <a:t>from </a:t>
            </a:r>
          </a:p>
          <a:p>
            <a:pPr marL="0" indent="0" eaLnBrk="1" fontAlgn="auto" hangingPunct="1">
              <a:spcAft>
                <a:spcPts val="0"/>
              </a:spcAft>
              <a:buFont typeface="Wingdings" pitchFamily="2" charset="2"/>
              <a:buNone/>
              <a:defRPr/>
            </a:pPr>
            <a:r>
              <a:rPr lang="en-US" dirty="0">
                <a:solidFill>
                  <a:schemeClr val="tx1">
                    <a:lumMod val="85000"/>
                    <a:lumOff val="15000"/>
                  </a:schemeClr>
                </a:solidFill>
              </a:rPr>
              <a:t>	http://</a:t>
            </a:r>
            <a:r>
              <a:rPr lang="en-US" dirty="0" smtClean="0">
                <a:solidFill>
                  <a:schemeClr val="tx1">
                    <a:lumMod val="85000"/>
                    <a:lumOff val="15000"/>
                  </a:schemeClr>
                </a:solidFill>
              </a:rPr>
              <a:t>www.fda.gov/downloads/Drugs/DrugSafety/UC	M152841.pdf</a:t>
            </a:r>
            <a:endParaRPr lang="en-US" dirty="0">
              <a:solidFill>
                <a:schemeClr val="tx1">
                  <a:lumMod val="85000"/>
                  <a:lumOff val="15000"/>
                </a:schemeClr>
              </a:solidFill>
            </a:endParaRPr>
          </a:p>
          <a:p>
            <a:pPr marL="0" indent="0" eaLnBrk="1" fontAlgn="auto" hangingPunct="1">
              <a:spcAft>
                <a:spcPts val="0"/>
              </a:spcAft>
              <a:buFont typeface="Wingdings" pitchFamily="2" charset="2"/>
              <a:buNone/>
              <a:defRPr/>
            </a:pPr>
            <a:r>
              <a:rPr lang="en-US" dirty="0">
                <a:solidFill>
                  <a:schemeClr val="tx1">
                    <a:lumMod val="85000"/>
                    <a:lumOff val="15000"/>
                  </a:schemeClr>
                </a:solidFill>
              </a:rPr>
              <a:t>Frontline Pharmacist. (2009, November 15). Implementation of an </a:t>
            </a:r>
            <a:r>
              <a:rPr lang="en-US" dirty="0" smtClean="0">
                <a:solidFill>
                  <a:schemeClr val="tx1">
                    <a:lumMod val="85000"/>
                    <a:lumOff val="15000"/>
                  </a:schemeClr>
                </a:solidFill>
              </a:rPr>
              <a:t>	</a:t>
            </a:r>
            <a:r>
              <a:rPr lang="en-US" dirty="0" err="1" smtClean="0">
                <a:solidFill>
                  <a:schemeClr val="tx1">
                    <a:lumMod val="85000"/>
                    <a:lumOff val="15000"/>
                  </a:schemeClr>
                </a:solidFill>
              </a:rPr>
              <a:t>Amiodarone</a:t>
            </a:r>
            <a:r>
              <a:rPr lang="en-US" dirty="0" smtClean="0">
                <a:solidFill>
                  <a:schemeClr val="tx1">
                    <a:lumMod val="85000"/>
                    <a:lumOff val="15000"/>
                  </a:schemeClr>
                </a:solidFill>
              </a:rPr>
              <a:t> </a:t>
            </a:r>
            <a:r>
              <a:rPr lang="en-US" dirty="0">
                <a:solidFill>
                  <a:schemeClr val="tx1">
                    <a:lumMod val="85000"/>
                    <a:lumOff val="15000"/>
                  </a:schemeClr>
                </a:solidFill>
              </a:rPr>
              <a:t>ambulatory care	</a:t>
            </a:r>
          </a:p>
          <a:p>
            <a:pPr marL="0" indent="0" eaLnBrk="1" fontAlgn="auto" hangingPunct="1">
              <a:spcAft>
                <a:spcPts val="0"/>
              </a:spcAft>
              <a:buFont typeface="Wingdings" pitchFamily="2" charset="2"/>
              <a:buNone/>
              <a:defRPr/>
            </a:pPr>
            <a:r>
              <a:rPr lang="en-US" dirty="0">
                <a:solidFill>
                  <a:schemeClr val="tx1">
                    <a:lumMod val="85000"/>
                    <a:lumOff val="15000"/>
                  </a:schemeClr>
                </a:solidFill>
              </a:rPr>
              <a:t>	clinic. </a:t>
            </a:r>
            <a:r>
              <a:rPr lang="en-US" i="1" dirty="0">
                <a:solidFill>
                  <a:schemeClr val="tx1">
                    <a:lumMod val="85000"/>
                    <a:lumOff val="15000"/>
                  </a:schemeClr>
                </a:solidFill>
              </a:rPr>
              <a:t>American Journal Health-System Pharmacy 66</a:t>
            </a:r>
            <a:r>
              <a:rPr lang="en-US" dirty="0">
                <a:solidFill>
                  <a:schemeClr val="tx1">
                    <a:lumMod val="85000"/>
                    <a:lumOff val="15000"/>
                  </a:schemeClr>
                </a:solidFill>
              </a:rPr>
              <a:t>: </a:t>
            </a:r>
            <a:r>
              <a:rPr lang="en-US" dirty="0" smtClean="0">
                <a:solidFill>
                  <a:schemeClr val="tx1">
                    <a:lumMod val="85000"/>
                    <a:lumOff val="15000"/>
                  </a:schemeClr>
                </a:solidFill>
              </a:rPr>
              <a:t>1997-	2001</a:t>
            </a:r>
            <a:r>
              <a:rPr lang="en-US" dirty="0">
                <a:solidFill>
                  <a:schemeClr val="tx1">
                    <a:lumMod val="85000"/>
                    <a:lumOff val="15000"/>
                  </a:schemeClr>
                </a:solidFill>
              </a:rPr>
              <a:t>. </a:t>
            </a:r>
            <a:r>
              <a:rPr lang="en-US" dirty="0" err="1" smtClean="0">
                <a:solidFill>
                  <a:schemeClr val="tx1">
                    <a:lumMod val="85000"/>
                    <a:lumOff val="15000"/>
                  </a:schemeClr>
                </a:solidFill>
              </a:rPr>
              <a:t>Doi</a:t>
            </a:r>
            <a:r>
              <a:rPr lang="en-US" dirty="0" smtClean="0">
                <a:solidFill>
                  <a:schemeClr val="tx1">
                    <a:lumMod val="85000"/>
                    <a:lumOff val="15000"/>
                  </a:schemeClr>
                </a:solidFill>
              </a:rPr>
              <a:t>: 10.21.46/ajhp080555</a:t>
            </a:r>
            <a:endParaRPr lang="en-US" dirty="0">
              <a:solidFill>
                <a:schemeClr val="tx1">
                  <a:lumMod val="85000"/>
                  <a:lumOff val="15000"/>
                </a:schemeClr>
              </a:solidFill>
            </a:endParaRPr>
          </a:p>
          <a:p>
            <a:pPr marL="0" indent="0" eaLnBrk="1" fontAlgn="auto" hangingPunct="1">
              <a:spcAft>
                <a:spcPts val="0"/>
              </a:spcAft>
              <a:buFont typeface="Wingdings" pitchFamily="2" charset="2"/>
              <a:buNone/>
              <a:defRPr/>
            </a:pPr>
            <a:r>
              <a:rPr lang="en-US" dirty="0">
                <a:solidFill>
                  <a:schemeClr val="tx1">
                    <a:lumMod val="85000"/>
                    <a:lumOff val="15000"/>
                  </a:schemeClr>
                </a:solidFill>
              </a:rPr>
              <a:t>Gilbert, J., (2008, November 08). Despite poor economy winter </a:t>
            </a:r>
            <a:r>
              <a:rPr lang="en-US" dirty="0" smtClean="0">
                <a:solidFill>
                  <a:schemeClr val="tx1">
                    <a:lumMod val="85000"/>
                    <a:lumOff val="15000"/>
                  </a:schemeClr>
                </a:solidFill>
              </a:rPr>
              <a:t>	visitors </a:t>
            </a:r>
            <a:r>
              <a:rPr lang="en-US" dirty="0">
                <a:solidFill>
                  <a:schemeClr val="tx1">
                    <a:lumMod val="85000"/>
                    <a:lumOff val="15000"/>
                  </a:schemeClr>
                </a:solidFill>
              </a:rPr>
              <a:t>still flocking to </a:t>
            </a:r>
            <a:r>
              <a:rPr lang="en-US" dirty="0" smtClean="0">
                <a:solidFill>
                  <a:schemeClr val="tx1">
                    <a:lumMod val="85000"/>
                    <a:lumOff val="15000"/>
                  </a:schemeClr>
                </a:solidFill>
              </a:rPr>
              <a:t>Yuma.	</a:t>
            </a:r>
            <a:endParaRPr lang="en-US" b="1" dirty="0" smtClean="0">
              <a:solidFill>
                <a:schemeClr val="tx1">
                  <a:lumMod val="85000"/>
                  <a:lumOff val="15000"/>
                </a:schemeClr>
              </a:solidFill>
            </a:endParaRPr>
          </a:p>
          <a:p>
            <a:pPr marL="0" indent="0" eaLnBrk="1" fontAlgn="auto" hangingPunct="1">
              <a:spcAft>
                <a:spcPts val="0"/>
              </a:spcAft>
              <a:buFont typeface="Wingdings" pitchFamily="2" charset="2"/>
              <a:buNone/>
              <a:defRPr/>
            </a:pPr>
            <a:r>
              <a:rPr lang="en-US" dirty="0" smtClean="0">
                <a:solidFill>
                  <a:schemeClr val="tx1">
                    <a:lumMod val="85000"/>
                    <a:lumOff val="15000"/>
                  </a:schemeClr>
                </a:solidFill>
              </a:rPr>
              <a:t>	</a:t>
            </a:r>
            <a:r>
              <a:rPr lang="en-US" i="1" dirty="0" smtClean="0">
                <a:solidFill>
                  <a:schemeClr val="tx1">
                    <a:lumMod val="85000"/>
                    <a:lumOff val="15000"/>
                  </a:schemeClr>
                </a:solidFill>
              </a:rPr>
              <a:t>YumaSun.com. </a:t>
            </a:r>
            <a:r>
              <a:rPr lang="en-US" dirty="0" smtClean="0">
                <a:solidFill>
                  <a:schemeClr val="tx1">
                    <a:lumMod val="85000"/>
                    <a:lumOff val="15000"/>
                  </a:schemeClr>
                </a:solidFill>
              </a:rPr>
              <a:t>Retrieved from: 	http://www.yumasun.com/news/yuma-45957-despit 	inter.html#ixzz1y2ANqQvL</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48131" name="Title 2"/>
          <p:cNvSpPr>
            <a:spLocks noGrp="1"/>
          </p:cNvSpPr>
          <p:nvPr>
            <p:ph type="title"/>
          </p:nvPr>
        </p:nvSpPr>
        <p:spPr/>
        <p:txBody>
          <a:bodyPr/>
          <a:lstStyle/>
          <a:p>
            <a:pPr eaLnBrk="1" hangingPunct="1"/>
            <a:r>
              <a:rPr lang="en-US" smtClean="0"/>
              <a:t>References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p:txBody>
          <a:bodyPr/>
          <a:lstStyle/>
          <a:p>
            <a:pPr eaLnBrk="1" hangingPunct="1"/>
            <a:r>
              <a:rPr lang="en-US" smtClean="0"/>
              <a:t>Anti-arrhythmic used to maintain sinus rhythm in patients with AF and ventricular tachycardia (Stewart, Hart, Hole, &amp; McMurray, 2002)</a:t>
            </a:r>
          </a:p>
          <a:p>
            <a:pPr eaLnBrk="1" hangingPunct="1"/>
            <a:r>
              <a:rPr lang="en-US" smtClean="0"/>
              <a:t>Benzofuran derivative with potent side effects that requires close monitoring</a:t>
            </a:r>
          </a:p>
          <a:p>
            <a:pPr eaLnBrk="1" hangingPunct="1"/>
            <a:r>
              <a:rPr lang="en-US" smtClean="0"/>
              <a:t>Unpredictable half-life, averaging 58 days (Siddoway, 2003)</a:t>
            </a:r>
          </a:p>
          <a:p>
            <a:pPr eaLnBrk="1" hangingPunct="1"/>
            <a:r>
              <a:rPr lang="en-US" smtClean="0"/>
              <a:t>Lipophilic effect in the body which inhibits effectiveness</a:t>
            </a:r>
          </a:p>
        </p:txBody>
      </p:sp>
      <p:sp>
        <p:nvSpPr>
          <p:cNvPr id="13315" name="Title 2"/>
          <p:cNvSpPr>
            <a:spLocks noGrp="1"/>
          </p:cNvSpPr>
          <p:nvPr>
            <p:ph type="title"/>
          </p:nvPr>
        </p:nvSpPr>
        <p:spPr/>
        <p:txBody>
          <a:bodyPr/>
          <a:lstStyle/>
          <a:p>
            <a:pPr eaLnBrk="1" hangingPunct="1"/>
            <a:r>
              <a:rPr lang="en-US" sz="4800" smtClean="0"/>
              <a:t>Background of Amiodarone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fontScale="85000" lnSpcReduction="20000"/>
          </a:bodyPr>
          <a:lstStyle/>
          <a:p>
            <a:pPr marL="0" indent="0" eaLnBrk="1" fontAlgn="auto" hangingPunct="1">
              <a:spcAft>
                <a:spcPts val="0"/>
              </a:spcAft>
              <a:buFont typeface="Wingdings" pitchFamily="2" charset="2"/>
              <a:buNone/>
              <a:defRPr/>
            </a:pPr>
            <a:r>
              <a:rPr lang="en-US" dirty="0" err="1">
                <a:solidFill>
                  <a:schemeClr val="tx1">
                    <a:lumMod val="85000"/>
                    <a:lumOff val="15000"/>
                  </a:schemeClr>
                </a:solidFill>
              </a:rPr>
              <a:t>Goldschlager</a:t>
            </a:r>
            <a:r>
              <a:rPr lang="en-US" dirty="0">
                <a:solidFill>
                  <a:schemeClr val="tx1">
                    <a:lumMod val="85000"/>
                    <a:lumOff val="15000"/>
                  </a:schemeClr>
                </a:solidFill>
              </a:rPr>
              <a:t>, N., Epstein, A., </a:t>
            </a:r>
            <a:r>
              <a:rPr lang="en-US" dirty="0" err="1">
                <a:solidFill>
                  <a:schemeClr val="tx1">
                    <a:lumMod val="85000"/>
                    <a:lumOff val="15000"/>
                  </a:schemeClr>
                </a:solidFill>
              </a:rPr>
              <a:t>Naccarelli</a:t>
            </a:r>
            <a:r>
              <a:rPr lang="en-US" dirty="0">
                <a:solidFill>
                  <a:schemeClr val="tx1">
                    <a:lumMod val="85000"/>
                    <a:lumOff val="15000"/>
                  </a:schemeClr>
                </a:solidFill>
              </a:rPr>
              <a:t>, G., </a:t>
            </a:r>
            <a:r>
              <a:rPr lang="en-US" dirty="0" err="1">
                <a:solidFill>
                  <a:schemeClr val="tx1">
                    <a:lumMod val="85000"/>
                    <a:lumOff val="15000"/>
                  </a:schemeClr>
                </a:solidFill>
              </a:rPr>
              <a:t>Olshansky</a:t>
            </a:r>
            <a:r>
              <a:rPr lang="en-US" dirty="0">
                <a:solidFill>
                  <a:schemeClr val="tx1">
                    <a:lumMod val="85000"/>
                    <a:lumOff val="15000"/>
                  </a:schemeClr>
                </a:solidFill>
              </a:rPr>
              <a:t>, &amp; Singh, </a:t>
            </a:r>
            <a:r>
              <a:rPr lang="en-US" dirty="0" smtClean="0">
                <a:solidFill>
                  <a:schemeClr val="tx1">
                    <a:lumMod val="85000"/>
                    <a:lumOff val="15000"/>
                  </a:schemeClr>
                </a:solidFill>
              </a:rPr>
              <a:t>	B</a:t>
            </a:r>
            <a:r>
              <a:rPr lang="en-US" dirty="0">
                <a:solidFill>
                  <a:schemeClr val="tx1">
                    <a:lumMod val="85000"/>
                    <a:lumOff val="15000"/>
                  </a:schemeClr>
                </a:solidFill>
              </a:rPr>
              <a:t>. </a:t>
            </a:r>
            <a:r>
              <a:rPr lang="en-US" dirty="0" smtClean="0">
                <a:solidFill>
                  <a:schemeClr val="tx1">
                    <a:lumMod val="85000"/>
                    <a:lumOff val="15000"/>
                  </a:schemeClr>
                </a:solidFill>
              </a:rPr>
              <a:t>(</a:t>
            </a:r>
            <a:r>
              <a:rPr lang="en-US" dirty="0">
                <a:solidFill>
                  <a:schemeClr val="tx1">
                    <a:lumMod val="85000"/>
                    <a:lumOff val="15000"/>
                  </a:schemeClr>
                </a:solidFill>
              </a:rPr>
              <a:t>2006, </a:t>
            </a:r>
            <a:r>
              <a:rPr lang="en-US" dirty="0" smtClean="0">
                <a:solidFill>
                  <a:schemeClr val="tx1">
                    <a:lumMod val="85000"/>
                    <a:lumOff val="15000"/>
                  </a:schemeClr>
                </a:solidFill>
              </a:rPr>
              <a:t>April</a:t>
            </a:r>
            <a:r>
              <a:rPr lang="en-US" dirty="0">
                <a:solidFill>
                  <a:schemeClr val="tx1">
                    <a:lumMod val="85000"/>
                    <a:lumOff val="15000"/>
                  </a:schemeClr>
                </a:solidFill>
              </a:rPr>
              <a:t>). </a:t>
            </a:r>
            <a:r>
              <a:rPr lang="en-US" dirty="0" smtClean="0">
                <a:solidFill>
                  <a:schemeClr val="tx1">
                    <a:lumMod val="85000"/>
                    <a:lumOff val="15000"/>
                  </a:schemeClr>
                </a:solidFill>
              </a:rPr>
              <a:t>Practical </a:t>
            </a:r>
            <a:r>
              <a:rPr lang="en-US" dirty="0">
                <a:solidFill>
                  <a:schemeClr val="tx1">
                    <a:lumMod val="85000"/>
                    <a:lumOff val="15000"/>
                  </a:schemeClr>
                </a:solidFill>
              </a:rPr>
              <a:t>guidelines for clinicians who </a:t>
            </a:r>
            <a:r>
              <a:rPr lang="en-US" dirty="0" smtClean="0">
                <a:solidFill>
                  <a:schemeClr val="tx1">
                    <a:lumMod val="85000"/>
                    <a:lumOff val="15000"/>
                  </a:schemeClr>
                </a:solidFill>
              </a:rPr>
              <a:t>	treat patients </a:t>
            </a:r>
            <a:r>
              <a:rPr lang="en-US" dirty="0">
                <a:solidFill>
                  <a:schemeClr val="tx1">
                    <a:lumMod val="85000"/>
                    <a:lumOff val="15000"/>
                  </a:schemeClr>
                </a:solidFill>
              </a:rPr>
              <a:t>with </a:t>
            </a:r>
            <a:r>
              <a:rPr lang="en-US" dirty="0" smtClean="0">
                <a:solidFill>
                  <a:schemeClr val="tx1">
                    <a:lumMod val="85000"/>
                    <a:lumOff val="15000"/>
                  </a:schemeClr>
                </a:solidFill>
              </a:rPr>
              <a:t>Amiodarone</a:t>
            </a:r>
            <a:r>
              <a:rPr lang="en-US" dirty="0">
                <a:solidFill>
                  <a:schemeClr val="tx1">
                    <a:lumMod val="85000"/>
                    <a:lumOff val="15000"/>
                  </a:schemeClr>
                </a:solidFill>
              </a:rPr>
              <a:t>. </a:t>
            </a:r>
            <a:r>
              <a:rPr lang="en-US" dirty="0" smtClean="0">
                <a:solidFill>
                  <a:schemeClr val="tx1">
                    <a:lumMod val="85000"/>
                    <a:lumOff val="15000"/>
                  </a:schemeClr>
                </a:solidFill>
              </a:rPr>
              <a:t>Archives </a:t>
            </a:r>
            <a:r>
              <a:rPr lang="en-US" dirty="0">
                <a:solidFill>
                  <a:schemeClr val="tx1">
                    <a:lumMod val="85000"/>
                    <a:lumOff val="15000"/>
                  </a:schemeClr>
                </a:solidFill>
              </a:rPr>
              <a:t>of Internal </a:t>
            </a:r>
            <a:r>
              <a:rPr lang="en-US" dirty="0" smtClean="0">
                <a:solidFill>
                  <a:schemeClr val="tx1">
                    <a:lumMod val="85000"/>
                    <a:lumOff val="15000"/>
                  </a:schemeClr>
                </a:solidFill>
              </a:rPr>
              <a:t>	Medicine</a:t>
            </a:r>
            <a:r>
              <a:rPr lang="en-US" dirty="0">
                <a:solidFill>
                  <a:schemeClr val="tx1">
                    <a:lumMod val="85000"/>
                    <a:lumOff val="15000"/>
                  </a:schemeClr>
                </a:solidFill>
              </a:rPr>
              <a:t>, </a:t>
            </a:r>
            <a:r>
              <a:rPr lang="en-US" dirty="0" smtClean="0">
                <a:solidFill>
                  <a:schemeClr val="tx1">
                    <a:lumMod val="85000"/>
                    <a:lumOff val="15000"/>
                  </a:schemeClr>
                </a:solidFill>
              </a:rPr>
              <a:t>1741-1748</a:t>
            </a:r>
            <a:r>
              <a:rPr lang="en-US" dirty="0">
                <a:solidFill>
                  <a:schemeClr val="tx1">
                    <a:lumMod val="85000"/>
                    <a:lumOff val="15000"/>
                  </a:schemeClr>
                </a:solidFill>
              </a:rPr>
              <a:t>.</a:t>
            </a:r>
            <a:endParaRPr lang="en-US" b="1" dirty="0">
              <a:solidFill>
                <a:schemeClr val="tx1">
                  <a:lumMod val="85000"/>
                  <a:lumOff val="15000"/>
                </a:schemeClr>
              </a:solidFill>
            </a:endParaRPr>
          </a:p>
          <a:p>
            <a:pPr marL="0" indent="0" eaLnBrk="1" fontAlgn="auto" hangingPunct="1">
              <a:spcAft>
                <a:spcPts val="0"/>
              </a:spcAft>
              <a:buFont typeface="Wingdings" pitchFamily="2" charset="2"/>
              <a:buNone/>
              <a:defRPr/>
            </a:pPr>
            <a:r>
              <a:rPr lang="en-US" dirty="0" err="1">
                <a:solidFill>
                  <a:schemeClr val="tx1">
                    <a:lumMod val="85000"/>
                    <a:lumOff val="15000"/>
                  </a:schemeClr>
                </a:solidFill>
              </a:rPr>
              <a:t>Jessurun</a:t>
            </a:r>
            <a:r>
              <a:rPr lang="en-US" dirty="0">
                <a:solidFill>
                  <a:schemeClr val="tx1">
                    <a:lumMod val="85000"/>
                    <a:lumOff val="15000"/>
                  </a:schemeClr>
                </a:solidFill>
              </a:rPr>
              <a:t>, G., </a:t>
            </a:r>
            <a:r>
              <a:rPr lang="en-US" dirty="0" err="1">
                <a:solidFill>
                  <a:schemeClr val="tx1">
                    <a:lumMod val="85000"/>
                    <a:lumOff val="15000"/>
                  </a:schemeClr>
                </a:solidFill>
              </a:rPr>
              <a:t>Boersma</a:t>
            </a:r>
            <a:r>
              <a:rPr lang="en-US" dirty="0">
                <a:solidFill>
                  <a:schemeClr val="tx1">
                    <a:lumMod val="85000"/>
                    <a:lumOff val="15000"/>
                  </a:schemeClr>
                </a:solidFill>
              </a:rPr>
              <a:t>, W., &amp; </a:t>
            </a:r>
            <a:r>
              <a:rPr lang="en-US" dirty="0" err="1">
                <a:solidFill>
                  <a:schemeClr val="tx1">
                    <a:lumMod val="85000"/>
                    <a:lumOff val="15000"/>
                  </a:schemeClr>
                </a:solidFill>
              </a:rPr>
              <a:t>Crijns</a:t>
            </a:r>
            <a:r>
              <a:rPr lang="en-US" dirty="0">
                <a:solidFill>
                  <a:schemeClr val="tx1">
                    <a:lumMod val="85000"/>
                    <a:lumOff val="15000"/>
                  </a:schemeClr>
                </a:solidFill>
              </a:rPr>
              <a:t>, H., (1998, May). </a:t>
            </a:r>
            <a:r>
              <a:rPr lang="en-US" dirty="0" err="1" smtClean="0">
                <a:solidFill>
                  <a:schemeClr val="tx1">
                    <a:lumMod val="85000"/>
                    <a:lumOff val="15000"/>
                  </a:schemeClr>
                </a:solidFill>
              </a:rPr>
              <a:t>Amiodarone</a:t>
            </a:r>
            <a:r>
              <a:rPr lang="en-US" dirty="0" smtClean="0">
                <a:solidFill>
                  <a:schemeClr val="tx1">
                    <a:lumMod val="85000"/>
                    <a:lumOff val="15000"/>
                  </a:schemeClr>
                </a:solidFill>
              </a:rPr>
              <a:t>-	induced pulmonary toxicity</a:t>
            </a:r>
            <a:r>
              <a:rPr lang="en-US" dirty="0">
                <a:solidFill>
                  <a:schemeClr val="tx1">
                    <a:lumMod val="85000"/>
                    <a:lumOff val="15000"/>
                  </a:schemeClr>
                </a:solidFill>
              </a:rPr>
              <a:t> </a:t>
            </a:r>
            <a:r>
              <a:rPr lang="en-US" dirty="0" smtClean="0">
                <a:solidFill>
                  <a:schemeClr val="tx1">
                    <a:lumMod val="85000"/>
                    <a:lumOff val="15000"/>
                  </a:schemeClr>
                </a:solidFill>
              </a:rPr>
              <a:t>predisposing </a:t>
            </a:r>
            <a:r>
              <a:rPr lang="en-US" dirty="0">
                <a:solidFill>
                  <a:schemeClr val="tx1">
                    <a:lumMod val="85000"/>
                    <a:lumOff val="15000"/>
                  </a:schemeClr>
                </a:solidFill>
              </a:rPr>
              <a:t>factors, clinical </a:t>
            </a:r>
            <a:r>
              <a:rPr lang="en-US" dirty="0" smtClean="0">
                <a:solidFill>
                  <a:schemeClr val="tx1">
                    <a:lumMod val="85000"/>
                    <a:lumOff val="15000"/>
                  </a:schemeClr>
                </a:solidFill>
              </a:rPr>
              <a:t>	symptoms </a:t>
            </a:r>
            <a:r>
              <a:rPr lang="en-US" dirty="0">
                <a:solidFill>
                  <a:schemeClr val="tx1">
                    <a:lumMod val="85000"/>
                    <a:lumOff val="15000"/>
                  </a:schemeClr>
                </a:solidFill>
              </a:rPr>
              <a:t>and treatment. </a:t>
            </a:r>
            <a:r>
              <a:rPr lang="en-US" i="1" dirty="0" err="1" smtClean="0">
                <a:solidFill>
                  <a:schemeClr val="tx1">
                    <a:lumMod val="85000"/>
                    <a:lumOff val="15000"/>
                  </a:schemeClr>
                </a:solidFill>
              </a:rPr>
              <a:t>Pharmacoepidemiology</a:t>
            </a:r>
            <a:r>
              <a:rPr lang="en-US" i="1" dirty="0">
                <a:solidFill>
                  <a:schemeClr val="tx1">
                    <a:lumMod val="85000"/>
                    <a:lumOff val="15000"/>
                  </a:schemeClr>
                </a:solidFill>
              </a:rPr>
              <a:t>.</a:t>
            </a:r>
            <a:r>
              <a:rPr lang="en-US" dirty="0">
                <a:solidFill>
                  <a:schemeClr val="tx1">
                    <a:lumMod val="85000"/>
                    <a:lumOff val="15000"/>
                  </a:schemeClr>
                </a:solidFill>
              </a:rPr>
              <a:t> 18 (5): </a:t>
            </a:r>
            <a:r>
              <a:rPr lang="en-US" dirty="0" smtClean="0">
                <a:solidFill>
                  <a:schemeClr val="tx1">
                    <a:lumMod val="85000"/>
                    <a:lumOff val="15000"/>
                  </a:schemeClr>
                </a:solidFill>
              </a:rPr>
              <a:t>339-	344</a:t>
            </a:r>
            <a:r>
              <a:rPr lang="en-US" dirty="0">
                <a:solidFill>
                  <a:schemeClr val="tx1">
                    <a:lumMod val="85000"/>
                    <a:lumOff val="15000"/>
                  </a:schemeClr>
                </a:solidFill>
              </a:rPr>
              <a:t>.</a:t>
            </a:r>
          </a:p>
          <a:p>
            <a:pPr marL="0" indent="0" eaLnBrk="1" fontAlgn="auto" hangingPunct="1">
              <a:spcAft>
                <a:spcPts val="0"/>
              </a:spcAft>
              <a:buFont typeface="Wingdings" pitchFamily="2" charset="2"/>
              <a:buNone/>
              <a:defRPr/>
            </a:pPr>
            <a:r>
              <a:rPr lang="en-US" dirty="0">
                <a:solidFill>
                  <a:schemeClr val="tx1">
                    <a:lumMod val="85000"/>
                    <a:lumOff val="15000"/>
                  </a:schemeClr>
                </a:solidFill>
              </a:rPr>
              <a:t>Julian D.G., </a:t>
            </a:r>
            <a:r>
              <a:rPr lang="en-US" dirty="0" err="1">
                <a:solidFill>
                  <a:schemeClr val="tx1">
                    <a:lumMod val="85000"/>
                    <a:lumOff val="15000"/>
                  </a:schemeClr>
                </a:solidFill>
              </a:rPr>
              <a:t>Camm</a:t>
            </a:r>
            <a:r>
              <a:rPr lang="en-US" dirty="0">
                <a:solidFill>
                  <a:schemeClr val="tx1">
                    <a:lumMod val="85000"/>
                    <a:lumOff val="15000"/>
                  </a:schemeClr>
                </a:solidFill>
              </a:rPr>
              <a:t> A. J., </a:t>
            </a:r>
            <a:r>
              <a:rPr lang="en-US" dirty="0" err="1">
                <a:solidFill>
                  <a:schemeClr val="tx1">
                    <a:lumMod val="85000"/>
                    <a:lumOff val="15000"/>
                  </a:schemeClr>
                </a:solidFill>
              </a:rPr>
              <a:t>Frangin</a:t>
            </a:r>
            <a:r>
              <a:rPr lang="en-US" dirty="0">
                <a:solidFill>
                  <a:schemeClr val="tx1">
                    <a:lumMod val="85000"/>
                    <a:lumOff val="15000"/>
                  </a:schemeClr>
                </a:solidFill>
              </a:rPr>
              <a:t> G, </a:t>
            </a:r>
            <a:r>
              <a:rPr lang="en-US" dirty="0" err="1">
                <a:solidFill>
                  <a:schemeClr val="tx1">
                    <a:lumMod val="85000"/>
                    <a:lumOff val="15000"/>
                  </a:schemeClr>
                </a:solidFill>
              </a:rPr>
              <a:t>Janse</a:t>
            </a:r>
            <a:r>
              <a:rPr lang="en-US" dirty="0">
                <a:solidFill>
                  <a:schemeClr val="tx1">
                    <a:lumMod val="85000"/>
                    <a:lumOff val="15000"/>
                  </a:schemeClr>
                </a:solidFill>
              </a:rPr>
              <a:t> M. J., Munoz A, </a:t>
            </a:r>
            <a:r>
              <a:rPr lang="en-US" dirty="0" smtClean="0">
                <a:solidFill>
                  <a:schemeClr val="tx1">
                    <a:lumMod val="85000"/>
                    <a:lumOff val="15000"/>
                  </a:schemeClr>
                </a:solidFill>
              </a:rPr>
              <a:t>	Schwartz </a:t>
            </a:r>
            <a:r>
              <a:rPr lang="en-US" dirty="0">
                <a:solidFill>
                  <a:schemeClr val="tx1">
                    <a:lumMod val="85000"/>
                    <a:lumOff val="15000"/>
                  </a:schemeClr>
                </a:solidFill>
              </a:rPr>
              <a:t>P. </a:t>
            </a:r>
            <a:r>
              <a:rPr lang="en-US" dirty="0" smtClean="0">
                <a:solidFill>
                  <a:schemeClr val="tx1">
                    <a:lumMod val="85000"/>
                    <a:lumOff val="15000"/>
                  </a:schemeClr>
                </a:solidFill>
              </a:rPr>
              <a:t>J</a:t>
            </a:r>
            <a:r>
              <a:rPr lang="en-US" dirty="0">
                <a:solidFill>
                  <a:schemeClr val="tx1">
                    <a:lumMod val="85000"/>
                    <a:lumOff val="15000"/>
                  </a:schemeClr>
                </a:solidFill>
              </a:rPr>
              <a:t>., &amp;  </a:t>
            </a:r>
            <a:r>
              <a:rPr lang="en-US" dirty="0" smtClean="0">
                <a:solidFill>
                  <a:schemeClr val="tx1">
                    <a:lumMod val="85000"/>
                    <a:lumOff val="15000"/>
                  </a:schemeClr>
                </a:solidFill>
              </a:rPr>
              <a:t>Simon</a:t>
            </a:r>
            <a:r>
              <a:rPr lang="en-US" dirty="0">
                <a:solidFill>
                  <a:schemeClr val="tx1">
                    <a:lumMod val="85000"/>
                    <a:lumOff val="15000"/>
                  </a:schemeClr>
                </a:solidFill>
              </a:rPr>
              <a:t>. </a:t>
            </a:r>
            <a:r>
              <a:rPr lang="en-US" dirty="0" smtClean="0">
                <a:solidFill>
                  <a:schemeClr val="tx1">
                    <a:lumMod val="85000"/>
                    <a:lumOff val="15000"/>
                  </a:schemeClr>
                </a:solidFill>
              </a:rPr>
              <a:t>P. </a:t>
            </a:r>
            <a:r>
              <a:rPr lang="en-US" dirty="0" err="1" smtClean="0">
                <a:solidFill>
                  <a:schemeClr val="tx1">
                    <a:lumMod val="85000"/>
                    <a:lumOff val="15000"/>
                  </a:schemeClr>
                </a:solidFill>
              </a:rPr>
              <a:t>Randomised</a:t>
            </a:r>
            <a:r>
              <a:rPr lang="en-US" dirty="0" smtClean="0">
                <a:solidFill>
                  <a:schemeClr val="tx1">
                    <a:lumMod val="85000"/>
                    <a:lumOff val="15000"/>
                  </a:schemeClr>
                </a:solidFill>
              </a:rPr>
              <a:t> </a:t>
            </a:r>
            <a:r>
              <a:rPr lang="en-US" dirty="0">
                <a:solidFill>
                  <a:schemeClr val="tx1">
                    <a:lumMod val="85000"/>
                    <a:lumOff val="15000"/>
                  </a:schemeClr>
                </a:solidFill>
              </a:rPr>
              <a:t>trial of effect of </a:t>
            </a:r>
            <a:r>
              <a:rPr lang="en-US" dirty="0" smtClean="0">
                <a:solidFill>
                  <a:schemeClr val="tx1">
                    <a:lumMod val="85000"/>
                    <a:lumOff val="15000"/>
                  </a:schemeClr>
                </a:solidFill>
              </a:rPr>
              <a:t>	</a:t>
            </a:r>
            <a:r>
              <a:rPr lang="en-US" dirty="0" err="1" smtClean="0">
                <a:solidFill>
                  <a:schemeClr val="tx1">
                    <a:lumMod val="85000"/>
                    <a:lumOff val="15000"/>
                  </a:schemeClr>
                </a:solidFill>
              </a:rPr>
              <a:t>amiodarone</a:t>
            </a:r>
            <a:r>
              <a:rPr lang="en-US" dirty="0" smtClean="0">
                <a:solidFill>
                  <a:schemeClr val="tx1">
                    <a:lumMod val="85000"/>
                    <a:lumOff val="15000"/>
                  </a:schemeClr>
                </a:solidFill>
              </a:rPr>
              <a:t> </a:t>
            </a:r>
            <a:r>
              <a:rPr lang="en-US" dirty="0">
                <a:solidFill>
                  <a:schemeClr val="tx1">
                    <a:lumMod val="85000"/>
                    <a:lumOff val="15000"/>
                  </a:schemeClr>
                </a:solidFill>
              </a:rPr>
              <a:t>on </a:t>
            </a:r>
            <a:r>
              <a:rPr lang="en-US" dirty="0" smtClean="0">
                <a:solidFill>
                  <a:schemeClr val="tx1">
                    <a:lumMod val="85000"/>
                    <a:lumOff val="15000"/>
                  </a:schemeClr>
                </a:solidFill>
              </a:rPr>
              <a:t>	mortality </a:t>
            </a:r>
            <a:r>
              <a:rPr lang="en-US" dirty="0">
                <a:solidFill>
                  <a:schemeClr val="tx1">
                    <a:lumMod val="85000"/>
                    <a:lumOff val="15000"/>
                  </a:schemeClr>
                </a:solidFill>
              </a:rPr>
              <a:t>in </a:t>
            </a:r>
            <a:r>
              <a:rPr lang="en-US" dirty="0" smtClean="0">
                <a:solidFill>
                  <a:schemeClr val="tx1">
                    <a:lumMod val="85000"/>
                    <a:lumOff val="15000"/>
                  </a:schemeClr>
                </a:solidFill>
              </a:rPr>
              <a:t>patients </a:t>
            </a:r>
            <a:r>
              <a:rPr lang="en-US" dirty="0">
                <a:solidFill>
                  <a:schemeClr val="tx1">
                    <a:lumMod val="85000"/>
                    <a:lumOff val="15000"/>
                  </a:schemeClr>
                </a:solidFill>
              </a:rPr>
              <a:t>with </a:t>
            </a:r>
            <a:r>
              <a:rPr lang="en-US" dirty="0" smtClean="0">
                <a:solidFill>
                  <a:schemeClr val="tx1">
                    <a:lumMod val="85000"/>
                    <a:lumOff val="15000"/>
                  </a:schemeClr>
                </a:solidFill>
              </a:rPr>
              <a:t>left-ventricular 	dysfunction </a:t>
            </a:r>
            <a:r>
              <a:rPr lang="en-US" dirty="0">
                <a:solidFill>
                  <a:schemeClr val="tx1">
                    <a:lumMod val="85000"/>
                    <a:lumOff val="15000"/>
                  </a:schemeClr>
                </a:solidFill>
              </a:rPr>
              <a:t>after </a:t>
            </a:r>
            <a:r>
              <a:rPr lang="en-US" dirty="0" smtClean="0">
                <a:solidFill>
                  <a:schemeClr val="tx1">
                    <a:lumMod val="85000"/>
                    <a:lumOff val="15000"/>
                  </a:schemeClr>
                </a:solidFill>
              </a:rPr>
              <a:t>recent </a:t>
            </a:r>
            <a:r>
              <a:rPr lang="en-US" dirty="0">
                <a:solidFill>
                  <a:schemeClr val="tx1">
                    <a:lumMod val="85000"/>
                    <a:lumOff val="15000"/>
                  </a:schemeClr>
                </a:solidFill>
              </a:rPr>
              <a:t>myocardial infarction: EMIAT. </a:t>
            </a:r>
            <a:r>
              <a:rPr lang="en-US" dirty="0" smtClean="0">
                <a:solidFill>
                  <a:schemeClr val="tx1">
                    <a:lumMod val="85000"/>
                    <a:lumOff val="15000"/>
                  </a:schemeClr>
                </a:solidFill>
              </a:rPr>
              <a:t>	European Myocardial Infarct </a:t>
            </a:r>
            <a:r>
              <a:rPr lang="en-US" dirty="0" err="1" smtClean="0">
                <a:solidFill>
                  <a:schemeClr val="tx1">
                    <a:lumMod val="85000"/>
                    <a:lumOff val="15000"/>
                  </a:schemeClr>
                </a:solidFill>
              </a:rPr>
              <a:t>Amiodarone</a:t>
            </a:r>
            <a:r>
              <a:rPr lang="en-US" dirty="0" smtClean="0">
                <a:solidFill>
                  <a:schemeClr val="tx1">
                    <a:lumMod val="85000"/>
                    <a:lumOff val="15000"/>
                  </a:schemeClr>
                </a:solidFill>
              </a:rPr>
              <a:t> </a:t>
            </a:r>
            <a:r>
              <a:rPr lang="en-US" dirty="0">
                <a:solidFill>
                  <a:schemeClr val="tx1">
                    <a:lumMod val="85000"/>
                    <a:lumOff val="15000"/>
                  </a:schemeClr>
                </a:solidFill>
              </a:rPr>
              <a:t>Trial </a:t>
            </a:r>
            <a:r>
              <a:rPr lang="en-US" dirty="0" smtClean="0">
                <a:solidFill>
                  <a:schemeClr val="tx1">
                    <a:lumMod val="85000"/>
                    <a:lumOff val="15000"/>
                  </a:schemeClr>
                </a:solidFill>
              </a:rPr>
              <a:t>	Investigators</a:t>
            </a:r>
            <a:r>
              <a:rPr lang="en-US" dirty="0">
                <a:solidFill>
                  <a:schemeClr val="tx1">
                    <a:lumMod val="85000"/>
                    <a:lumOff val="15000"/>
                  </a:schemeClr>
                </a:solidFill>
              </a:rPr>
              <a:t>. </a:t>
            </a:r>
            <a:r>
              <a:rPr lang="en-US" i="1" dirty="0">
                <a:solidFill>
                  <a:schemeClr val="tx1">
                    <a:lumMod val="85000"/>
                    <a:lumOff val="15000"/>
                  </a:schemeClr>
                </a:solidFill>
              </a:rPr>
              <a:t>Lancet.</a:t>
            </a:r>
            <a:r>
              <a:rPr lang="en-US" dirty="0">
                <a:solidFill>
                  <a:schemeClr val="tx1">
                    <a:lumMod val="85000"/>
                    <a:lumOff val="15000"/>
                  </a:schemeClr>
                </a:solidFill>
              </a:rPr>
              <a:t> (1997, March 08). </a:t>
            </a:r>
            <a:r>
              <a:rPr lang="en-US" i="1" dirty="0">
                <a:solidFill>
                  <a:schemeClr val="tx1">
                    <a:lumMod val="85000"/>
                    <a:lumOff val="15000"/>
                  </a:schemeClr>
                </a:solidFill>
              </a:rPr>
              <a:t>349 </a:t>
            </a:r>
            <a:r>
              <a:rPr lang="en-US" i="1" dirty="0" smtClean="0">
                <a:solidFill>
                  <a:schemeClr val="tx1">
                    <a:lumMod val="85000"/>
                    <a:lumOff val="15000"/>
                  </a:schemeClr>
                </a:solidFill>
              </a:rPr>
              <a:t>	</a:t>
            </a:r>
            <a:r>
              <a:rPr lang="en-US" dirty="0" smtClean="0">
                <a:solidFill>
                  <a:schemeClr val="tx1">
                    <a:lumMod val="85000"/>
                    <a:lumOff val="15000"/>
                  </a:schemeClr>
                </a:solidFill>
              </a:rPr>
              <a:t>(</a:t>
            </a:r>
            <a:r>
              <a:rPr lang="en-US" dirty="0">
                <a:solidFill>
                  <a:schemeClr val="tx1">
                    <a:lumMod val="85000"/>
                    <a:lumOff val="15000"/>
                  </a:schemeClr>
                </a:solidFill>
              </a:rPr>
              <a:t>9053):667-74.</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49155" name="Title 2"/>
          <p:cNvSpPr>
            <a:spLocks noGrp="1"/>
          </p:cNvSpPr>
          <p:nvPr>
            <p:ph type="title"/>
          </p:nvPr>
        </p:nvSpPr>
        <p:spPr/>
        <p:txBody>
          <a:bodyPr/>
          <a:lstStyle/>
          <a:p>
            <a:pPr eaLnBrk="1" hangingPunct="1"/>
            <a:r>
              <a:rPr lang="en-US" smtClean="0"/>
              <a:t>References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fontScale="92500" lnSpcReduction="20000"/>
          </a:bodyPr>
          <a:lstStyle/>
          <a:p>
            <a:pPr marL="0" indent="0" eaLnBrk="1" fontAlgn="auto" hangingPunct="1">
              <a:spcAft>
                <a:spcPts val="0"/>
              </a:spcAft>
              <a:buFont typeface="Wingdings" pitchFamily="2" charset="2"/>
              <a:buNone/>
              <a:defRPr/>
            </a:pPr>
            <a:r>
              <a:rPr lang="en-US" dirty="0">
                <a:solidFill>
                  <a:schemeClr val="tx1">
                    <a:lumMod val="85000"/>
                    <a:lumOff val="15000"/>
                  </a:schemeClr>
                </a:solidFill>
              </a:rPr>
              <a:t>Mackenzie, C., Syed, J., </a:t>
            </a:r>
            <a:r>
              <a:rPr lang="en-US" dirty="0" err="1">
                <a:solidFill>
                  <a:schemeClr val="tx1">
                    <a:lumMod val="85000"/>
                    <a:lumOff val="15000"/>
                  </a:schemeClr>
                </a:solidFill>
              </a:rPr>
              <a:t>Pollak</a:t>
            </a:r>
            <a:r>
              <a:rPr lang="en-US" dirty="0">
                <a:solidFill>
                  <a:schemeClr val="tx1">
                    <a:lumMod val="85000"/>
                    <a:lumOff val="15000"/>
                  </a:schemeClr>
                </a:solidFill>
              </a:rPr>
              <a:t>, T., &amp; </a:t>
            </a:r>
            <a:r>
              <a:rPr lang="en-US" dirty="0" err="1">
                <a:solidFill>
                  <a:schemeClr val="tx1">
                    <a:lumMod val="85000"/>
                    <a:lumOff val="15000"/>
                  </a:schemeClr>
                </a:solidFill>
              </a:rPr>
              <a:t>Koren</a:t>
            </a:r>
            <a:r>
              <a:rPr lang="en-US" dirty="0">
                <a:solidFill>
                  <a:schemeClr val="tx1">
                    <a:lumMod val="85000"/>
                    <a:lumOff val="15000"/>
                  </a:schemeClr>
                </a:solidFill>
              </a:rPr>
              <a:t>, G., (2011, </a:t>
            </a:r>
            <a:r>
              <a:rPr lang="en-US" dirty="0" smtClean="0">
                <a:solidFill>
                  <a:schemeClr val="tx1">
                    <a:lumMod val="85000"/>
                    <a:lumOff val="15000"/>
                  </a:schemeClr>
                </a:solidFill>
              </a:rPr>
              <a:t>	September </a:t>
            </a:r>
            <a:r>
              <a:rPr lang="en-US" dirty="0">
                <a:solidFill>
                  <a:schemeClr val="tx1">
                    <a:lumMod val="85000"/>
                    <a:lumOff val="15000"/>
                  </a:schemeClr>
                </a:solidFill>
              </a:rPr>
              <a:t>06). Falling between </a:t>
            </a:r>
            <a:r>
              <a:rPr lang="en-US" dirty="0" smtClean="0">
                <a:solidFill>
                  <a:schemeClr val="tx1">
                    <a:lumMod val="85000"/>
                    <a:lumOff val="15000"/>
                  </a:schemeClr>
                </a:solidFill>
              </a:rPr>
              <a:t>the</a:t>
            </a:r>
            <a:r>
              <a:rPr lang="en-US" dirty="0">
                <a:solidFill>
                  <a:schemeClr val="tx1">
                    <a:lumMod val="85000"/>
                    <a:lumOff val="15000"/>
                  </a:schemeClr>
                </a:solidFill>
              </a:rPr>
              <a:t> </a:t>
            </a:r>
            <a:r>
              <a:rPr lang="en-US" dirty="0" smtClean="0">
                <a:solidFill>
                  <a:schemeClr val="tx1">
                    <a:lumMod val="85000"/>
                    <a:lumOff val="15000"/>
                  </a:schemeClr>
                </a:solidFill>
              </a:rPr>
              <a:t>cracks</a:t>
            </a:r>
            <a:r>
              <a:rPr lang="en-US" dirty="0">
                <a:solidFill>
                  <a:schemeClr val="tx1">
                    <a:lumMod val="85000"/>
                    <a:lumOff val="15000"/>
                  </a:schemeClr>
                </a:solidFill>
              </a:rPr>
              <a:t>: a case of </a:t>
            </a:r>
            <a:r>
              <a:rPr lang="en-US" dirty="0" smtClean="0">
                <a:solidFill>
                  <a:schemeClr val="tx1">
                    <a:lumMod val="85000"/>
                    <a:lumOff val="15000"/>
                  </a:schemeClr>
                </a:solidFill>
              </a:rPr>
              <a:t>	</a:t>
            </a:r>
            <a:r>
              <a:rPr lang="en-US" dirty="0" err="1" smtClean="0">
                <a:solidFill>
                  <a:schemeClr val="tx1">
                    <a:lumMod val="85000"/>
                    <a:lumOff val="15000"/>
                  </a:schemeClr>
                </a:solidFill>
              </a:rPr>
              <a:t>amiodarone</a:t>
            </a:r>
            <a:r>
              <a:rPr lang="en-US" dirty="0" smtClean="0">
                <a:solidFill>
                  <a:schemeClr val="tx1">
                    <a:lumMod val="85000"/>
                    <a:lumOff val="15000"/>
                  </a:schemeClr>
                </a:solidFill>
              </a:rPr>
              <a:t> </a:t>
            </a:r>
            <a:r>
              <a:rPr lang="en-US" dirty="0">
                <a:solidFill>
                  <a:schemeClr val="tx1">
                    <a:lumMod val="85000"/>
                    <a:lumOff val="15000"/>
                  </a:schemeClr>
                </a:solidFill>
              </a:rPr>
              <a:t>toxicity. </a:t>
            </a:r>
            <a:r>
              <a:rPr lang="en-US" i="1" dirty="0">
                <a:solidFill>
                  <a:schemeClr val="tx1">
                    <a:lumMod val="85000"/>
                    <a:lumOff val="15000"/>
                  </a:schemeClr>
                </a:solidFill>
              </a:rPr>
              <a:t>Canadian </a:t>
            </a:r>
            <a:r>
              <a:rPr lang="en-US" i="1" dirty="0" smtClean="0">
                <a:solidFill>
                  <a:schemeClr val="tx1">
                    <a:lumMod val="85000"/>
                    <a:lumOff val="15000"/>
                  </a:schemeClr>
                </a:solidFill>
              </a:rPr>
              <a:t>Medical </a:t>
            </a:r>
            <a:r>
              <a:rPr lang="en-US" i="1" dirty="0">
                <a:solidFill>
                  <a:schemeClr val="tx1">
                    <a:lumMod val="85000"/>
                    <a:lumOff val="15000"/>
                  </a:schemeClr>
                </a:solidFill>
              </a:rPr>
              <a:t>Association </a:t>
            </a:r>
            <a:r>
              <a:rPr lang="en-US" i="1" dirty="0" smtClean="0">
                <a:solidFill>
                  <a:schemeClr val="tx1">
                    <a:lumMod val="85000"/>
                    <a:lumOff val="15000"/>
                  </a:schemeClr>
                </a:solidFill>
              </a:rPr>
              <a:t>	Journal </a:t>
            </a:r>
            <a:r>
              <a:rPr lang="en-US" i="1" dirty="0">
                <a:solidFill>
                  <a:schemeClr val="tx1">
                    <a:lumMod val="85000"/>
                    <a:lumOff val="15000"/>
                  </a:schemeClr>
                </a:solidFill>
              </a:rPr>
              <a:t>183</a:t>
            </a:r>
            <a:r>
              <a:rPr lang="en-US" dirty="0">
                <a:solidFill>
                  <a:schemeClr val="tx1">
                    <a:lumMod val="85000"/>
                    <a:lumOff val="15000"/>
                  </a:schemeClr>
                </a:solidFill>
              </a:rPr>
              <a:t>(12): 1393-97. </a:t>
            </a:r>
            <a:r>
              <a:rPr lang="en-US" dirty="0" err="1">
                <a:solidFill>
                  <a:schemeClr val="tx1">
                    <a:lumMod val="85000"/>
                    <a:lumOff val="15000"/>
                  </a:schemeClr>
                </a:solidFill>
              </a:rPr>
              <a:t>Doi</a:t>
            </a:r>
            <a:r>
              <a:rPr lang="en-US" dirty="0">
                <a:solidFill>
                  <a:schemeClr val="tx1">
                    <a:lumMod val="85000"/>
                    <a:lumOff val="15000"/>
                  </a:schemeClr>
                </a:solidFill>
              </a:rPr>
              <a:t>: </a:t>
            </a:r>
            <a:r>
              <a:rPr lang="en-US" dirty="0" smtClean="0">
                <a:solidFill>
                  <a:schemeClr val="tx1">
                    <a:lumMod val="85000"/>
                    <a:lumOff val="15000"/>
                  </a:schemeClr>
                </a:solidFill>
              </a:rPr>
              <a:t>	10.150</a:t>
            </a:r>
            <a:r>
              <a:rPr lang="en-US" dirty="0">
                <a:solidFill>
                  <a:schemeClr val="tx1">
                    <a:lumMod val="85000"/>
                    <a:lumOff val="15000"/>
                  </a:schemeClr>
                </a:solidFill>
              </a:rPr>
              <a:t>./cmaj.100351</a:t>
            </a:r>
          </a:p>
          <a:p>
            <a:pPr marL="0" indent="0" eaLnBrk="1" fontAlgn="auto" hangingPunct="1">
              <a:spcAft>
                <a:spcPts val="0"/>
              </a:spcAft>
              <a:buFont typeface="Wingdings" pitchFamily="2" charset="2"/>
              <a:buNone/>
              <a:defRPr/>
            </a:pPr>
            <a:r>
              <a:rPr lang="en-US" dirty="0">
                <a:solidFill>
                  <a:schemeClr val="tx1">
                    <a:lumMod val="85000"/>
                    <a:lumOff val="15000"/>
                  </a:schemeClr>
                </a:solidFill>
              </a:rPr>
              <a:t>National </a:t>
            </a:r>
            <a:r>
              <a:rPr lang="en-US" dirty="0" err="1">
                <a:solidFill>
                  <a:schemeClr val="tx1">
                    <a:lumMod val="85000"/>
                    <a:lumOff val="15000"/>
                  </a:schemeClr>
                </a:solidFill>
              </a:rPr>
              <a:t>Collatorating</a:t>
            </a:r>
            <a:r>
              <a:rPr lang="en-US" dirty="0">
                <a:solidFill>
                  <a:schemeClr val="tx1">
                    <a:lumMod val="85000"/>
                    <a:lumOff val="15000"/>
                  </a:schemeClr>
                </a:solidFill>
              </a:rPr>
              <a:t> Centre for Methods and Tools (2010). </a:t>
            </a:r>
            <a:r>
              <a:rPr lang="en-US" dirty="0" smtClean="0">
                <a:solidFill>
                  <a:schemeClr val="tx1">
                    <a:lumMod val="85000"/>
                    <a:lumOff val="15000"/>
                  </a:schemeClr>
                </a:solidFill>
              </a:rPr>
              <a:t>	</a:t>
            </a:r>
            <a:r>
              <a:rPr lang="en-US" i="1" dirty="0" smtClean="0">
                <a:solidFill>
                  <a:schemeClr val="tx1">
                    <a:lumMod val="85000"/>
                    <a:lumOff val="15000"/>
                  </a:schemeClr>
                </a:solidFill>
              </a:rPr>
              <a:t>Framework </a:t>
            </a:r>
            <a:r>
              <a:rPr lang="en-US" i="1" dirty="0">
                <a:solidFill>
                  <a:schemeClr val="tx1">
                    <a:lumMod val="85000"/>
                    <a:lumOff val="15000"/>
                  </a:schemeClr>
                </a:solidFill>
              </a:rPr>
              <a:t>for adopting </a:t>
            </a:r>
            <a:r>
              <a:rPr lang="en-US" i="1" dirty="0" smtClean="0">
                <a:solidFill>
                  <a:schemeClr val="tx1">
                    <a:lumMod val="85000"/>
                    <a:lumOff val="15000"/>
                  </a:schemeClr>
                </a:solidFill>
              </a:rPr>
              <a:t>an evidence-informed 	innovation </a:t>
            </a:r>
            <a:r>
              <a:rPr lang="en-US" i="1" dirty="0">
                <a:solidFill>
                  <a:schemeClr val="tx1">
                    <a:lumMod val="85000"/>
                    <a:lumOff val="15000"/>
                  </a:schemeClr>
                </a:solidFill>
              </a:rPr>
              <a:t>in an organization. </a:t>
            </a:r>
            <a:r>
              <a:rPr lang="en-US" dirty="0">
                <a:solidFill>
                  <a:schemeClr val="tx1">
                    <a:lumMod val="85000"/>
                    <a:lumOff val="15000"/>
                  </a:schemeClr>
                </a:solidFill>
              </a:rPr>
              <a:t>Hamilton, ON: </a:t>
            </a:r>
            <a:r>
              <a:rPr lang="en-US" dirty="0" smtClean="0">
                <a:solidFill>
                  <a:schemeClr val="tx1">
                    <a:lumMod val="85000"/>
                    <a:lumOff val="15000"/>
                  </a:schemeClr>
                </a:solidFill>
              </a:rPr>
              <a:t>	McMaster University. (</a:t>
            </a:r>
            <a:r>
              <a:rPr lang="en-US" dirty="0">
                <a:solidFill>
                  <a:schemeClr val="tx1">
                    <a:lumMod val="85000"/>
                    <a:lumOff val="15000"/>
                  </a:schemeClr>
                </a:solidFill>
              </a:rPr>
              <a:t>Updated April 28, 2011). </a:t>
            </a:r>
            <a:r>
              <a:rPr lang="en-US" dirty="0" smtClean="0">
                <a:solidFill>
                  <a:schemeClr val="tx1">
                    <a:lumMod val="85000"/>
                    <a:lumOff val="15000"/>
                  </a:schemeClr>
                </a:solidFill>
              </a:rPr>
              <a:t>	Retrieved </a:t>
            </a:r>
            <a:r>
              <a:rPr lang="en-US" dirty="0">
                <a:solidFill>
                  <a:schemeClr val="tx1">
                    <a:lumMod val="85000"/>
                    <a:lumOff val="15000"/>
                  </a:schemeClr>
                </a:solidFill>
              </a:rPr>
              <a:t>from	http://www.nccmt.ca/registry/view/eng/47.html.</a:t>
            </a:r>
          </a:p>
          <a:p>
            <a:pPr marL="0" indent="0" eaLnBrk="1" fontAlgn="auto" hangingPunct="1">
              <a:spcAft>
                <a:spcPts val="0"/>
              </a:spcAft>
              <a:buFont typeface="Wingdings" pitchFamily="2" charset="2"/>
              <a:buNone/>
              <a:defRPr/>
            </a:pPr>
            <a:r>
              <a:rPr lang="en-US" dirty="0" err="1">
                <a:solidFill>
                  <a:schemeClr val="tx1">
                    <a:lumMod val="85000"/>
                    <a:lumOff val="15000"/>
                  </a:schemeClr>
                </a:solidFill>
              </a:rPr>
              <a:t>PDR.Net</a:t>
            </a:r>
            <a:r>
              <a:rPr lang="en-US" dirty="0">
                <a:solidFill>
                  <a:schemeClr val="tx1">
                    <a:lumMod val="85000"/>
                    <a:lumOff val="15000"/>
                  </a:schemeClr>
                </a:solidFill>
              </a:rPr>
              <a:t>. (2012, June 16). </a:t>
            </a:r>
            <a:r>
              <a:rPr lang="en-US" i="1" dirty="0" err="1">
                <a:solidFill>
                  <a:schemeClr val="tx1">
                    <a:lumMod val="85000"/>
                    <a:lumOff val="15000"/>
                  </a:schemeClr>
                </a:solidFill>
              </a:rPr>
              <a:t>PDR.Net</a:t>
            </a:r>
            <a:r>
              <a:rPr lang="en-US" i="1" dirty="0">
                <a:solidFill>
                  <a:schemeClr val="tx1">
                    <a:lumMod val="85000"/>
                    <a:lumOff val="15000"/>
                  </a:schemeClr>
                </a:solidFill>
              </a:rPr>
              <a:t>.</a:t>
            </a:r>
            <a:r>
              <a:rPr lang="en-US" dirty="0">
                <a:solidFill>
                  <a:schemeClr val="tx1">
                    <a:lumMod val="85000"/>
                    <a:lumOff val="15000"/>
                  </a:schemeClr>
                </a:solidFill>
              </a:rPr>
              <a:t> Retrieved from </a:t>
            </a:r>
            <a:r>
              <a:rPr lang="en-US" dirty="0" smtClean="0">
                <a:solidFill>
                  <a:schemeClr val="tx1">
                    <a:lumMod val="85000"/>
                    <a:lumOff val="15000"/>
                  </a:schemeClr>
                </a:solidFill>
              </a:rPr>
              <a:t>	http</a:t>
            </a:r>
            <a:r>
              <a:rPr lang="en-US" dirty="0">
                <a:solidFill>
                  <a:schemeClr val="tx1">
                    <a:lumMod val="85000"/>
                    <a:lumOff val="15000"/>
                  </a:schemeClr>
                </a:solidFill>
              </a:rPr>
              <a:t>://</a:t>
            </a:r>
            <a:r>
              <a:rPr lang="en-US" dirty="0" smtClean="0">
                <a:solidFill>
                  <a:schemeClr val="tx1">
                    <a:lumMod val="85000"/>
                    <a:lumOff val="15000"/>
                  </a:schemeClr>
                </a:solidFill>
              </a:rPr>
              <a:t>www.pdr.net/drugpages/concisemonograph	.aspx	?</a:t>
            </a:r>
            <a:r>
              <a:rPr lang="en-US" dirty="0">
                <a:solidFill>
                  <a:schemeClr val="tx1">
                    <a:lumMod val="85000"/>
                    <a:lumOff val="15000"/>
                  </a:schemeClr>
                </a:solidFill>
              </a:rPr>
              <a:t>concise=1555: http://www.pdr.net</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50179" name="Title 2"/>
          <p:cNvSpPr>
            <a:spLocks noGrp="1"/>
          </p:cNvSpPr>
          <p:nvPr>
            <p:ph type="title"/>
          </p:nvPr>
        </p:nvSpPr>
        <p:spPr/>
        <p:txBody>
          <a:bodyPr/>
          <a:lstStyle/>
          <a:p>
            <a:pPr eaLnBrk="1" hangingPunct="1"/>
            <a:r>
              <a:rPr lang="en-US" smtClean="0"/>
              <a:t>References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fontScale="85000" lnSpcReduction="10000"/>
          </a:bodyPr>
          <a:lstStyle/>
          <a:p>
            <a:pPr marL="0" indent="0" eaLnBrk="1" fontAlgn="auto">
              <a:spcAft>
                <a:spcPts val="0"/>
              </a:spcAft>
              <a:buFont typeface="Wingdings" pitchFamily="2" charset="2"/>
              <a:buNone/>
              <a:defRPr/>
            </a:pPr>
            <a:r>
              <a:rPr lang="en-US" dirty="0" err="1">
                <a:solidFill>
                  <a:schemeClr val="tx1">
                    <a:lumMod val="85000"/>
                    <a:lumOff val="15000"/>
                  </a:schemeClr>
                </a:solidFill>
              </a:rPr>
              <a:t>Rigas</a:t>
            </a:r>
            <a:r>
              <a:rPr lang="en-US" dirty="0">
                <a:solidFill>
                  <a:schemeClr val="tx1">
                    <a:lumMod val="85000"/>
                    <a:lumOff val="15000"/>
                  </a:schemeClr>
                </a:solidFill>
              </a:rPr>
              <a:t>, B., </a:t>
            </a:r>
            <a:r>
              <a:rPr lang="en-US" dirty="0" err="1">
                <a:solidFill>
                  <a:schemeClr val="tx1">
                    <a:lumMod val="85000"/>
                    <a:lumOff val="15000"/>
                  </a:schemeClr>
                </a:solidFill>
              </a:rPr>
              <a:t>Rosdefeld</a:t>
            </a:r>
            <a:r>
              <a:rPr lang="en-US" dirty="0">
                <a:solidFill>
                  <a:schemeClr val="tx1">
                    <a:lumMod val="85000"/>
                    <a:lumOff val="15000"/>
                  </a:schemeClr>
                </a:solidFill>
              </a:rPr>
              <a:t>, L., </a:t>
            </a:r>
            <a:r>
              <a:rPr lang="en-US" dirty="0" err="1">
                <a:solidFill>
                  <a:schemeClr val="tx1">
                    <a:lumMod val="85000"/>
                    <a:lumOff val="15000"/>
                  </a:schemeClr>
                </a:solidFill>
              </a:rPr>
              <a:t>Barwick</a:t>
            </a:r>
            <a:r>
              <a:rPr lang="en-US" dirty="0">
                <a:solidFill>
                  <a:schemeClr val="tx1">
                    <a:lumMod val="85000"/>
                    <a:lumOff val="15000"/>
                  </a:schemeClr>
                </a:solidFill>
              </a:rPr>
              <a:t>, K., Enriquez, R., Helzberg, </a:t>
            </a:r>
            <a:r>
              <a:rPr lang="en-US" dirty="0" smtClean="0">
                <a:solidFill>
                  <a:schemeClr val="tx1">
                    <a:lumMod val="85000"/>
                    <a:lumOff val="15000"/>
                  </a:schemeClr>
                </a:solidFill>
              </a:rPr>
              <a:t>J</a:t>
            </a:r>
            <a:r>
              <a:rPr lang="en-US" dirty="0">
                <a:solidFill>
                  <a:schemeClr val="tx1">
                    <a:lumMod val="85000"/>
                    <a:lumOff val="15000"/>
                  </a:schemeClr>
                </a:solidFill>
              </a:rPr>
              <a:t>., </a:t>
            </a:r>
            <a:r>
              <a:rPr lang="en-US" dirty="0" smtClean="0">
                <a:solidFill>
                  <a:schemeClr val="tx1">
                    <a:lumMod val="85000"/>
                    <a:lumOff val="15000"/>
                  </a:schemeClr>
                </a:solidFill>
              </a:rPr>
              <a:t>	</a:t>
            </a:r>
            <a:r>
              <a:rPr lang="en-US" dirty="0" err="1" smtClean="0">
                <a:solidFill>
                  <a:schemeClr val="tx1">
                    <a:lumMod val="85000"/>
                    <a:lumOff val="15000"/>
                  </a:schemeClr>
                </a:solidFill>
              </a:rPr>
              <a:t>Batsford</a:t>
            </a:r>
            <a:r>
              <a:rPr lang="en-US" dirty="0">
                <a:solidFill>
                  <a:schemeClr val="tx1">
                    <a:lumMod val="85000"/>
                    <a:lumOff val="15000"/>
                  </a:schemeClr>
                </a:solidFill>
              </a:rPr>
              <a:t>, W., Josephson, M., &amp; Riley, Caroline </a:t>
            </a:r>
            <a:r>
              <a:rPr lang="en-US" dirty="0" smtClean="0">
                <a:solidFill>
                  <a:schemeClr val="tx1">
                    <a:lumMod val="85000"/>
                    <a:lumOff val="15000"/>
                  </a:schemeClr>
                </a:solidFill>
              </a:rPr>
              <a:t>(</a:t>
            </a:r>
            <a:r>
              <a:rPr lang="en-US" dirty="0">
                <a:solidFill>
                  <a:schemeClr val="tx1">
                    <a:lumMod val="85000"/>
                    <a:lumOff val="15000"/>
                  </a:schemeClr>
                </a:solidFill>
              </a:rPr>
              <a:t>1986). </a:t>
            </a:r>
            <a:r>
              <a:rPr lang="en-US" dirty="0" smtClean="0">
                <a:solidFill>
                  <a:schemeClr val="tx1">
                    <a:lumMod val="85000"/>
                    <a:lumOff val="15000"/>
                  </a:schemeClr>
                </a:solidFill>
              </a:rPr>
              <a:t>	</a:t>
            </a:r>
            <a:r>
              <a:rPr lang="en-US" dirty="0" err="1" smtClean="0">
                <a:solidFill>
                  <a:schemeClr val="tx1">
                    <a:lumMod val="85000"/>
                    <a:lumOff val="15000"/>
                  </a:schemeClr>
                </a:solidFill>
              </a:rPr>
              <a:t>Amiodarone</a:t>
            </a:r>
            <a:r>
              <a:rPr lang="en-US" dirty="0" smtClean="0">
                <a:solidFill>
                  <a:schemeClr val="tx1">
                    <a:lumMod val="85000"/>
                    <a:lumOff val="15000"/>
                  </a:schemeClr>
                </a:solidFill>
              </a:rPr>
              <a:t> </a:t>
            </a:r>
            <a:r>
              <a:rPr lang="en-US" dirty="0">
                <a:solidFill>
                  <a:schemeClr val="tx1">
                    <a:lumMod val="85000"/>
                    <a:lumOff val="15000"/>
                  </a:schemeClr>
                </a:solidFill>
              </a:rPr>
              <a:t>hepatotoxicity. </a:t>
            </a:r>
            <a:r>
              <a:rPr lang="en-US" i="1" dirty="0">
                <a:solidFill>
                  <a:schemeClr val="tx1">
                    <a:lumMod val="85000"/>
                    <a:lumOff val="15000"/>
                  </a:schemeClr>
                </a:solidFill>
              </a:rPr>
              <a:t>Annals of Internal </a:t>
            </a:r>
            <a:r>
              <a:rPr lang="en-US" i="1" dirty="0" smtClean="0">
                <a:solidFill>
                  <a:schemeClr val="tx1">
                    <a:lumMod val="85000"/>
                    <a:lumOff val="15000"/>
                  </a:schemeClr>
                </a:solidFill>
              </a:rPr>
              <a:t>Medicine</a:t>
            </a:r>
            <a:r>
              <a:rPr lang="en-US" i="1" dirty="0">
                <a:solidFill>
                  <a:schemeClr val="tx1">
                    <a:lumMod val="85000"/>
                    <a:lumOff val="15000"/>
                  </a:schemeClr>
                </a:solidFill>
              </a:rPr>
              <a:t>, </a:t>
            </a:r>
            <a:r>
              <a:rPr lang="en-US" i="1" dirty="0" smtClean="0">
                <a:solidFill>
                  <a:schemeClr val="tx1">
                    <a:lumMod val="85000"/>
                    <a:lumOff val="15000"/>
                  </a:schemeClr>
                </a:solidFill>
              </a:rPr>
              <a:t>	104:</a:t>
            </a:r>
            <a:r>
              <a:rPr lang="en-US" dirty="0" smtClean="0">
                <a:solidFill>
                  <a:schemeClr val="tx1">
                    <a:lumMod val="85000"/>
                    <a:lumOff val="15000"/>
                  </a:schemeClr>
                </a:solidFill>
              </a:rPr>
              <a:t>348-351</a:t>
            </a:r>
            <a:r>
              <a:rPr lang="en-US" i="1" dirty="0">
                <a:solidFill>
                  <a:schemeClr val="tx1">
                    <a:lumMod val="85000"/>
                    <a:lumOff val="15000"/>
                  </a:schemeClr>
                </a:solidFill>
              </a:rPr>
              <a:t>.</a:t>
            </a:r>
            <a:endParaRPr lang="en-US" dirty="0">
              <a:solidFill>
                <a:schemeClr val="tx1">
                  <a:lumMod val="85000"/>
                  <a:lumOff val="15000"/>
                </a:schemeClr>
              </a:solidFill>
            </a:endParaRPr>
          </a:p>
          <a:p>
            <a:pPr marL="0" indent="0" eaLnBrk="1" fontAlgn="auto">
              <a:spcAft>
                <a:spcPts val="0"/>
              </a:spcAft>
              <a:buFont typeface="Wingdings" pitchFamily="2" charset="2"/>
              <a:buNone/>
              <a:defRPr/>
            </a:pPr>
            <a:r>
              <a:rPr lang="en-US" dirty="0" err="1">
                <a:solidFill>
                  <a:schemeClr val="tx1">
                    <a:lumMod val="85000"/>
                    <a:lumOff val="15000"/>
                  </a:schemeClr>
                </a:solidFill>
              </a:rPr>
              <a:t>Siddoway</a:t>
            </a:r>
            <a:r>
              <a:rPr lang="en-US" dirty="0">
                <a:solidFill>
                  <a:schemeClr val="tx1">
                    <a:lumMod val="85000"/>
                    <a:lumOff val="15000"/>
                  </a:schemeClr>
                </a:solidFill>
              </a:rPr>
              <a:t>, L. (2003, December, 01). </a:t>
            </a:r>
            <a:r>
              <a:rPr lang="en-US" dirty="0" err="1">
                <a:solidFill>
                  <a:schemeClr val="tx1">
                    <a:lumMod val="85000"/>
                    <a:lumOff val="15000"/>
                  </a:schemeClr>
                </a:solidFill>
              </a:rPr>
              <a:t>Amiodarone</a:t>
            </a:r>
            <a:r>
              <a:rPr lang="en-US" dirty="0">
                <a:solidFill>
                  <a:schemeClr val="tx1">
                    <a:lumMod val="85000"/>
                    <a:lumOff val="15000"/>
                  </a:schemeClr>
                </a:solidFill>
              </a:rPr>
              <a:t>: Guidelines </a:t>
            </a:r>
            <a:r>
              <a:rPr lang="en-US" dirty="0" smtClean="0">
                <a:solidFill>
                  <a:schemeClr val="tx1">
                    <a:lumMod val="85000"/>
                    <a:lumOff val="15000"/>
                  </a:schemeClr>
                </a:solidFill>
              </a:rPr>
              <a:t>	for </a:t>
            </a:r>
            <a:r>
              <a:rPr lang="en-US" dirty="0">
                <a:solidFill>
                  <a:schemeClr val="tx1">
                    <a:lumMod val="85000"/>
                    <a:lumOff val="15000"/>
                  </a:schemeClr>
                </a:solidFill>
              </a:rPr>
              <a:t>use and monitoring. </a:t>
            </a:r>
            <a:r>
              <a:rPr lang="en-US" i="1" dirty="0">
                <a:solidFill>
                  <a:schemeClr val="tx1">
                    <a:lumMod val="85000"/>
                    <a:lumOff val="15000"/>
                  </a:schemeClr>
                </a:solidFill>
              </a:rPr>
              <a:t>American Family Physician.</a:t>
            </a:r>
            <a:r>
              <a:rPr lang="en-US" dirty="0">
                <a:solidFill>
                  <a:schemeClr val="tx1">
                    <a:lumMod val="85000"/>
                    <a:lumOff val="15000"/>
                  </a:schemeClr>
                </a:solidFill>
              </a:rPr>
              <a:t> </a:t>
            </a:r>
            <a:r>
              <a:rPr lang="en-US" i="1" dirty="0">
                <a:solidFill>
                  <a:schemeClr val="tx1">
                    <a:lumMod val="85000"/>
                    <a:lumOff val="15000"/>
                  </a:schemeClr>
                </a:solidFill>
              </a:rPr>
              <a:t>68</a:t>
            </a:r>
            <a:r>
              <a:rPr lang="en-US" dirty="0">
                <a:solidFill>
                  <a:schemeClr val="tx1">
                    <a:lumMod val="85000"/>
                    <a:lumOff val="15000"/>
                  </a:schemeClr>
                </a:solidFill>
              </a:rPr>
              <a:t> </a:t>
            </a:r>
            <a:r>
              <a:rPr lang="en-US" dirty="0" smtClean="0">
                <a:solidFill>
                  <a:schemeClr val="tx1">
                    <a:lumMod val="85000"/>
                    <a:lumOff val="15000"/>
                  </a:schemeClr>
                </a:solidFill>
              </a:rPr>
              <a:t>	(</a:t>
            </a:r>
            <a:r>
              <a:rPr lang="en-US" dirty="0">
                <a:solidFill>
                  <a:schemeClr val="tx1">
                    <a:lumMod val="85000"/>
                    <a:lumOff val="15000"/>
                  </a:schemeClr>
                </a:solidFill>
              </a:rPr>
              <a:t>11): 2189-2196. Retrieved from www.aafp.org/afp</a:t>
            </a:r>
          </a:p>
          <a:p>
            <a:pPr marL="0" indent="0" eaLnBrk="1" fontAlgn="auto" hangingPunct="1">
              <a:spcAft>
                <a:spcPts val="0"/>
              </a:spcAft>
              <a:buFont typeface="Wingdings" pitchFamily="2" charset="2"/>
              <a:buNone/>
              <a:defRPr/>
            </a:pPr>
            <a:r>
              <a:rPr lang="en-US" dirty="0">
                <a:solidFill>
                  <a:schemeClr val="tx1">
                    <a:lumMod val="85000"/>
                    <a:lumOff val="15000"/>
                  </a:schemeClr>
                </a:solidFill>
              </a:rPr>
              <a:t>Stewart, S., Hart, C., Hole, D.J., &amp; McMurray, J. J. (2002, </a:t>
            </a:r>
            <a:r>
              <a:rPr lang="en-US" dirty="0" smtClean="0">
                <a:solidFill>
                  <a:schemeClr val="tx1">
                    <a:lumMod val="85000"/>
                    <a:lumOff val="15000"/>
                  </a:schemeClr>
                </a:solidFill>
              </a:rPr>
              <a:t>October</a:t>
            </a:r>
            <a:r>
              <a:rPr lang="en-US" dirty="0">
                <a:solidFill>
                  <a:schemeClr val="tx1">
                    <a:lumMod val="85000"/>
                    <a:lumOff val="15000"/>
                  </a:schemeClr>
                </a:solidFill>
              </a:rPr>
              <a:t>, </a:t>
            </a:r>
            <a:r>
              <a:rPr lang="en-US" dirty="0" smtClean="0">
                <a:solidFill>
                  <a:schemeClr val="tx1">
                    <a:lumMod val="85000"/>
                    <a:lumOff val="15000"/>
                  </a:schemeClr>
                </a:solidFill>
              </a:rPr>
              <a:t>	01). </a:t>
            </a:r>
            <a:r>
              <a:rPr lang="en-US" dirty="0">
                <a:solidFill>
                  <a:schemeClr val="tx1">
                    <a:lumMod val="85000"/>
                    <a:lumOff val="15000"/>
                  </a:schemeClr>
                </a:solidFill>
              </a:rPr>
              <a:t>A </a:t>
            </a:r>
            <a:r>
              <a:rPr lang="en-US" dirty="0" smtClean="0">
                <a:solidFill>
                  <a:schemeClr val="tx1">
                    <a:lumMod val="85000"/>
                    <a:lumOff val="15000"/>
                  </a:schemeClr>
                </a:solidFill>
              </a:rPr>
              <a:t>population-base study </a:t>
            </a:r>
            <a:r>
              <a:rPr lang="en-US" dirty="0">
                <a:solidFill>
                  <a:schemeClr val="tx1">
                    <a:lumMod val="85000"/>
                    <a:lumOff val="15000"/>
                  </a:schemeClr>
                </a:solidFill>
              </a:rPr>
              <a:t>of the long term risks </a:t>
            </a:r>
            <a:r>
              <a:rPr lang="en-US" dirty="0" smtClean="0">
                <a:solidFill>
                  <a:schemeClr val="tx1">
                    <a:lumMod val="85000"/>
                    <a:lumOff val="15000"/>
                  </a:schemeClr>
                </a:solidFill>
              </a:rPr>
              <a:t>	associated </a:t>
            </a:r>
            <a:r>
              <a:rPr lang="en-US" dirty="0">
                <a:solidFill>
                  <a:schemeClr val="tx1">
                    <a:lumMod val="85000"/>
                    <a:lumOff val="15000"/>
                  </a:schemeClr>
                </a:solidFill>
              </a:rPr>
              <a:t>with atrial </a:t>
            </a:r>
            <a:r>
              <a:rPr lang="en-US" dirty="0" smtClean="0">
                <a:solidFill>
                  <a:schemeClr val="tx1">
                    <a:lumMod val="85000"/>
                    <a:lumOff val="15000"/>
                  </a:schemeClr>
                </a:solidFill>
              </a:rPr>
              <a:t>fibrillation</a:t>
            </a:r>
            <a:r>
              <a:rPr lang="en-US" dirty="0">
                <a:solidFill>
                  <a:schemeClr val="tx1">
                    <a:lumMod val="85000"/>
                    <a:lumOff val="15000"/>
                  </a:schemeClr>
                </a:solidFill>
              </a:rPr>
              <a:t>: 20-year follow-up of the</a:t>
            </a:r>
          </a:p>
          <a:p>
            <a:pPr marL="0" indent="0" eaLnBrk="1" fontAlgn="auto" hangingPunct="1">
              <a:spcAft>
                <a:spcPts val="0"/>
              </a:spcAft>
              <a:buFont typeface="Wingdings" pitchFamily="2" charset="2"/>
              <a:buNone/>
              <a:defRPr/>
            </a:pPr>
            <a:r>
              <a:rPr lang="en-US" dirty="0">
                <a:solidFill>
                  <a:schemeClr val="tx1">
                    <a:lumMod val="85000"/>
                    <a:lumOff val="15000"/>
                  </a:schemeClr>
                </a:solidFill>
              </a:rPr>
              <a:t>	Renfrew/Paisley study</a:t>
            </a:r>
            <a:r>
              <a:rPr lang="en-US" i="1" dirty="0">
                <a:solidFill>
                  <a:schemeClr val="tx1">
                    <a:lumMod val="85000"/>
                    <a:lumOff val="15000"/>
                  </a:schemeClr>
                </a:solidFill>
              </a:rPr>
              <a:t>.</a:t>
            </a:r>
            <a:r>
              <a:rPr lang="en-US" dirty="0">
                <a:solidFill>
                  <a:schemeClr val="tx1">
                    <a:lumMod val="85000"/>
                    <a:lumOff val="15000"/>
                  </a:schemeClr>
                </a:solidFill>
              </a:rPr>
              <a:t> </a:t>
            </a:r>
            <a:r>
              <a:rPr lang="en-US" i="1" dirty="0">
                <a:solidFill>
                  <a:schemeClr val="tx1">
                    <a:lumMod val="85000"/>
                    <a:lumOff val="15000"/>
                  </a:schemeClr>
                </a:solidFill>
              </a:rPr>
              <a:t>American Journal of Medicine</a:t>
            </a:r>
            <a:r>
              <a:rPr lang="en-US" dirty="0">
                <a:solidFill>
                  <a:schemeClr val="tx1">
                    <a:lumMod val="85000"/>
                    <a:lumOff val="15000"/>
                  </a:schemeClr>
                </a:solidFill>
              </a:rPr>
              <a:t>, </a:t>
            </a:r>
            <a:r>
              <a:rPr lang="en-US" dirty="0" smtClean="0">
                <a:solidFill>
                  <a:schemeClr val="tx1">
                    <a:lumMod val="85000"/>
                    <a:lumOff val="15000"/>
                  </a:schemeClr>
                </a:solidFill>
              </a:rPr>
              <a:t>	113 </a:t>
            </a:r>
            <a:r>
              <a:rPr lang="en-US" dirty="0">
                <a:solidFill>
                  <a:schemeClr val="tx1">
                    <a:lumMod val="85000"/>
                    <a:lumOff val="15000"/>
                  </a:schemeClr>
                </a:solidFill>
              </a:rPr>
              <a:t>(5): 359-364.	doi:10.1016/S0002-9343(02)01236-6</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51203" name="Title 2"/>
          <p:cNvSpPr>
            <a:spLocks noGrp="1"/>
          </p:cNvSpPr>
          <p:nvPr>
            <p:ph type="title"/>
          </p:nvPr>
        </p:nvSpPr>
        <p:spPr/>
        <p:txBody>
          <a:bodyPr/>
          <a:lstStyle/>
          <a:p>
            <a:pPr eaLnBrk="1" hangingPunct="1"/>
            <a:r>
              <a:rPr lang="en-US" smtClean="0"/>
              <a:t>References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a:bodyPr>
          <a:lstStyle/>
          <a:p>
            <a:pPr marL="0" indent="0" eaLnBrk="1" fontAlgn="auto">
              <a:spcAft>
                <a:spcPts val="0"/>
              </a:spcAft>
              <a:buFont typeface="Wingdings" pitchFamily="2" charset="2"/>
              <a:buNone/>
              <a:defRPr/>
            </a:pPr>
            <a:r>
              <a:rPr lang="en-US" dirty="0" err="1">
                <a:solidFill>
                  <a:schemeClr val="tx1">
                    <a:lumMod val="85000"/>
                    <a:lumOff val="15000"/>
                  </a:schemeClr>
                </a:solidFill>
              </a:rPr>
              <a:t>Titler</a:t>
            </a:r>
            <a:r>
              <a:rPr lang="en-US" dirty="0">
                <a:solidFill>
                  <a:schemeClr val="tx1">
                    <a:lumMod val="85000"/>
                    <a:lumOff val="15000"/>
                  </a:schemeClr>
                </a:solidFill>
              </a:rPr>
              <a:t>, M.G. (2002). </a:t>
            </a:r>
            <a:r>
              <a:rPr lang="en-US" i="1" dirty="0">
                <a:solidFill>
                  <a:schemeClr val="tx1">
                    <a:lumMod val="85000"/>
                    <a:lumOff val="15000"/>
                  </a:schemeClr>
                </a:solidFill>
              </a:rPr>
              <a:t>Patient Safety Quality: An </a:t>
            </a:r>
            <a:r>
              <a:rPr lang="en-US" i="1" dirty="0" smtClean="0">
                <a:solidFill>
                  <a:schemeClr val="tx1">
                    <a:lumMod val="85000"/>
                    <a:lumOff val="15000"/>
                  </a:schemeClr>
                </a:solidFill>
              </a:rPr>
              <a:t>Evidence-		Based </a:t>
            </a:r>
            <a:r>
              <a:rPr lang="en-US" i="1" dirty="0">
                <a:solidFill>
                  <a:schemeClr val="tx1">
                    <a:lumMod val="85000"/>
                    <a:lumOff val="15000"/>
                  </a:schemeClr>
                </a:solidFill>
              </a:rPr>
              <a:t>Handbook for Nurses Vol.1 </a:t>
            </a:r>
            <a:r>
              <a:rPr lang="en-US" dirty="0">
                <a:solidFill>
                  <a:schemeClr val="tx1">
                    <a:lumMod val="85000"/>
                    <a:lumOff val="15000"/>
                  </a:schemeClr>
                </a:solidFill>
              </a:rPr>
              <a:t>Retrieved from: </a:t>
            </a:r>
            <a:r>
              <a:rPr lang="en-US" dirty="0" smtClean="0">
                <a:solidFill>
                  <a:schemeClr val="tx1">
                    <a:lumMod val="85000"/>
                    <a:lumOff val="15000"/>
                  </a:schemeClr>
                </a:solidFill>
              </a:rPr>
              <a:t>	http</a:t>
            </a:r>
            <a:r>
              <a:rPr lang="en-US" dirty="0">
                <a:solidFill>
                  <a:schemeClr val="tx1">
                    <a:lumMod val="85000"/>
                    <a:lumOff val="15000"/>
                  </a:schemeClr>
                </a:solidFill>
              </a:rPr>
              <a:t>://www.ahrq.gov/qual/nurseshdbk/docs</a:t>
            </a:r>
            <a:r>
              <a:rPr lang="en-US" dirty="0" smtClean="0">
                <a:solidFill>
                  <a:schemeClr val="tx1">
                    <a:lumMod val="85000"/>
                    <a:lumOff val="15000"/>
                  </a:schemeClr>
                </a:solidFill>
              </a:rPr>
              <a:t>/	TitlerM_EEBPI.pdf</a:t>
            </a:r>
            <a:endParaRPr lang="en-US" dirty="0">
              <a:solidFill>
                <a:schemeClr val="tx1">
                  <a:lumMod val="85000"/>
                  <a:lumOff val="15000"/>
                </a:schemeClr>
              </a:solidFill>
            </a:endParaRPr>
          </a:p>
          <a:p>
            <a:pPr marL="365760" indent="-365760" eaLnBrk="1" fontAlgn="auto">
              <a:spcAft>
                <a:spcPts val="0"/>
              </a:spcAft>
              <a:buFont typeface="Wingdings" pitchFamily="2" charset="2"/>
              <a:buNone/>
              <a:defRPr/>
            </a:pPr>
            <a:r>
              <a:rPr lang="en-US" dirty="0" smtClean="0">
                <a:solidFill>
                  <a:schemeClr val="tx1">
                    <a:lumMod val="85000"/>
                    <a:lumOff val="15000"/>
                  </a:schemeClr>
                </a:solidFill>
              </a:rPr>
              <a:t>Van </a:t>
            </a:r>
            <a:r>
              <a:rPr lang="en-US" dirty="0" err="1" smtClean="0">
                <a:solidFill>
                  <a:schemeClr val="tx1">
                    <a:lumMod val="85000"/>
                    <a:lumOff val="15000"/>
                  </a:schemeClr>
                </a:solidFill>
              </a:rPr>
              <a:t>Herendael</a:t>
            </a:r>
            <a:r>
              <a:rPr lang="en-US" dirty="0" smtClean="0">
                <a:solidFill>
                  <a:schemeClr val="tx1">
                    <a:lumMod val="85000"/>
                    <a:lumOff val="15000"/>
                  </a:schemeClr>
                </a:solidFill>
              </a:rPr>
              <a:t>, H., &amp; Dorian. (2010). Amiodarone for 	the treatment and prevention of ventricular 	fibrillation and ventricular tachycardia. </a:t>
            </a:r>
            <a:r>
              <a:rPr lang="en-US" i="1" dirty="0" smtClean="0">
                <a:solidFill>
                  <a:schemeClr val="tx1">
                    <a:lumMod val="85000"/>
                    <a:lumOff val="15000"/>
                  </a:schemeClr>
                </a:solidFill>
              </a:rPr>
              <a:t>Vascular 	Health and Risk Management. </a:t>
            </a:r>
            <a:r>
              <a:rPr lang="en-US" dirty="0" smtClean="0">
                <a:solidFill>
                  <a:schemeClr val="tx1">
                    <a:lumMod val="85000"/>
                    <a:lumOff val="15000"/>
                  </a:schemeClr>
                </a:solidFill>
              </a:rPr>
              <a:t>2010 (6): 465-472. </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52227" name="Title 2"/>
          <p:cNvSpPr>
            <a:spLocks noGrp="1"/>
          </p:cNvSpPr>
          <p:nvPr>
            <p:ph type="title"/>
          </p:nvPr>
        </p:nvSpPr>
        <p:spPr/>
        <p:txBody>
          <a:bodyPr/>
          <a:lstStyle/>
          <a:p>
            <a:pPr eaLnBrk="1" hangingPunct="1"/>
            <a:r>
              <a:rPr lang="en-US" smtClean="0"/>
              <a:t>References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a:bodyPr>
          <a:lstStyle/>
          <a:p>
            <a:pPr marL="365760" indent="-365760" eaLnBrk="1" fontAlgn="auto" hangingPunct="1">
              <a:spcAft>
                <a:spcPts val="0"/>
              </a:spcAft>
              <a:defRPr/>
            </a:pPr>
            <a:r>
              <a:rPr lang="en-US" dirty="0">
                <a:solidFill>
                  <a:schemeClr val="tx1">
                    <a:lumMod val="85000"/>
                    <a:lumOff val="15000"/>
                  </a:schemeClr>
                </a:solidFill>
              </a:rPr>
              <a:t>European Myocardial Infarct </a:t>
            </a:r>
            <a:r>
              <a:rPr lang="en-US" dirty="0" err="1">
                <a:solidFill>
                  <a:schemeClr val="tx1">
                    <a:lumMod val="85000"/>
                    <a:lumOff val="15000"/>
                  </a:schemeClr>
                </a:solidFill>
              </a:rPr>
              <a:t>Amiodarone</a:t>
            </a:r>
            <a:r>
              <a:rPr lang="en-US" dirty="0">
                <a:solidFill>
                  <a:schemeClr val="tx1">
                    <a:lumMod val="85000"/>
                    <a:lumOff val="15000"/>
                  </a:schemeClr>
                </a:solidFill>
              </a:rPr>
              <a:t> Trial </a:t>
            </a:r>
            <a:r>
              <a:rPr lang="en-US" dirty="0" smtClean="0">
                <a:solidFill>
                  <a:schemeClr val="tx1">
                    <a:lumMod val="85000"/>
                    <a:lumOff val="15000"/>
                  </a:schemeClr>
                </a:solidFill>
              </a:rPr>
              <a:t>and </a:t>
            </a:r>
            <a:r>
              <a:rPr lang="en-US" dirty="0">
                <a:solidFill>
                  <a:schemeClr val="tx1">
                    <a:lumMod val="85000"/>
                    <a:lumOff val="15000"/>
                  </a:schemeClr>
                </a:solidFill>
              </a:rPr>
              <a:t>Canadian </a:t>
            </a:r>
            <a:r>
              <a:rPr lang="en-US" dirty="0" err="1">
                <a:solidFill>
                  <a:schemeClr val="tx1">
                    <a:lumMod val="85000"/>
                    <a:lumOff val="15000"/>
                  </a:schemeClr>
                </a:solidFill>
              </a:rPr>
              <a:t>Amiodarone</a:t>
            </a:r>
            <a:r>
              <a:rPr lang="en-US" dirty="0">
                <a:solidFill>
                  <a:schemeClr val="tx1">
                    <a:lumMod val="85000"/>
                    <a:lumOff val="15000"/>
                  </a:schemeClr>
                </a:solidFill>
              </a:rPr>
              <a:t> Myocardial Infarction Arrhythmia </a:t>
            </a:r>
            <a:r>
              <a:rPr lang="en-US" dirty="0" smtClean="0">
                <a:solidFill>
                  <a:schemeClr val="tx1">
                    <a:lumMod val="85000"/>
                    <a:lumOff val="15000"/>
                  </a:schemeClr>
                </a:solidFill>
              </a:rPr>
              <a:t>Trial patients </a:t>
            </a:r>
            <a:r>
              <a:rPr lang="en-US" dirty="0">
                <a:solidFill>
                  <a:schemeClr val="tx1">
                    <a:lumMod val="85000"/>
                    <a:lumOff val="15000"/>
                  </a:schemeClr>
                </a:solidFill>
              </a:rPr>
              <a:t>with structural heart disease who are not candidates for implantable cardiac defibrillators demonstrated a 60% reduction in sustained </a:t>
            </a:r>
            <a:r>
              <a:rPr lang="en-US" dirty="0" err="1">
                <a:solidFill>
                  <a:schemeClr val="tx1">
                    <a:lumMod val="85000"/>
                    <a:lumOff val="15000"/>
                  </a:schemeClr>
                </a:solidFill>
              </a:rPr>
              <a:t>tachyarrhythmias</a:t>
            </a:r>
            <a:r>
              <a:rPr lang="en-US" dirty="0">
                <a:solidFill>
                  <a:schemeClr val="tx1">
                    <a:lumMod val="85000"/>
                    <a:lumOff val="15000"/>
                  </a:schemeClr>
                </a:solidFill>
              </a:rPr>
              <a:t> with </a:t>
            </a:r>
            <a:r>
              <a:rPr lang="en-US" dirty="0" err="1">
                <a:solidFill>
                  <a:schemeClr val="tx1">
                    <a:lumMod val="85000"/>
                    <a:lumOff val="15000"/>
                  </a:schemeClr>
                </a:solidFill>
              </a:rPr>
              <a:t>Amiodarone</a:t>
            </a:r>
            <a:r>
              <a:rPr lang="en-US" dirty="0">
                <a:solidFill>
                  <a:schemeClr val="tx1">
                    <a:lumMod val="85000"/>
                    <a:lumOff val="15000"/>
                  </a:schemeClr>
                </a:solidFill>
              </a:rPr>
              <a:t> (Julian, </a:t>
            </a:r>
            <a:r>
              <a:rPr lang="en-US" dirty="0" err="1">
                <a:solidFill>
                  <a:schemeClr val="tx1">
                    <a:lumMod val="85000"/>
                    <a:lumOff val="15000"/>
                  </a:schemeClr>
                </a:solidFill>
              </a:rPr>
              <a:t>Camm</a:t>
            </a:r>
            <a:r>
              <a:rPr lang="en-US" dirty="0">
                <a:solidFill>
                  <a:schemeClr val="tx1">
                    <a:lumMod val="85000"/>
                    <a:lumOff val="15000"/>
                  </a:schemeClr>
                </a:solidFill>
              </a:rPr>
              <a:t>, </a:t>
            </a:r>
            <a:r>
              <a:rPr lang="en-US" dirty="0" err="1">
                <a:solidFill>
                  <a:schemeClr val="tx1">
                    <a:lumMod val="85000"/>
                    <a:lumOff val="15000"/>
                  </a:schemeClr>
                </a:solidFill>
              </a:rPr>
              <a:t>Frangin</a:t>
            </a:r>
            <a:r>
              <a:rPr lang="en-US" dirty="0">
                <a:solidFill>
                  <a:schemeClr val="tx1">
                    <a:lumMod val="85000"/>
                    <a:lumOff val="15000"/>
                  </a:schemeClr>
                </a:solidFill>
              </a:rPr>
              <a:t>, </a:t>
            </a:r>
            <a:r>
              <a:rPr lang="en-US" dirty="0" err="1">
                <a:solidFill>
                  <a:schemeClr val="tx1">
                    <a:lumMod val="85000"/>
                    <a:lumOff val="15000"/>
                  </a:schemeClr>
                </a:solidFill>
              </a:rPr>
              <a:t>Janse</a:t>
            </a:r>
            <a:r>
              <a:rPr lang="en-US" dirty="0">
                <a:solidFill>
                  <a:schemeClr val="tx1">
                    <a:lumMod val="85000"/>
                    <a:lumOff val="15000"/>
                  </a:schemeClr>
                </a:solidFill>
              </a:rPr>
              <a:t>, Munoz, Schwartz, &amp; Simon, 1997; Cairns, Connolly, Roberts, &amp; Gent, </a:t>
            </a:r>
            <a:r>
              <a:rPr lang="en-US" dirty="0" smtClean="0">
                <a:solidFill>
                  <a:schemeClr val="tx1">
                    <a:lumMod val="85000"/>
                    <a:lumOff val="15000"/>
                  </a:schemeClr>
                </a:solidFill>
              </a:rPr>
              <a:t>1997)</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14339" name="Title 2"/>
          <p:cNvSpPr>
            <a:spLocks noGrp="1"/>
          </p:cNvSpPr>
          <p:nvPr>
            <p:ph type="title"/>
          </p:nvPr>
        </p:nvSpPr>
        <p:spPr/>
        <p:txBody>
          <a:bodyPr/>
          <a:lstStyle/>
          <a:p>
            <a:pPr eaLnBrk="1" hangingPunct="1"/>
            <a:r>
              <a:rPr lang="en-US" smtClean="0"/>
              <a:t>Previous Studies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a:bodyPr>
          <a:lstStyle/>
          <a:p>
            <a:pPr marL="365760" indent="-365760" eaLnBrk="1" fontAlgn="auto" hangingPunct="1">
              <a:spcAft>
                <a:spcPts val="0"/>
              </a:spcAft>
              <a:defRPr/>
            </a:pPr>
            <a:r>
              <a:rPr lang="en-US" dirty="0">
                <a:solidFill>
                  <a:schemeClr val="tx1">
                    <a:lumMod val="85000"/>
                    <a:lumOff val="15000"/>
                  </a:schemeClr>
                </a:solidFill>
              </a:rPr>
              <a:t>Bickford and Spencer (2006) conducted a retrospective review of electronic medical records (EMR) at the Medical University of South Carolina. The results of the study demonstrated the need for developing protocols to ensure patients on </a:t>
            </a:r>
            <a:r>
              <a:rPr lang="en-US" dirty="0" err="1">
                <a:solidFill>
                  <a:schemeClr val="tx1">
                    <a:lumMod val="85000"/>
                    <a:lumOff val="15000"/>
                  </a:schemeClr>
                </a:solidFill>
              </a:rPr>
              <a:t>Amiodarone</a:t>
            </a:r>
            <a:r>
              <a:rPr lang="en-US" dirty="0">
                <a:solidFill>
                  <a:schemeClr val="tx1">
                    <a:lumMod val="85000"/>
                    <a:lumOff val="15000"/>
                  </a:schemeClr>
                </a:solidFill>
              </a:rPr>
              <a:t> are continuously monitored.</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15363" name="Title 2"/>
          <p:cNvSpPr>
            <a:spLocks noGrp="1"/>
          </p:cNvSpPr>
          <p:nvPr>
            <p:ph type="title"/>
          </p:nvPr>
        </p:nvSpPr>
        <p:spPr/>
        <p:txBody>
          <a:bodyPr/>
          <a:lstStyle/>
          <a:p>
            <a:pPr eaLnBrk="1" hangingPunct="1"/>
            <a:r>
              <a:rPr lang="en-US" smtClean="0"/>
              <a:t>Previous Studies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fontScale="85000" lnSpcReduction="20000"/>
          </a:bodyPr>
          <a:lstStyle/>
          <a:p>
            <a:pPr marL="365760" indent="-365760" eaLnBrk="1" fontAlgn="auto" hangingPunct="1">
              <a:spcAft>
                <a:spcPts val="0"/>
              </a:spcAft>
              <a:defRPr/>
            </a:pPr>
            <a:r>
              <a:rPr lang="en-US" dirty="0">
                <a:solidFill>
                  <a:schemeClr val="tx1">
                    <a:lumMod val="85000"/>
                    <a:lumOff val="15000"/>
                  </a:schemeClr>
                </a:solidFill>
              </a:rPr>
              <a:t>Corneal micro deposits, visual halos, blurred vision (&gt; 90%)</a:t>
            </a:r>
          </a:p>
          <a:p>
            <a:pPr marL="365760" indent="-365760" eaLnBrk="1" fontAlgn="auto" hangingPunct="1">
              <a:spcAft>
                <a:spcPts val="0"/>
              </a:spcAft>
              <a:defRPr/>
            </a:pPr>
            <a:r>
              <a:rPr lang="en-US" dirty="0">
                <a:solidFill>
                  <a:schemeClr val="tx1">
                    <a:lumMod val="85000"/>
                    <a:lumOff val="15000"/>
                  </a:schemeClr>
                </a:solidFill>
              </a:rPr>
              <a:t>Optic neuropathy/neuritis (≤ 1%-2 %)</a:t>
            </a:r>
          </a:p>
          <a:p>
            <a:pPr marL="365760" indent="-365760" eaLnBrk="1" fontAlgn="auto" hangingPunct="1">
              <a:spcAft>
                <a:spcPts val="0"/>
              </a:spcAft>
              <a:defRPr/>
            </a:pPr>
            <a:r>
              <a:rPr lang="en-US" dirty="0">
                <a:solidFill>
                  <a:schemeClr val="tx1">
                    <a:lumMod val="85000"/>
                    <a:lumOff val="15000"/>
                  </a:schemeClr>
                </a:solidFill>
              </a:rPr>
              <a:t>Blue-grey</a:t>
            </a:r>
            <a:r>
              <a:rPr lang="en-US" b="1" dirty="0">
                <a:solidFill>
                  <a:schemeClr val="tx1">
                    <a:lumMod val="85000"/>
                    <a:lumOff val="15000"/>
                  </a:schemeClr>
                </a:solidFill>
              </a:rPr>
              <a:t> </a:t>
            </a:r>
            <a:r>
              <a:rPr lang="en-US" dirty="0">
                <a:solidFill>
                  <a:schemeClr val="tx1">
                    <a:lumMod val="85000"/>
                    <a:lumOff val="15000"/>
                  </a:schemeClr>
                </a:solidFill>
              </a:rPr>
              <a:t>skin discoloration (4%-9%)</a:t>
            </a:r>
          </a:p>
          <a:p>
            <a:pPr marL="365760" indent="-365760" eaLnBrk="1" fontAlgn="auto" hangingPunct="1">
              <a:spcAft>
                <a:spcPts val="0"/>
              </a:spcAft>
              <a:defRPr/>
            </a:pPr>
            <a:r>
              <a:rPr lang="en-US" dirty="0">
                <a:solidFill>
                  <a:schemeClr val="tx1">
                    <a:lumMod val="85000"/>
                    <a:lumOff val="15000"/>
                  </a:schemeClr>
                </a:solidFill>
              </a:rPr>
              <a:t> Photosensitivity (25% – 75%)</a:t>
            </a:r>
          </a:p>
          <a:p>
            <a:pPr marL="365760" indent="-365760" eaLnBrk="1" fontAlgn="auto" hangingPunct="1">
              <a:spcAft>
                <a:spcPts val="0"/>
              </a:spcAft>
              <a:defRPr/>
            </a:pPr>
            <a:r>
              <a:rPr lang="en-US" dirty="0">
                <a:solidFill>
                  <a:schemeClr val="tx1">
                    <a:lumMod val="85000"/>
                    <a:lumOff val="15000"/>
                  </a:schemeClr>
                </a:solidFill>
              </a:rPr>
              <a:t> Hypothyroidism (6%)</a:t>
            </a:r>
          </a:p>
          <a:p>
            <a:pPr marL="365760" indent="-365760" eaLnBrk="1" fontAlgn="auto" hangingPunct="1">
              <a:spcAft>
                <a:spcPts val="0"/>
              </a:spcAft>
              <a:defRPr/>
            </a:pPr>
            <a:r>
              <a:rPr lang="en-US" dirty="0">
                <a:solidFill>
                  <a:schemeClr val="tx1">
                    <a:lumMod val="85000"/>
                    <a:lumOff val="15000"/>
                  </a:schemeClr>
                </a:solidFill>
              </a:rPr>
              <a:t> Hyperthyroidism (0. 9% – 2%)</a:t>
            </a:r>
          </a:p>
          <a:p>
            <a:pPr marL="365760" indent="-365760" eaLnBrk="1" fontAlgn="auto" hangingPunct="1">
              <a:spcAft>
                <a:spcPts val="0"/>
              </a:spcAft>
              <a:defRPr/>
            </a:pPr>
            <a:r>
              <a:rPr lang="en-US" dirty="0">
                <a:solidFill>
                  <a:schemeClr val="tx1">
                    <a:lumMod val="85000"/>
                    <a:lumOff val="15000"/>
                  </a:schemeClr>
                </a:solidFill>
              </a:rPr>
              <a:t>Pulmonary toxicity (1% - 17%)</a:t>
            </a:r>
          </a:p>
          <a:p>
            <a:pPr marL="365760" indent="-365760" eaLnBrk="1" fontAlgn="auto" hangingPunct="1">
              <a:spcAft>
                <a:spcPts val="0"/>
              </a:spcAft>
              <a:defRPr/>
            </a:pPr>
            <a:r>
              <a:rPr lang="en-US" dirty="0">
                <a:solidFill>
                  <a:schemeClr val="tx1">
                    <a:lumMod val="85000"/>
                    <a:lumOff val="15000"/>
                  </a:schemeClr>
                </a:solidFill>
              </a:rPr>
              <a:t> Hepatotoxicity (15% - 30%)</a:t>
            </a:r>
          </a:p>
          <a:p>
            <a:pPr marL="365760" indent="-365760" eaLnBrk="1" fontAlgn="auto" hangingPunct="1">
              <a:spcAft>
                <a:spcPts val="0"/>
              </a:spcAft>
              <a:defRPr/>
            </a:pPr>
            <a:r>
              <a:rPr lang="en-US" dirty="0">
                <a:solidFill>
                  <a:schemeClr val="tx1">
                    <a:lumMod val="85000"/>
                    <a:lumOff val="15000"/>
                  </a:schemeClr>
                </a:solidFill>
              </a:rPr>
              <a:t> Hepatitis and cirrhosis (3%) </a:t>
            </a:r>
            <a:endParaRPr lang="en-US" dirty="0" smtClean="0">
              <a:solidFill>
                <a:schemeClr val="tx1">
                  <a:lumMod val="85000"/>
                  <a:lumOff val="15000"/>
                </a:schemeClr>
              </a:solidFill>
            </a:endParaRPr>
          </a:p>
          <a:p>
            <a:pPr marL="0" indent="0" eaLnBrk="1" fontAlgn="auto" hangingPunct="1">
              <a:spcAft>
                <a:spcPts val="0"/>
              </a:spcAft>
              <a:buFont typeface="Wingdings" pitchFamily="2" charset="2"/>
              <a:buNone/>
              <a:defRPr/>
            </a:pPr>
            <a:endParaRPr lang="en-US" dirty="0" smtClean="0">
              <a:solidFill>
                <a:schemeClr val="tx1">
                  <a:lumMod val="85000"/>
                  <a:lumOff val="15000"/>
                </a:schemeClr>
              </a:solidFill>
            </a:endParaRPr>
          </a:p>
          <a:p>
            <a:pPr marL="0" indent="0" eaLnBrk="1" fontAlgn="auto" hangingPunct="1">
              <a:spcAft>
                <a:spcPts val="0"/>
              </a:spcAft>
              <a:buFont typeface="Wingdings" pitchFamily="2" charset="2"/>
              <a:buNone/>
              <a:defRPr/>
            </a:pPr>
            <a:r>
              <a:rPr lang="en-US" sz="1900" dirty="0">
                <a:solidFill>
                  <a:schemeClr val="tx1">
                    <a:lumMod val="85000"/>
                    <a:lumOff val="15000"/>
                  </a:schemeClr>
                </a:solidFill>
              </a:rPr>
              <a:t>(</a:t>
            </a:r>
            <a:r>
              <a:rPr lang="en-US" sz="1900" dirty="0" err="1">
                <a:solidFill>
                  <a:schemeClr val="tx1">
                    <a:lumMod val="85000"/>
                    <a:lumOff val="15000"/>
                  </a:schemeClr>
                </a:solidFill>
              </a:rPr>
              <a:t>Babatin</a:t>
            </a:r>
            <a:r>
              <a:rPr lang="en-US" sz="1900" dirty="0">
                <a:solidFill>
                  <a:schemeClr val="tx1">
                    <a:lumMod val="85000"/>
                    <a:lumOff val="15000"/>
                  </a:schemeClr>
                </a:solidFill>
              </a:rPr>
              <a:t>, Lee, &amp; </a:t>
            </a:r>
            <a:r>
              <a:rPr lang="en-US" sz="1900" dirty="0" err="1">
                <a:solidFill>
                  <a:schemeClr val="tx1">
                    <a:lumMod val="85000"/>
                    <a:lumOff val="15000"/>
                  </a:schemeClr>
                </a:solidFill>
              </a:rPr>
              <a:t>Pollak</a:t>
            </a:r>
            <a:r>
              <a:rPr lang="en-US" sz="1900" dirty="0">
                <a:solidFill>
                  <a:schemeClr val="tx1">
                    <a:lumMod val="85000"/>
                    <a:lumOff val="15000"/>
                  </a:schemeClr>
                </a:solidFill>
              </a:rPr>
              <a:t>, 2008, </a:t>
            </a:r>
            <a:r>
              <a:rPr lang="en-US" sz="1900" dirty="0" err="1">
                <a:solidFill>
                  <a:schemeClr val="tx1">
                    <a:lumMod val="85000"/>
                    <a:lumOff val="15000"/>
                  </a:schemeClr>
                </a:solidFill>
              </a:rPr>
              <a:t>Rigas</a:t>
            </a:r>
            <a:r>
              <a:rPr lang="en-US" sz="1900" dirty="0">
                <a:solidFill>
                  <a:schemeClr val="tx1">
                    <a:lumMod val="85000"/>
                    <a:lumOff val="15000"/>
                  </a:schemeClr>
                </a:solidFill>
              </a:rPr>
              <a:t>, Rosenfeld, </a:t>
            </a:r>
            <a:r>
              <a:rPr lang="en-US" sz="1900" dirty="0" err="1">
                <a:solidFill>
                  <a:schemeClr val="tx1">
                    <a:lumMod val="85000"/>
                    <a:lumOff val="15000"/>
                  </a:schemeClr>
                </a:solidFill>
              </a:rPr>
              <a:t>Barwick</a:t>
            </a:r>
            <a:r>
              <a:rPr lang="en-US" sz="1900" dirty="0">
                <a:solidFill>
                  <a:schemeClr val="tx1">
                    <a:lumMod val="85000"/>
                    <a:lumOff val="15000"/>
                  </a:schemeClr>
                </a:solidFill>
              </a:rPr>
              <a:t>, Enriquez, Helzberg, et al., 1986, </a:t>
            </a:r>
            <a:r>
              <a:rPr lang="en-US" sz="1900" dirty="0" err="1">
                <a:solidFill>
                  <a:schemeClr val="tx1">
                    <a:lumMod val="85000"/>
                    <a:lumOff val="15000"/>
                  </a:schemeClr>
                </a:solidFill>
              </a:rPr>
              <a:t>Darmanata</a:t>
            </a:r>
            <a:r>
              <a:rPr lang="en-US" sz="1900" dirty="0">
                <a:solidFill>
                  <a:schemeClr val="tx1">
                    <a:lumMod val="85000"/>
                    <a:lumOff val="15000"/>
                  </a:schemeClr>
                </a:solidFill>
              </a:rPr>
              <a:t>, Van </a:t>
            </a:r>
            <a:r>
              <a:rPr lang="en-US" sz="1900" dirty="0" err="1">
                <a:solidFill>
                  <a:schemeClr val="tx1">
                    <a:lumMod val="85000"/>
                    <a:lumOff val="15000"/>
                  </a:schemeClr>
                </a:solidFill>
              </a:rPr>
              <a:t>Zandwijk</a:t>
            </a:r>
            <a:r>
              <a:rPr lang="en-US" sz="1900" dirty="0">
                <a:solidFill>
                  <a:schemeClr val="tx1">
                    <a:lumMod val="85000"/>
                    <a:lumOff val="15000"/>
                  </a:schemeClr>
                </a:solidFill>
              </a:rPr>
              <a:t>, Van </a:t>
            </a:r>
            <a:r>
              <a:rPr lang="en-US" sz="1900" dirty="0" err="1">
                <a:solidFill>
                  <a:schemeClr val="tx1">
                    <a:lumMod val="85000"/>
                    <a:lumOff val="15000"/>
                  </a:schemeClr>
                </a:solidFill>
              </a:rPr>
              <a:t>Royen</a:t>
            </a:r>
            <a:r>
              <a:rPr lang="en-US" sz="1900" dirty="0">
                <a:solidFill>
                  <a:schemeClr val="tx1">
                    <a:lumMod val="85000"/>
                    <a:lumOff val="15000"/>
                  </a:schemeClr>
                </a:solidFill>
              </a:rPr>
              <a:t>, </a:t>
            </a:r>
            <a:r>
              <a:rPr lang="en-US" sz="1900" dirty="0" err="1">
                <a:solidFill>
                  <a:schemeClr val="tx1">
                    <a:lumMod val="85000"/>
                    <a:lumOff val="15000"/>
                  </a:schemeClr>
                </a:solidFill>
              </a:rPr>
              <a:t>Mooi</a:t>
            </a:r>
            <a:r>
              <a:rPr lang="en-US" sz="1900" dirty="0">
                <a:solidFill>
                  <a:schemeClr val="tx1">
                    <a:lumMod val="85000"/>
                    <a:lumOff val="15000"/>
                  </a:schemeClr>
                </a:solidFill>
              </a:rPr>
              <a:t>, </a:t>
            </a:r>
            <a:r>
              <a:rPr lang="en-US" sz="1900" dirty="0" err="1">
                <a:solidFill>
                  <a:schemeClr val="tx1">
                    <a:lumMod val="85000"/>
                    <a:lumOff val="15000"/>
                  </a:schemeClr>
                </a:solidFill>
              </a:rPr>
              <a:t>Plomp</a:t>
            </a:r>
            <a:r>
              <a:rPr lang="en-US" sz="1900" dirty="0">
                <a:solidFill>
                  <a:schemeClr val="tx1">
                    <a:lumMod val="85000"/>
                    <a:lumOff val="15000"/>
                  </a:schemeClr>
                </a:solidFill>
              </a:rPr>
              <a:t> </a:t>
            </a:r>
            <a:r>
              <a:rPr lang="en-US" sz="1900" dirty="0" err="1">
                <a:solidFill>
                  <a:schemeClr val="tx1">
                    <a:lumMod val="85000"/>
                    <a:lumOff val="15000"/>
                  </a:schemeClr>
                </a:solidFill>
              </a:rPr>
              <a:t>Jansem</a:t>
            </a:r>
            <a:r>
              <a:rPr lang="en-US" sz="1900" dirty="0">
                <a:solidFill>
                  <a:schemeClr val="tx1">
                    <a:lumMod val="85000"/>
                    <a:lumOff val="15000"/>
                  </a:schemeClr>
                </a:solidFill>
              </a:rPr>
              <a:t>, &amp; </a:t>
            </a:r>
            <a:r>
              <a:rPr lang="en-US" sz="1900" dirty="0" err="1">
                <a:solidFill>
                  <a:schemeClr val="tx1">
                    <a:lumMod val="85000"/>
                    <a:lumOff val="15000"/>
                  </a:schemeClr>
                </a:solidFill>
              </a:rPr>
              <a:t>Furrer</a:t>
            </a:r>
            <a:r>
              <a:rPr lang="en-US" sz="1900" dirty="0">
                <a:solidFill>
                  <a:schemeClr val="tx1">
                    <a:lumMod val="85000"/>
                    <a:lumOff val="15000"/>
                  </a:schemeClr>
                </a:solidFill>
              </a:rPr>
              <a:t> 1983, </a:t>
            </a:r>
            <a:r>
              <a:rPr lang="en-US" sz="1900" dirty="0" err="1">
                <a:solidFill>
                  <a:schemeClr val="tx1">
                    <a:lumMod val="85000"/>
                    <a:lumOff val="15000"/>
                  </a:schemeClr>
                </a:solidFill>
              </a:rPr>
              <a:t>Jessurun</a:t>
            </a:r>
            <a:r>
              <a:rPr lang="en-US" sz="1900" dirty="0">
                <a:solidFill>
                  <a:schemeClr val="tx1">
                    <a:lumMod val="85000"/>
                    <a:lumOff val="15000"/>
                  </a:schemeClr>
                </a:solidFill>
              </a:rPr>
              <a:t>, </a:t>
            </a:r>
            <a:r>
              <a:rPr lang="en-US" sz="1900" dirty="0" err="1">
                <a:solidFill>
                  <a:schemeClr val="tx1">
                    <a:lumMod val="85000"/>
                    <a:lumOff val="15000"/>
                  </a:schemeClr>
                </a:solidFill>
              </a:rPr>
              <a:t>Boersma</a:t>
            </a:r>
            <a:r>
              <a:rPr lang="en-US" sz="1900" dirty="0">
                <a:solidFill>
                  <a:schemeClr val="tx1">
                    <a:lumMod val="85000"/>
                    <a:lumOff val="15000"/>
                  </a:schemeClr>
                </a:solidFill>
              </a:rPr>
              <a:t>, &amp; </a:t>
            </a:r>
            <a:r>
              <a:rPr lang="en-US" sz="1900" dirty="0" err="1">
                <a:solidFill>
                  <a:schemeClr val="tx1">
                    <a:lumMod val="85000"/>
                    <a:lumOff val="15000"/>
                  </a:schemeClr>
                </a:solidFill>
              </a:rPr>
              <a:t>Crijns</a:t>
            </a:r>
            <a:r>
              <a:rPr lang="en-US" sz="1900" dirty="0">
                <a:solidFill>
                  <a:schemeClr val="tx1">
                    <a:lumMod val="85000"/>
                    <a:lumOff val="15000"/>
                  </a:schemeClr>
                </a:solidFill>
              </a:rPr>
              <a:t>, 1998, </a:t>
            </a:r>
            <a:r>
              <a:rPr lang="en-US" sz="1900" dirty="0" err="1">
                <a:solidFill>
                  <a:schemeClr val="tx1">
                    <a:lumMod val="85000"/>
                    <a:lumOff val="15000"/>
                  </a:schemeClr>
                </a:solidFill>
              </a:rPr>
              <a:t>Machenzie</a:t>
            </a:r>
            <a:r>
              <a:rPr lang="en-US" sz="1900" dirty="0">
                <a:solidFill>
                  <a:schemeClr val="tx1">
                    <a:lumMod val="85000"/>
                    <a:lumOff val="15000"/>
                  </a:schemeClr>
                </a:solidFill>
              </a:rPr>
              <a:t>, Syed, </a:t>
            </a:r>
            <a:r>
              <a:rPr lang="en-US" sz="1900" dirty="0" err="1">
                <a:solidFill>
                  <a:schemeClr val="tx1">
                    <a:lumMod val="85000"/>
                    <a:lumOff val="15000"/>
                  </a:schemeClr>
                </a:solidFill>
              </a:rPr>
              <a:t>Pollak</a:t>
            </a:r>
            <a:r>
              <a:rPr lang="en-US" sz="1900" dirty="0">
                <a:solidFill>
                  <a:schemeClr val="tx1">
                    <a:lumMod val="85000"/>
                    <a:lumOff val="15000"/>
                  </a:schemeClr>
                </a:solidFill>
              </a:rPr>
              <a:t>, </a:t>
            </a:r>
            <a:r>
              <a:rPr lang="en-US" sz="1900" dirty="0" err="1">
                <a:solidFill>
                  <a:schemeClr val="tx1">
                    <a:lumMod val="85000"/>
                    <a:lumOff val="15000"/>
                  </a:schemeClr>
                </a:solidFill>
              </a:rPr>
              <a:t>Koren</a:t>
            </a:r>
            <a:r>
              <a:rPr lang="en-US" sz="1900" dirty="0">
                <a:solidFill>
                  <a:schemeClr val="tx1">
                    <a:lumMod val="85000"/>
                    <a:lumOff val="15000"/>
                  </a:schemeClr>
                </a:solidFill>
              </a:rPr>
              <a:t>, 2011)</a:t>
            </a:r>
          </a:p>
        </p:txBody>
      </p:sp>
      <p:sp>
        <p:nvSpPr>
          <p:cNvPr id="16387" name="Title 2"/>
          <p:cNvSpPr>
            <a:spLocks noGrp="1"/>
          </p:cNvSpPr>
          <p:nvPr>
            <p:ph type="title"/>
          </p:nvPr>
        </p:nvSpPr>
        <p:spPr/>
        <p:txBody>
          <a:bodyPr/>
          <a:lstStyle/>
          <a:p>
            <a:pPr eaLnBrk="1" hangingPunct="1"/>
            <a:r>
              <a:rPr lang="en-US" smtClean="0"/>
              <a:t>Adverse Effects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a:bodyPr>
          <a:lstStyle/>
          <a:p>
            <a:pPr marL="365760" indent="-365760" eaLnBrk="1" fontAlgn="auto" hangingPunct="1">
              <a:spcAft>
                <a:spcPts val="0"/>
              </a:spcAft>
              <a:defRPr/>
            </a:pPr>
            <a:r>
              <a:rPr lang="en-US" dirty="0">
                <a:solidFill>
                  <a:schemeClr val="tx1">
                    <a:lumMod val="85000"/>
                    <a:lumOff val="15000"/>
                  </a:schemeClr>
                </a:solidFill>
              </a:rPr>
              <a:t>The purpose of this practice-based dissertation is to assess current practice with patients taking </a:t>
            </a:r>
            <a:r>
              <a:rPr lang="en-US" dirty="0" err="1">
                <a:solidFill>
                  <a:schemeClr val="tx1">
                    <a:lumMod val="85000"/>
                    <a:lumOff val="15000"/>
                  </a:schemeClr>
                </a:solidFill>
              </a:rPr>
              <a:t>Amiodarone</a:t>
            </a:r>
            <a:r>
              <a:rPr lang="en-US" dirty="0">
                <a:solidFill>
                  <a:schemeClr val="tx1">
                    <a:lumMod val="85000"/>
                    <a:lumOff val="15000"/>
                  </a:schemeClr>
                </a:solidFill>
              </a:rPr>
              <a:t> to justify the development of an </a:t>
            </a:r>
            <a:r>
              <a:rPr lang="en-US" dirty="0" err="1">
                <a:solidFill>
                  <a:schemeClr val="tx1">
                    <a:lumMod val="85000"/>
                    <a:lumOff val="15000"/>
                  </a:schemeClr>
                </a:solidFill>
              </a:rPr>
              <a:t>Amiodarone</a:t>
            </a:r>
            <a:r>
              <a:rPr lang="en-US" dirty="0">
                <a:solidFill>
                  <a:schemeClr val="tx1">
                    <a:lumMod val="85000"/>
                    <a:lumOff val="15000"/>
                  </a:schemeClr>
                </a:solidFill>
              </a:rPr>
              <a:t> </a:t>
            </a:r>
            <a:r>
              <a:rPr lang="en-US" dirty="0" smtClean="0">
                <a:solidFill>
                  <a:schemeClr val="tx1">
                    <a:lumMod val="85000"/>
                    <a:lumOff val="15000"/>
                  </a:schemeClr>
                </a:solidFill>
              </a:rPr>
              <a:t>clinic</a:t>
            </a:r>
          </a:p>
          <a:p>
            <a:pPr marL="365760" indent="-365760" eaLnBrk="1" fontAlgn="auto" hangingPunct="1">
              <a:spcAft>
                <a:spcPts val="0"/>
              </a:spcAft>
              <a:defRPr/>
            </a:pPr>
            <a:r>
              <a:rPr lang="en-US" dirty="0">
                <a:solidFill>
                  <a:schemeClr val="tx1">
                    <a:lumMod val="85000"/>
                    <a:lumOff val="15000"/>
                  </a:schemeClr>
                </a:solidFill>
              </a:rPr>
              <a:t>The </a:t>
            </a:r>
            <a:r>
              <a:rPr lang="en-US" dirty="0" err="1">
                <a:solidFill>
                  <a:schemeClr val="tx1">
                    <a:lumMod val="85000"/>
                    <a:lumOff val="15000"/>
                  </a:schemeClr>
                </a:solidFill>
              </a:rPr>
              <a:t>Amiodarone</a:t>
            </a:r>
            <a:r>
              <a:rPr lang="en-US" dirty="0">
                <a:solidFill>
                  <a:schemeClr val="tx1">
                    <a:lumMod val="85000"/>
                    <a:lumOff val="15000"/>
                  </a:schemeClr>
                </a:solidFill>
              </a:rPr>
              <a:t> Clinic will apply </a:t>
            </a:r>
            <a:r>
              <a:rPr lang="en-US" dirty="0" smtClean="0">
                <a:solidFill>
                  <a:schemeClr val="tx1">
                    <a:lumMod val="85000"/>
                    <a:lumOff val="15000"/>
                  </a:schemeClr>
                </a:solidFill>
              </a:rPr>
              <a:t>evidence based practices,</a:t>
            </a:r>
            <a:r>
              <a:rPr lang="en-US" b="1" dirty="0" smtClean="0">
                <a:solidFill>
                  <a:schemeClr val="tx1">
                    <a:lumMod val="85000"/>
                    <a:lumOff val="15000"/>
                  </a:schemeClr>
                </a:solidFill>
              </a:rPr>
              <a:t> </a:t>
            </a:r>
            <a:r>
              <a:rPr lang="en-US" dirty="0">
                <a:solidFill>
                  <a:schemeClr val="tx1">
                    <a:lumMod val="85000"/>
                    <a:lumOff val="15000"/>
                  </a:schemeClr>
                </a:solidFill>
              </a:rPr>
              <a:t>according to HRS guidelines (</a:t>
            </a:r>
            <a:r>
              <a:rPr lang="en-US" dirty="0" err="1">
                <a:solidFill>
                  <a:schemeClr val="tx1">
                    <a:lumMod val="85000"/>
                    <a:lumOff val="15000"/>
                  </a:schemeClr>
                </a:solidFill>
              </a:rPr>
              <a:t>Siddoway</a:t>
            </a:r>
            <a:r>
              <a:rPr lang="en-US" dirty="0">
                <a:solidFill>
                  <a:schemeClr val="tx1">
                    <a:lumMod val="85000"/>
                    <a:lumOff val="15000"/>
                  </a:schemeClr>
                </a:solidFill>
              </a:rPr>
              <a:t>, 2003, Bickford &amp; Spencer, 2006</a:t>
            </a:r>
            <a:r>
              <a:rPr lang="en-US" dirty="0" smtClean="0">
                <a:solidFill>
                  <a:schemeClr val="tx1">
                    <a:lumMod val="85000"/>
                    <a:lumOff val="15000"/>
                  </a:schemeClr>
                </a:solidFill>
              </a:rPr>
              <a:t>)</a:t>
            </a:r>
          </a:p>
          <a:p>
            <a:pPr marL="0" indent="0" eaLnBrk="1" fontAlgn="auto" hangingPunct="1">
              <a:spcAft>
                <a:spcPts val="0"/>
              </a:spcAft>
              <a:buFont typeface="Wingdings" pitchFamily="2" charset="2"/>
              <a:buNone/>
              <a:defRPr/>
            </a:pPr>
            <a:endParaRPr lang="en-US" dirty="0">
              <a:solidFill>
                <a:schemeClr val="tx1">
                  <a:lumMod val="85000"/>
                  <a:lumOff val="15000"/>
                </a:schemeClr>
              </a:solidFill>
            </a:endParaRPr>
          </a:p>
        </p:txBody>
      </p:sp>
      <p:sp>
        <p:nvSpPr>
          <p:cNvPr id="17411" name="Title 2"/>
          <p:cNvSpPr>
            <a:spLocks noGrp="1"/>
          </p:cNvSpPr>
          <p:nvPr>
            <p:ph type="title"/>
          </p:nvPr>
        </p:nvSpPr>
        <p:spPr/>
        <p:txBody>
          <a:bodyPr/>
          <a:lstStyle/>
          <a:p>
            <a:pPr eaLnBrk="1" hangingPunct="1"/>
            <a:r>
              <a:rPr lang="en-US" smtClean="0"/>
              <a:t>Purpose of Project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lnSpcReduction="10000"/>
          </a:bodyPr>
          <a:lstStyle/>
          <a:p>
            <a:pPr marL="365760" indent="-365760" eaLnBrk="1" fontAlgn="auto" hangingPunct="1">
              <a:spcAft>
                <a:spcPts val="0"/>
              </a:spcAft>
              <a:defRPr/>
            </a:pPr>
            <a:r>
              <a:rPr lang="en-US" dirty="0">
                <a:solidFill>
                  <a:schemeClr val="tx1"/>
                </a:solidFill>
              </a:rPr>
              <a:t>Applying evidence-based practice (EBP) </a:t>
            </a:r>
            <a:r>
              <a:rPr lang="en-US" dirty="0" smtClean="0">
                <a:solidFill>
                  <a:schemeClr val="tx1"/>
                </a:solidFill>
              </a:rPr>
              <a:t>protocols </a:t>
            </a:r>
            <a:r>
              <a:rPr lang="en-US" dirty="0">
                <a:solidFill>
                  <a:schemeClr val="tx1"/>
                </a:solidFill>
              </a:rPr>
              <a:t>is necessary to screen for contraindications prior to enrolling patients and identifying early adverse </a:t>
            </a:r>
            <a:r>
              <a:rPr lang="en-US" dirty="0" smtClean="0">
                <a:solidFill>
                  <a:schemeClr val="tx1"/>
                </a:solidFill>
              </a:rPr>
              <a:t>reactions </a:t>
            </a:r>
            <a:r>
              <a:rPr lang="en-US" dirty="0">
                <a:solidFill>
                  <a:schemeClr val="tx1"/>
                </a:solidFill>
              </a:rPr>
              <a:t>(Bickford &amp; Spencer, </a:t>
            </a:r>
            <a:r>
              <a:rPr lang="en-US" dirty="0" smtClean="0">
                <a:solidFill>
                  <a:schemeClr val="tx1"/>
                </a:solidFill>
              </a:rPr>
              <a:t>2006)</a:t>
            </a:r>
          </a:p>
          <a:p>
            <a:pPr marL="365760" indent="-365760" eaLnBrk="1" fontAlgn="auto" hangingPunct="1">
              <a:spcAft>
                <a:spcPts val="0"/>
              </a:spcAft>
              <a:defRPr/>
            </a:pPr>
            <a:r>
              <a:rPr lang="en-US" dirty="0" smtClean="0">
                <a:solidFill>
                  <a:schemeClr val="tx1"/>
                </a:solidFill>
              </a:rPr>
              <a:t>Translating </a:t>
            </a:r>
            <a:r>
              <a:rPr lang="en-US" dirty="0">
                <a:solidFill>
                  <a:schemeClr val="tx1"/>
                </a:solidFill>
              </a:rPr>
              <a:t>research into evidence-based practice will be vital in the success of changing </a:t>
            </a:r>
            <a:r>
              <a:rPr lang="en-US" dirty="0" smtClean="0">
                <a:solidFill>
                  <a:schemeClr val="tx1"/>
                </a:solidFill>
              </a:rPr>
              <a:t>practice</a:t>
            </a:r>
          </a:p>
          <a:p>
            <a:pPr marL="365760" indent="-365760" eaLnBrk="1" fontAlgn="auto" hangingPunct="1">
              <a:spcAft>
                <a:spcPts val="0"/>
              </a:spcAft>
              <a:defRPr/>
            </a:pPr>
            <a:r>
              <a:rPr lang="en-US" dirty="0" smtClean="0">
                <a:solidFill>
                  <a:schemeClr val="tx1"/>
                </a:solidFill>
              </a:rPr>
              <a:t>Applying </a:t>
            </a:r>
            <a:r>
              <a:rPr lang="en-US" dirty="0">
                <a:solidFill>
                  <a:schemeClr val="tx1"/>
                </a:solidFill>
              </a:rPr>
              <a:t>a framework describing the process of taking research findings and implementing into practice using the diffusion of theory of innovations provides a systematic approach to change </a:t>
            </a:r>
            <a:r>
              <a:rPr lang="en-US" dirty="0" smtClean="0">
                <a:solidFill>
                  <a:schemeClr val="tx1"/>
                </a:solidFill>
              </a:rPr>
              <a:t>practice </a:t>
            </a:r>
            <a:r>
              <a:rPr lang="en-US" dirty="0">
                <a:solidFill>
                  <a:schemeClr val="tx1"/>
                </a:solidFill>
              </a:rPr>
              <a:t>(</a:t>
            </a:r>
            <a:r>
              <a:rPr lang="en-US" dirty="0" err="1">
                <a:solidFill>
                  <a:schemeClr val="tx1"/>
                </a:solidFill>
              </a:rPr>
              <a:t>DiCenso</a:t>
            </a:r>
            <a:r>
              <a:rPr lang="en-US" dirty="0">
                <a:solidFill>
                  <a:schemeClr val="tx1"/>
                </a:solidFill>
              </a:rPr>
              <a:t>, </a:t>
            </a:r>
            <a:r>
              <a:rPr lang="en-US" dirty="0" err="1">
                <a:solidFill>
                  <a:schemeClr val="tx1"/>
                </a:solidFill>
              </a:rPr>
              <a:t>Guyatt</a:t>
            </a:r>
            <a:r>
              <a:rPr lang="en-US" dirty="0">
                <a:solidFill>
                  <a:schemeClr val="tx1"/>
                </a:solidFill>
              </a:rPr>
              <a:t>, &amp; </a:t>
            </a:r>
            <a:r>
              <a:rPr lang="en-US" dirty="0" err="1">
                <a:solidFill>
                  <a:schemeClr val="tx1"/>
                </a:solidFill>
              </a:rPr>
              <a:t>Cilska</a:t>
            </a:r>
            <a:r>
              <a:rPr lang="en-US" dirty="0">
                <a:solidFill>
                  <a:schemeClr val="tx1"/>
                </a:solidFill>
              </a:rPr>
              <a:t>, 2005).</a:t>
            </a:r>
            <a:endParaRPr lang="en-US" dirty="0">
              <a:solidFill>
                <a:schemeClr val="tx1">
                  <a:lumMod val="85000"/>
                  <a:lumOff val="15000"/>
                </a:schemeClr>
              </a:solidFill>
            </a:endParaRPr>
          </a:p>
          <a:p>
            <a:pPr marL="365760" indent="-365760" eaLnBrk="1" fontAlgn="auto" hangingPunct="1">
              <a:spcAft>
                <a:spcPts val="0"/>
              </a:spcAft>
              <a:defRPr/>
            </a:pPr>
            <a:endParaRPr lang="en-US" dirty="0">
              <a:solidFill>
                <a:schemeClr val="tx1">
                  <a:lumMod val="85000"/>
                  <a:lumOff val="15000"/>
                </a:schemeClr>
              </a:solidFill>
            </a:endParaRPr>
          </a:p>
        </p:txBody>
      </p:sp>
      <p:sp>
        <p:nvSpPr>
          <p:cNvPr id="18435" name="Title 2"/>
          <p:cNvSpPr>
            <a:spLocks noGrp="1"/>
          </p:cNvSpPr>
          <p:nvPr>
            <p:ph type="title"/>
          </p:nvPr>
        </p:nvSpPr>
        <p:spPr/>
        <p:txBody>
          <a:bodyPr/>
          <a:lstStyle/>
          <a:p>
            <a:pPr eaLnBrk="1" hangingPunct="1"/>
            <a:r>
              <a:rPr lang="en-US" smtClean="0"/>
              <a:t>Purpose of Project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Hardcover</Template>
  <TotalTime>277</TotalTime>
  <Words>2099</Words>
  <Application>Microsoft Office PowerPoint</Application>
  <PresentationFormat>On-screen Show (4:3)</PresentationFormat>
  <Paragraphs>315</Paragraphs>
  <Slides>43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Book Antiqua</vt:lpstr>
      <vt:lpstr>Wingdings</vt:lpstr>
      <vt:lpstr>Calibri</vt:lpstr>
      <vt:lpstr>Times New Roman</vt:lpstr>
      <vt:lpstr>Hardcover</vt:lpstr>
      <vt:lpstr>AMIODARONE CLINIC DESIGN, IMPLEMENTATION and EVALUATION by a  NURSE PRACTITIONER (NP)</vt:lpstr>
      <vt:lpstr>Background</vt:lpstr>
      <vt:lpstr>Atrial Fibrillation</vt:lpstr>
      <vt:lpstr>Background of Amiodarone</vt:lpstr>
      <vt:lpstr>Previous Studies</vt:lpstr>
      <vt:lpstr>Previous Studies</vt:lpstr>
      <vt:lpstr>Adverse Effects</vt:lpstr>
      <vt:lpstr>Purpose of Project</vt:lpstr>
      <vt:lpstr>Purpose of Project</vt:lpstr>
      <vt:lpstr>HRS Guidelines</vt:lpstr>
      <vt:lpstr>Description of Project</vt:lpstr>
      <vt:lpstr>Description of Project</vt:lpstr>
      <vt:lpstr>Amiodarone Clinic Implementation</vt:lpstr>
      <vt:lpstr>Amiodarone Clinic Implementation</vt:lpstr>
      <vt:lpstr>Amiodarone Clinic Implementation</vt:lpstr>
      <vt:lpstr>Theoretical Framework</vt:lpstr>
      <vt:lpstr>Planning, Implementation and Evaluation of the Amiodarone Clinic</vt:lpstr>
      <vt:lpstr>Planning Assessment of Need</vt:lpstr>
      <vt:lpstr>Planning: Assessment of Need</vt:lpstr>
      <vt:lpstr>Planning: Assessment of Need (Appendix A)</vt:lpstr>
      <vt:lpstr>Planning: Assessment of Need Results (Chart One)</vt:lpstr>
      <vt:lpstr>Evaluation Results (Chart Two)</vt:lpstr>
      <vt:lpstr>Evaluation Results (Chart Three)</vt:lpstr>
      <vt:lpstr>Structure and Processes of the Clinic</vt:lpstr>
      <vt:lpstr>Structure and Processes of the Clinic</vt:lpstr>
      <vt:lpstr>Structure and Processes of the Clinic (Appendix B)</vt:lpstr>
      <vt:lpstr>Structure and Processes of the Clinic (Sample of Appendix C)</vt:lpstr>
      <vt:lpstr>Implementation</vt:lpstr>
      <vt:lpstr>Implementation</vt:lpstr>
      <vt:lpstr>Evaluation</vt:lpstr>
      <vt:lpstr>Evaluation</vt:lpstr>
      <vt:lpstr>Challenges and Quality Improvement</vt:lpstr>
      <vt:lpstr>Conclusion</vt:lpstr>
      <vt:lpstr>References</vt:lpstr>
      <vt:lpstr>References</vt:lpstr>
      <vt:lpstr>References</vt:lpstr>
      <vt:lpstr>References</vt:lpstr>
      <vt:lpstr>References</vt:lpstr>
      <vt:lpstr>References</vt:lpstr>
      <vt:lpstr>References</vt:lpstr>
      <vt:lpstr>References</vt:lpstr>
      <vt:lpstr>References</vt:lpstr>
      <vt:lpstr>References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AMIODARONE CLINIC DESIGN, IMPLEMENTATION and EVALUATION by a  NURSE PRACTITIONER (NP)</dc:title>
  <dc:creator>Kimberly</dc:creator>
  <cp:lastModifiedBy>Kimberly</cp:lastModifiedBy>
  <cp:revision>21</cp:revision>
  <dcterms:created xsi:type="dcterms:W3CDTF">2012-12-08T17:28:06Z</dcterms:created>
  <dcterms:modified xsi:type="dcterms:W3CDTF">2012-12-11T17:28:21Z</dcterms:modified>
</cp:coreProperties>
</file>