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vertBarState="minimized" horzBarState="maximized">
    <p:restoredLeft sz="15620"/>
    <p:restoredTop sz="94660"/>
  </p:normalViewPr>
  <p:slideViewPr>
    <p:cSldViewPr>
      <p:cViewPr varScale="1">
        <p:scale>
          <a:sx n="54" d="100"/>
          <a:sy n="54" d="100"/>
        </p:scale>
        <p:origin x="-1522" y="-72"/>
      </p:cViewPr>
      <p:guideLst>
        <p:guide orient="horz" pos="2160"/>
        <p:guide pos="2880"/>
      </p:guideLst>
    </p:cSldViewPr>
  </p:slideViewPr>
  <p:notesTextViewPr>
    <p:cViewPr>
      <p:scale>
        <a:sx n="1" d="1"/>
        <a:sy n="1" d="1"/>
      </p:scale>
      <p:origin x="0" y="0"/>
    </p:cViewPr>
  </p:notesTextViewPr>
  <p:notesViewPr>
    <p:cSldViewPr>
      <p:cViewPr>
        <p:scale>
          <a:sx n="66" d="100"/>
          <a:sy n="66" d="100"/>
        </p:scale>
        <p:origin x="-1810" y="134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E61605-7059-4595-BFFF-A2D7A38F90B4}" type="datetimeFigureOut">
              <a:rPr lang="en-US" smtClean="0"/>
              <a:t>9/26/2012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2BC4D3-5A21-4B1A-A5E0-DD6DAC78F0D5}" type="slidenum">
              <a:rPr lang="en-US" smtClean="0"/>
              <a:t>‹#›</a:t>
            </a:fld>
            <a:endParaRPr lang="en-US"/>
          </a:p>
        </p:txBody>
      </p:sp>
    </p:spTree>
    <p:extLst>
      <p:ext uri="{BB962C8B-B14F-4D97-AF65-F5344CB8AC3E}">
        <p14:creationId xmlns:p14="http://schemas.microsoft.com/office/powerpoint/2010/main" val="2307629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BC4D3-5A21-4B1A-A5E0-DD6DAC78F0D5}" type="slidenum">
              <a:rPr lang="en-US" smtClean="0"/>
              <a:t>1</a:t>
            </a:fld>
            <a:endParaRPr lang="en-US"/>
          </a:p>
        </p:txBody>
      </p:sp>
    </p:spTree>
    <p:extLst>
      <p:ext uri="{BB962C8B-B14F-4D97-AF65-F5344CB8AC3E}">
        <p14:creationId xmlns:p14="http://schemas.microsoft.com/office/powerpoint/2010/main" val="1725803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Eight years ago, the similarities between the Republican and Democratic platforms on the issue of immigration reform were striking.  </a:t>
            </a:r>
          </a:p>
          <a:p>
            <a:endParaRPr lang="en-US" dirty="0" smtClean="0"/>
          </a:p>
          <a:p>
            <a:r>
              <a:rPr lang="en-US" dirty="0" smtClean="0"/>
              <a:t>According to Immigration Impact, the 2012 immigration planks for both parties are equally striking, but for the opposite reason. 2004 demonstrated a unified vision </a:t>
            </a:r>
          </a:p>
          <a:p>
            <a:r>
              <a:rPr lang="en-US" dirty="0" smtClean="0"/>
              <a:t>of a broken system requiring reform, 2012 represents a virtual breakdown in agreement at least in official party documents, on how to go forward on immigration.</a:t>
            </a:r>
          </a:p>
          <a:p>
            <a:endParaRPr lang="en-US" dirty="0" smtClean="0"/>
          </a:p>
          <a:p>
            <a:r>
              <a:rPr lang="en-US" dirty="0" smtClean="0"/>
              <a:t>Comparing the evolution of the platforms from 2004 to 2008 to 2012 offers some insight into what has gone wrong in the immigration policy debate, </a:t>
            </a:r>
          </a:p>
          <a:p>
            <a:r>
              <a:rPr lang="en-US" dirty="0" smtClean="0"/>
              <a:t>and demonstrates why both sides need to come up with new, creative solutions to the continuing immigration policy crisis. </a:t>
            </a:r>
          </a:p>
          <a:p>
            <a:endParaRPr lang="en-US" dirty="0"/>
          </a:p>
          <a:p>
            <a:r>
              <a:rPr lang="en-US" dirty="0" smtClean="0"/>
              <a:t>The one thing the platforms agreed upon in 2012 was the need to enhance America’s economic competitiveness by providing visas for highly skilled workers with advanced degrees in science, technology, engineering, and math.</a:t>
            </a:r>
          </a:p>
          <a:p>
            <a:endParaRPr lang="en-US" dirty="0"/>
          </a:p>
        </p:txBody>
      </p:sp>
      <p:sp>
        <p:nvSpPr>
          <p:cNvPr id="4" name="Slide Number Placeholder 3"/>
          <p:cNvSpPr>
            <a:spLocks noGrp="1"/>
          </p:cNvSpPr>
          <p:nvPr>
            <p:ph type="sldNum" sz="quarter" idx="10"/>
          </p:nvPr>
        </p:nvSpPr>
        <p:spPr/>
        <p:txBody>
          <a:bodyPr/>
          <a:lstStyle/>
          <a:p>
            <a:fld id="{0B2BC4D3-5A21-4B1A-A5E0-DD6DAC78F0D5}" type="slidenum">
              <a:rPr lang="en-US" smtClean="0"/>
              <a:t>2</a:t>
            </a:fld>
            <a:endParaRPr lang="en-US"/>
          </a:p>
        </p:txBody>
      </p:sp>
    </p:spTree>
    <p:extLst>
      <p:ext uri="{BB962C8B-B14F-4D97-AF65-F5344CB8AC3E}">
        <p14:creationId xmlns:p14="http://schemas.microsoft.com/office/powerpoint/2010/main" val="372144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fundamental difference between the way Romney and President Obama would immediately tackle immigration reform is based heavily upon military status </a:t>
            </a:r>
          </a:p>
          <a:p>
            <a:r>
              <a:rPr lang="en-US" dirty="0" smtClean="0"/>
              <a:t>and opportunities for education. Romney wants to provide an opportunity for citizenship for those who have served in the military. </a:t>
            </a:r>
          </a:p>
          <a:p>
            <a:endParaRPr lang="en-US" dirty="0"/>
          </a:p>
          <a:p>
            <a:r>
              <a:rPr lang="en-US" dirty="0" smtClean="0"/>
              <a:t>Obama would enable a route to citizenship for service members as well as young people who were brought to the United States as children. </a:t>
            </a:r>
          </a:p>
          <a:p>
            <a:endParaRPr lang="en-US" dirty="0" smtClean="0"/>
          </a:p>
          <a:p>
            <a:r>
              <a:rPr lang="en-US" dirty="0" smtClean="0"/>
              <a:t>According to the "Business Insider," in June of 2012 Obama unveiled a shift in policies that grants work permits to some young illegal immigrants </a:t>
            </a:r>
          </a:p>
          <a:p>
            <a:r>
              <a:rPr lang="en-US" dirty="0" smtClean="0"/>
              <a:t>with high-school or GED degrees and good legal standing. Romney opposes the administration's shift in policy.</a:t>
            </a:r>
          </a:p>
          <a:p>
            <a:endParaRPr lang="en-US" dirty="0" smtClean="0"/>
          </a:p>
          <a:p>
            <a:r>
              <a:rPr lang="en-US" dirty="0" smtClean="0"/>
              <a:t> He does, however, say that he wants to speed up the verification process for temporary and seasonal work visas. One of the most controversial</a:t>
            </a:r>
          </a:p>
          <a:p>
            <a:r>
              <a:rPr lang="en-US" dirty="0" smtClean="0"/>
              <a:t> policies that has already been enacted is the Arizona immigration law, most of which was struck down by the Supreme Court earlier this year. </a:t>
            </a:r>
          </a:p>
          <a:p>
            <a:endParaRPr lang="en-US" dirty="0" smtClean="0"/>
          </a:p>
          <a:p>
            <a:r>
              <a:rPr lang="en-US" dirty="0" smtClean="0"/>
              <a:t>The Obama administration challenged the law all the way to the Supreme Court. Romney, meanwhile, has called the law a "model" for the nation, </a:t>
            </a:r>
          </a:p>
          <a:p>
            <a:r>
              <a:rPr lang="en-US" dirty="0" smtClean="0"/>
              <a:t>but has backed away from supporting it during the general election. </a:t>
            </a:r>
          </a:p>
          <a:p>
            <a:endParaRPr lang="en-US" dirty="0"/>
          </a:p>
        </p:txBody>
      </p:sp>
      <p:sp>
        <p:nvSpPr>
          <p:cNvPr id="4" name="Slide Number Placeholder 3"/>
          <p:cNvSpPr>
            <a:spLocks noGrp="1"/>
          </p:cNvSpPr>
          <p:nvPr>
            <p:ph type="sldNum" sz="quarter" idx="10"/>
          </p:nvPr>
        </p:nvSpPr>
        <p:spPr/>
        <p:txBody>
          <a:bodyPr/>
          <a:lstStyle/>
          <a:p>
            <a:fld id="{0B2BC4D3-5A21-4B1A-A5E0-DD6DAC78F0D5}" type="slidenum">
              <a:rPr lang="en-US" smtClean="0"/>
              <a:t>3</a:t>
            </a:fld>
            <a:endParaRPr lang="en-US"/>
          </a:p>
        </p:txBody>
      </p:sp>
    </p:spTree>
    <p:extLst>
      <p:ext uri="{BB962C8B-B14F-4D97-AF65-F5344CB8AC3E}">
        <p14:creationId xmlns:p14="http://schemas.microsoft.com/office/powerpoint/2010/main" val="1905294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14800"/>
          </a:xfrm>
        </p:spPr>
        <p:txBody>
          <a:bodyPr/>
          <a:lstStyle/>
          <a:p>
            <a:r>
              <a:rPr lang="en-US" sz="1050" dirty="0" smtClean="0"/>
              <a:t>A recent article in the New York times addressed a new policy put in place by President Obama in June 2012 will allow hundreds of thousands of immigrants who came to the United States illegally as children to obtain work permits and be immune to deportation for two years at a time. </a:t>
            </a:r>
          </a:p>
          <a:p>
            <a:endParaRPr lang="en-US" sz="1050" dirty="0"/>
          </a:p>
          <a:p>
            <a:r>
              <a:rPr lang="en-US" sz="1050" dirty="0" smtClean="0"/>
              <a:t>To qualify, illegal immigrants must be under 31 years old and have come to the United States before they were 16. They must show that they have lived here continuously since June 15, 2007, and be currently in school or have earned a high school diploma or have been honorably discharged from the military. They must pass a background check to show they do not have any significant criminal record or pose a threat to </a:t>
            </a:r>
          </a:p>
          <a:p>
            <a:r>
              <a:rPr lang="en-US" sz="1050" dirty="0" smtClean="0"/>
              <a:t>national security. </a:t>
            </a:r>
          </a:p>
          <a:p>
            <a:endParaRPr lang="en-US" sz="1050" dirty="0"/>
          </a:p>
          <a:p>
            <a:r>
              <a:rPr lang="en-US" sz="1050" dirty="0" smtClean="0"/>
              <a:t>One month after the program began, more than 72,000 people had applied for the temporary reprieve, senior immigration officials said on Sept. 11, and the same week, the first approvals were granted. </a:t>
            </a:r>
          </a:p>
          <a:p>
            <a:endParaRPr lang="en-US" sz="1050" dirty="0" smtClean="0"/>
          </a:p>
          <a:p>
            <a:r>
              <a:rPr lang="en-US" sz="1050" dirty="0" smtClean="0"/>
              <a:t>In August 2012, the Republican party adopted a party platform on immigration that would require employers nationwide to verify workers’ legal status and deny federal financing to universities that allow illegal immigrant students to enroll at lower in-state tuition rates. The immigration plank calls for tough border enforcement and opposing “any forms of amnesty” for illegal immigrants, instead endorsing “humane procedures to encourage illegal aliens to return home voluntarily,” a policy of self-deportation. Romney took a hard line on immigration, embracing the concept of “self-deportation” and saying he would veto legislation known as the Dream Act, which would give legal status to illegal immigrants who came to the United States when they were children. However, More recently, Mr. Romney sought to soften his stance, saying he would consider a Dream Act for illegal immigrants who serve in the military.</a:t>
            </a:r>
          </a:p>
          <a:p>
            <a:endParaRPr lang="en-US" sz="1050" dirty="0"/>
          </a:p>
        </p:txBody>
      </p:sp>
      <p:sp>
        <p:nvSpPr>
          <p:cNvPr id="4" name="Slide Number Placeholder 3"/>
          <p:cNvSpPr>
            <a:spLocks noGrp="1"/>
          </p:cNvSpPr>
          <p:nvPr>
            <p:ph type="sldNum" sz="quarter" idx="10"/>
          </p:nvPr>
        </p:nvSpPr>
        <p:spPr/>
        <p:txBody>
          <a:bodyPr/>
          <a:lstStyle/>
          <a:p>
            <a:fld id="{0B2BC4D3-5A21-4B1A-A5E0-DD6DAC78F0D5}" type="slidenum">
              <a:rPr lang="en-US" smtClean="0"/>
              <a:t>4</a:t>
            </a:fld>
            <a:endParaRPr lang="en-US"/>
          </a:p>
        </p:txBody>
      </p:sp>
    </p:spTree>
    <p:extLst>
      <p:ext uri="{BB962C8B-B14F-4D97-AF65-F5344CB8AC3E}">
        <p14:creationId xmlns:p14="http://schemas.microsoft.com/office/powerpoint/2010/main" val="1309088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Republicans and Democrats have agreed for years on the need for sweeping changes in the federal immigration laws. Although Romney wants to strengthen enforcement measures through methods of "self-deportation", he also feels these measures should not apply to immigrants who have served in the </a:t>
            </a:r>
            <a:r>
              <a:rPr lang="en-US" dirty="0" err="1" smtClean="0"/>
              <a:t>miltary</a:t>
            </a:r>
            <a:r>
              <a:rPr lang="en-US" dirty="0" smtClean="0"/>
              <a:t>.</a:t>
            </a:r>
          </a:p>
          <a:p>
            <a:endParaRPr lang="en-US" dirty="0" smtClean="0"/>
          </a:p>
          <a:p>
            <a:r>
              <a:rPr lang="en-US" dirty="0" smtClean="0"/>
              <a:t>On the other hand, Obama's stance on immigration laws will allow children who were brought to the United States illegally to obtain work permits and to be</a:t>
            </a:r>
          </a:p>
          <a:p>
            <a:r>
              <a:rPr lang="en-US" dirty="0" smtClean="0"/>
              <a:t>immune from deportation. Obama's immigration laws also grants work permits to some immigrants, if they have a high-school diploma or GED and are in good legal standing.</a:t>
            </a:r>
          </a:p>
          <a:p>
            <a:endParaRPr lang="en-US" dirty="0" smtClean="0"/>
          </a:p>
          <a:p>
            <a:r>
              <a:rPr lang="en-US" dirty="0" smtClean="0"/>
              <a:t>In conclusion, both Romney and Obama agree that immigration reforms are needed in order to address the undocumented immigrants living in the United States.</a:t>
            </a:r>
          </a:p>
          <a:p>
            <a:r>
              <a:rPr lang="en-US" dirty="0" smtClean="0"/>
              <a:t> </a:t>
            </a:r>
          </a:p>
          <a:p>
            <a:r>
              <a:rPr lang="en-US" sz="1050" dirty="0" smtClean="0"/>
              <a:t>References</a:t>
            </a:r>
            <a:r>
              <a:rPr lang="en-US" dirty="0" smtClean="0"/>
              <a:t>:</a:t>
            </a:r>
          </a:p>
          <a:p>
            <a:r>
              <a:rPr lang="en-US" sz="1050" dirty="0" err="1" smtClean="0"/>
              <a:t>Giovagnoli</a:t>
            </a:r>
            <a:r>
              <a:rPr lang="en-US" sz="1050" dirty="0" smtClean="0"/>
              <a:t>, M. (2012). A Look Backward and </a:t>
            </a:r>
            <a:r>
              <a:rPr lang="en-US" sz="1050" dirty="0" err="1" smtClean="0"/>
              <a:t>Foward</a:t>
            </a:r>
            <a:r>
              <a:rPr lang="en-US" sz="1050" dirty="0" smtClean="0"/>
              <a:t> at Immigration Platforms. Immigration Impact. </a:t>
            </a:r>
          </a:p>
          <a:p>
            <a:r>
              <a:rPr lang="en-US" sz="1050" dirty="0" smtClean="0"/>
              <a:t> Retrieved September 26, 2012 from http://</a:t>
            </a:r>
            <a:r>
              <a:rPr lang="en-US" sz="1050" dirty="0" err="1" smtClean="0"/>
              <a:t>immigrationimpact.com</a:t>
            </a:r>
            <a:r>
              <a:rPr lang="en-US" sz="1050" dirty="0" smtClean="0"/>
              <a:t>/2012/09/07/a-look-back-and-forward-at-immigration-platforms/</a:t>
            </a:r>
          </a:p>
          <a:p>
            <a:r>
              <a:rPr lang="en-US" sz="1050" dirty="0" smtClean="0"/>
              <a:t> </a:t>
            </a:r>
          </a:p>
          <a:p>
            <a:r>
              <a:rPr lang="en-US" sz="1050" dirty="0" err="1" smtClean="0"/>
              <a:t>LoGoiurito</a:t>
            </a:r>
            <a:r>
              <a:rPr lang="en-US" sz="1050" dirty="0" smtClean="0"/>
              <a:t>, B. (2012). Here Are The Key Differences Between Obama And Romney On Immigration Reform. Business Insider. Retrieved September 26, 2012 from</a:t>
            </a:r>
          </a:p>
          <a:p>
            <a:r>
              <a:rPr lang="en-US" sz="1050" dirty="0" smtClean="0"/>
              <a:t>http://</a:t>
            </a:r>
            <a:r>
              <a:rPr lang="en-US" sz="1050" dirty="0" err="1" smtClean="0"/>
              <a:t>www.businessinsider.com</a:t>
            </a:r>
            <a:r>
              <a:rPr lang="en-US" sz="1050" dirty="0" smtClean="0"/>
              <a:t>/immigration-obama-romney-dream-act-illegal-immigrants-amnesty-2012-9 </a:t>
            </a:r>
            <a:endParaRPr lang="en-US" sz="1050" dirty="0"/>
          </a:p>
        </p:txBody>
      </p:sp>
      <p:sp>
        <p:nvSpPr>
          <p:cNvPr id="4" name="Slide Number Placeholder 3"/>
          <p:cNvSpPr>
            <a:spLocks noGrp="1"/>
          </p:cNvSpPr>
          <p:nvPr>
            <p:ph type="sldNum" sz="quarter" idx="10"/>
          </p:nvPr>
        </p:nvSpPr>
        <p:spPr/>
        <p:txBody>
          <a:bodyPr/>
          <a:lstStyle/>
          <a:p>
            <a:fld id="{0B2BC4D3-5A21-4B1A-A5E0-DD6DAC78F0D5}" type="slidenum">
              <a:rPr lang="en-US" smtClean="0"/>
              <a:t>5</a:t>
            </a:fld>
            <a:endParaRPr lang="en-US"/>
          </a:p>
        </p:txBody>
      </p:sp>
    </p:spTree>
    <p:extLst>
      <p:ext uri="{BB962C8B-B14F-4D97-AF65-F5344CB8AC3E}">
        <p14:creationId xmlns:p14="http://schemas.microsoft.com/office/powerpoint/2010/main" val="3174902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7C60C26-1D38-4DD2-A279-A69308CE63B8}"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C60C26-1D38-4DD2-A279-A69308CE63B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7C60C26-1D38-4DD2-A279-A69308CE63B8}"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17C60C26-1D38-4DD2-A279-A69308CE63B8}"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7C60C26-1D38-4DD2-A279-A69308CE63B8}"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BE1F538-3049-4709-8BDD-A38795D00466}" type="datetimeFigureOut">
              <a:rPr lang="en-US" smtClean="0"/>
              <a:t>9/26/2012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C60C26-1D38-4DD2-A279-A69308CE63B8}"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7C60C26-1D38-4DD2-A279-A69308CE63B8}"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17C60C26-1D38-4DD2-A279-A69308CE63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7C60C26-1D38-4DD2-A279-A69308CE63B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7C60C26-1D38-4DD2-A279-A69308CE63B8}"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BE1F538-3049-4709-8BDD-A38795D00466}" type="datetimeFigureOut">
              <a:rPr lang="en-US" smtClean="0"/>
              <a:t>9/26/2012</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7C60C26-1D38-4DD2-A279-A69308CE63B8}"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BE1F538-3049-4709-8BDD-A38795D00466}" type="datetimeFigureOut">
              <a:rPr lang="en-US" smtClean="0"/>
              <a:t>9/26/2012</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BE1F538-3049-4709-8BDD-A38795D00466}" type="datetimeFigureOut">
              <a:rPr lang="en-US" smtClean="0"/>
              <a:t>9/26/2012</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7C60C26-1D38-4DD2-A279-A69308CE63B8}"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fontScale="90000"/>
          </a:bodyPr>
          <a:lstStyle/>
          <a:p>
            <a:r>
              <a:rPr lang="en-US" b="1" dirty="0"/>
              <a:t>Barrack Obama </a:t>
            </a:r>
            <a:r>
              <a:rPr lang="en-US" b="1" dirty="0" smtClean="0"/>
              <a:t>vs. </a:t>
            </a:r>
            <a:r>
              <a:rPr lang="en-US" b="1" dirty="0"/>
              <a:t>Mitt Romney on the Immigration Reform Issue</a:t>
            </a:r>
          </a:p>
        </p:txBody>
      </p:sp>
    </p:spTree>
    <p:extLst>
      <p:ext uri="{BB962C8B-B14F-4D97-AF65-F5344CB8AC3E}">
        <p14:creationId xmlns:p14="http://schemas.microsoft.com/office/powerpoint/2010/main" val="765465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1371600"/>
          </a:xfrm>
        </p:spPr>
        <p:txBody>
          <a:bodyPr>
            <a:normAutofit/>
          </a:bodyPr>
          <a:lstStyle/>
          <a:p>
            <a:r>
              <a:rPr lang="en-US" sz="2700" b="1" dirty="0" smtClean="0">
                <a:solidFill>
                  <a:schemeClr val="tx1"/>
                </a:solidFill>
              </a:rPr>
              <a:t>Similarities </a:t>
            </a:r>
            <a:r>
              <a:rPr lang="en-US" sz="2700" b="1" dirty="0">
                <a:solidFill>
                  <a:schemeClr val="tx1"/>
                </a:solidFill>
              </a:rPr>
              <a:t>between Romney and Obama </a:t>
            </a:r>
            <a:r>
              <a:rPr lang="en-US" sz="2700" b="1" dirty="0" smtClean="0">
                <a:solidFill>
                  <a:schemeClr val="tx1"/>
                </a:solidFill>
              </a:rPr>
              <a:t/>
            </a:r>
            <a:br>
              <a:rPr lang="en-US" sz="2700" b="1" dirty="0" smtClean="0">
                <a:solidFill>
                  <a:schemeClr val="tx1"/>
                </a:solidFill>
              </a:rPr>
            </a:br>
            <a:r>
              <a:rPr lang="en-US" sz="2700" b="1" dirty="0" smtClean="0">
                <a:solidFill>
                  <a:schemeClr val="tx1"/>
                </a:solidFill>
              </a:rPr>
              <a:t>Regarding Immigration Reform </a:t>
            </a:r>
            <a:r>
              <a:rPr lang="en-US" sz="2400" b="1" dirty="0">
                <a:solidFill>
                  <a:schemeClr val="tx1"/>
                </a:solidFill>
              </a:rPr>
              <a:t/>
            </a:r>
            <a:br>
              <a:rPr lang="en-US" sz="2400" b="1" dirty="0">
                <a:solidFill>
                  <a:schemeClr val="tx1"/>
                </a:solidFill>
              </a:rPr>
            </a:br>
            <a:endParaRPr lang="en-US" sz="2400" b="1" dirty="0">
              <a:solidFill>
                <a:schemeClr val="tx1"/>
              </a:solidFill>
            </a:endParaRPr>
          </a:p>
        </p:txBody>
      </p:sp>
      <p:sp>
        <p:nvSpPr>
          <p:cNvPr id="3" name="Content Placeholder 2"/>
          <p:cNvSpPr>
            <a:spLocks noGrp="1"/>
          </p:cNvSpPr>
          <p:nvPr>
            <p:ph sz="quarter" idx="1"/>
          </p:nvPr>
        </p:nvSpPr>
        <p:spPr/>
        <p:txBody>
          <a:bodyPr>
            <a:normAutofit lnSpcReduction="10000"/>
          </a:bodyPr>
          <a:lstStyle/>
          <a:p>
            <a:pPr marL="0" indent="0">
              <a:buNone/>
            </a:pPr>
            <a:r>
              <a:rPr lang="en-US" sz="2800" dirty="0" smtClean="0"/>
              <a:t>a. Obama and Romney both agree that reforms are needed in the immigration system. This includes a plan meant to address the millions of undocumented immigrants present in the country. </a:t>
            </a:r>
          </a:p>
          <a:p>
            <a:pPr marL="0" indent="0">
              <a:buNone/>
            </a:pPr>
            <a:endParaRPr lang="en-US" sz="2800" dirty="0" smtClean="0"/>
          </a:p>
          <a:p>
            <a:pPr marL="0" indent="0">
              <a:buNone/>
            </a:pPr>
            <a:r>
              <a:rPr lang="en-US" sz="2800" dirty="0" smtClean="0"/>
              <a:t>b. Obama and Romney agree that Latinos are acknowledged as being important in the presidential election. It is for this reason that President Obama </a:t>
            </a:r>
          </a:p>
          <a:p>
            <a:pPr marL="0" indent="0">
              <a:buNone/>
            </a:pPr>
            <a:r>
              <a:rPr lang="en-US" sz="2800" dirty="0" smtClean="0"/>
              <a:t>and Republican Mitt Romney are both attempting to gain votes through immigration reform</a:t>
            </a:r>
          </a:p>
          <a:p>
            <a:pPr marL="0" indent="0">
              <a:buNone/>
            </a:pPr>
            <a:endParaRPr lang="en-US" sz="2800" dirty="0" smtClean="0"/>
          </a:p>
          <a:p>
            <a:pPr marL="0" indent="0">
              <a:buNone/>
            </a:pPr>
            <a:endParaRPr lang="en-US" dirty="0"/>
          </a:p>
        </p:txBody>
      </p:sp>
    </p:spTree>
    <p:extLst>
      <p:ext uri="{BB962C8B-B14F-4D97-AF65-F5344CB8AC3E}">
        <p14:creationId xmlns:p14="http://schemas.microsoft.com/office/powerpoint/2010/main" val="3292729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solidFill>
                  <a:schemeClr val="tx1"/>
                </a:solidFill>
              </a:rPr>
              <a:t>Varying </a:t>
            </a:r>
            <a:r>
              <a:rPr lang="en-US" sz="2800" b="1" dirty="0" smtClean="0">
                <a:solidFill>
                  <a:schemeClr val="tx1"/>
                </a:solidFill>
              </a:rPr>
              <a:t>Opinions Regarding Immigration Reform</a:t>
            </a:r>
            <a:endParaRPr lang="en-US" sz="2800" b="1" dirty="0">
              <a:solidFill>
                <a:schemeClr val="tx1"/>
              </a:solidFill>
            </a:endParaRPr>
          </a:p>
        </p:txBody>
      </p:sp>
      <p:sp>
        <p:nvSpPr>
          <p:cNvPr id="3" name="Content Placeholder 2"/>
          <p:cNvSpPr>
            <a:spLocks noGrp="1"/>
          </p:cNvSpPr>
          <p:nvPr>
            <p:ph sz="quarter" idx="1"/>
          </p:nvPr>
        </p:nvSpPr>
        <p:spPr>
          <a:xfrm>
            <a:off x="301752" y="1600200"/>
            <a:ext cx="8503920" cy="4498848"/>
          </a:xfrm>
        </p:spPr>
        <p:txBody>
          <a:bodyPr>
            <a:normAutofit fontScale="92500" lnSpcReduction="10000"/>
          </a:bodyPr>
          <a:lstStyle/>
          <a:p>
            <a:pPr marL="0" indent="0">
              <a:buNone/>
            </a:pPr>
            <a:r>
              <a:rPr lang="en-US" sz="2400" dirty="0" smtClean="0"/>
              <a:t>a. Romney and Obama are divided on the issue of whether to expel the undocumented immigrants or offer them a path to citizenship and government services.</a:t>
            </a:r>
          </a:p>
          <a:p>
            <a:pPr marL="0" indent="0">
              <a:buNone/>
            </a:pPr>
            <a:r>
              <a:rPr lang="en-US" sz="2400" dirty="0" smtClean="0"/>
              <a:t> </a:t>
            </a:r>
          </a:p>
          <a:p>
            <a:pPr marL="0" indent="0">
              <a:buNone/>
            </a:pPr>
            <a:r>
              <a:rPr lang="en-US" sz="2400" dirty="0" smtClean="0"/>
              <a:t>b. Obama supports a path to corroboration for the undocumented immigrants. This includes; paying fines, learning English, toughening penalties meant for hiring illegal immigrants, and voting for fence along their border with Mexico.</a:t>
            </a:r>
          </a:p>
          <a:p>
            <a:pPr marL="0" indent="0">
              <a:buNone/>
            </a:pPr>
            <a:r>
              <a:rPr lang="en-US" sz="2400" dirty="0" smtClean="0"/>
              <a:t>.</a:t>
            </a:r>
          </a:p>
          <a:p>
            <a:pPr marL="0" indent="0">
              <a:buNone/>
            </a:pPr>
            <a:r>
              <a:rPr lang="en-US" sz="2400" dirty="0" smtClean="0"/>
              <a:t>c. Mitt Romney states he will make English the official language. He also says that he will turn off the magnets such as the tuition breaks, which play a role in drawing people into the country illegally. </a:t>
            </a:r>
            <a:endParaRPr lang="en-US" sz="2400" dirty="0"/>
          </a:p>
        </p:txBody>
      </p:sp>
    </p:spTree>
    <p:extLst>
      <p:ext uri="{BB962C8B-B14F-4D97-AF65-F5344CB8AC3E}">
        <p14:creationId xmlns:p14="http://schemas.microsoft.com/office/powerpoint/2010/main" val="1982720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Possible Areas of Controversy</a:t>
            </a:r>
            <a:endParaRPr lang="en-US" b="1"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pPr marL="0" indent="0">
              <a:buNone/>
            </a:pPr>
            <a:r>
              <a:rPr lang="en-US" sz="2800" dirty="0" smtClean="0"/>
              <a:t>a.) Immigration policies put in place by Obama resulted in a number of deportations. He also put in place a policy that granted immigrants immunity. This applied to undocumented immigrants who arrived as children (Democratic National Convention 47).</a:t>
            </a:r>
          </a:p>
          <a:p>
            <a:pPr marL="0" indent="0">
              <a:buNone/>
            </a:pPr>
            <a:endParaRPr lang="en-US" sz="2800" dirty="0" smtClean="0"/>
          </a:p>
          <a:p>
            <a:pPr marL="0" indent="0">
              <a:buNone/>
            </a:pPr>
            <a:r>
              <a:rPr lang="en-US" sz="2800" dirty="0" smtClean="0"/>
              <a:t>b.) Romney's aim is to implement a legal immigration </a:t>
            </a:r>
          </a:p>
          <a:p>
            <a:pPr marL="0" indent="0">
              <a:buNone/>
            </a:pPr>
            <a:r>
              <a:rPr lang="en-US" sz="2800" dirty="0" smtClean="0"/>
              <a:t>system that will work to provide a lawful alternative to those who wish to enter illegally. This may also be beneficial for employers who face the choice of either reducing operations or turning to illegal labor.</a:t>
            </a:r>
          </a:p>
          <a:p>
            <a:pPr marL="0" indent="0">
              <a:buNone/>
            </a:pPr>
            <a:endParaRPr lang="en-US" sz="2800" dirty="0"/>
          </a:p>
        </p:txBody>
      </p:sp>
    </p:spTree>
    <p:extLst>
      <p:ext uri="{BB962C8B-B14F-4D97-AF65-F5344CB8AC3E}">
        <p14:creationId xmlns:p14="http://schemas.microsoft.com/office/powerpoint/2010/main" val="3141718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chemeClr val="tx1"/>
                </a:solidFill>
              </a:rPr>
              <a:t>Conclusion</a:t>
            </a:r>
            <a:endParaRPr lang="en-US" b="1" dirty="0">
              <a:solidFill>
                <a:schemeClr val="tx1"/>
              </a:solidFill>
            </a:endParaRPr>
          </a:p>
        </p:txBody>
      </p:sp>
      <p:sp>
        <p:nvSpPr>
          <p:cNvPr id="3" name="Content Placeholder 2"/>
          <p:cNvSpPr>
            <a:spLocks noGrp="1"/>
          </p:cNvSpPr>
          <p:nvPr>
            <p:ph sz="quarter" idx="1"/>
          </p:nvPr>
        </p:nvSpPr>
        <p:spPr>
          <a:xfrm>
            <a:off x="457200" y="1447800"/>
            <a:ext cx="8229600" cy="4678363"/>
          </a:xfrm>
        </p:spPr>
        <p:txBody>
          <a:bodyPr>
            <a:normAutofit fontScale="92500"/>
          </a:bodyPr>
          <a:lstStyle/>
          <a:p>
            <a:pPr marL="0" indent="0">
              <a:buNone/>
            </a:pPr>
            <a:r>
              <a:rPr lang="en-US" sz="2400" dirty="0" smtClean="0"/>
              <a:t>President Obama and former Massachusetts Gov. Mitt Romney have spelled out very different policies on immigration. Although both Obama and Romney have pledged action on immigration during the next four years, their views regarding immigration policies are conflicting on various levels. </a:t>
            </a:r>
          </a:p>
          <a:p>
            <a:r>
              <a:rPr lang="en-US" sz="2400" dirty="0" smtClean="0"/>
              <a:t>Obama has ramped up immigration enforcement during his first term, backed more visas for highly skilled workers, and emphasized his support for a pathway to citizenship for undocumented immigrants. </a:t>
            </a:r>
          </a:p>
          <a:p>
            <a:r>
              <a:rPr lang="en-US" sz="2400" dirty="0" smtClean="0"/>
              <a:t>Romney wants to further toughen enforcement measures and expand visas, but has said he would use enforcement policies to drive undocumented immigrants out of the country, in what he called "self deportation</a:t>
            </a:r>
            <a:r>
              <a:rPr lang="en-US" sz="2400"/>
              <a:t>" </a:t>
            </a:r>
            <a:r>
              <a:rPr lang="en-US" sz="2400" smtClean="0"/>
              <a:t>(Fabian</a:t>
            </a:r>
            <a:r>
              <a:rPr lang="en-US" sz="2400"/>
              <a:t>, </a:t>
            </a:r>
            <a:r>
              <a:rPr lang="en-US" sz="2400" smtClean="0"/>
              <a:t>2012). </a:t>
            </a:r>
            <a:endParaRPr lang="en-US" sz="2400" dirty="0"/>
          </a:p>
        </p:txBody>
      </p:sp>
    </p:spTree>
    <p:extLst>
      <p:ext uri="{BB962C8B-B14F-4D97-AF65-F5344CB8AC3E}">
        <p14:creationId xmlns:p14="http://schemas.microsoft.com/office/powerpoint/2010/main" val="30742055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TotalTime>
  <Words>1325</Words>
  <Application>Microsoft Office PowerPoint</Application>
  <PresentationFormat>On-screen Show (4:3)</PresentationFormat>
  <Paragraphs>69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Civic</vt:lpstr>
      <vt:lpstr>Barrack Obama vs. Mitt Romney on the Immigration Reform Issue</vt:lpstr>
      <vt:lpstr>Similarities between Romney and Obama  Regarding Immigration Reform  </vt:lpstr>
      <vt:lpstr>Varying Opinions Regarding Immigration Reform</vt:lpstr>
      <vt:lpstr>Possible Areas of Controversy</vt:lpstr>
      <vt:lpstr>Conclusion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Barrack Obama vs. Mitt Romney on the Immigration Reform Issue</dc:title>
  <dc:creator>Catherine</dc:creator>
  <cp:lastModifiedBy>Catherine</cp:lastModifiedBy>
  <cp:revision>12</cp:revision>
  <dcterms:created xsi:type="dcterms:W3CDTF">2012-09-26T21:12:23Z</dcterms:created>
  <dcterms:modified xsi:type="dcterms:W3CDTF">2012-09-27T01:14:35Z</dcterms:modified>
</cp:coreProperties>
</file>