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57" r:id="rId3"/>
    <p:sldId id="258" r:id="rId4"/>
    <p:sldId id="259" r:id="rId5"/>
    <p:sldId id="262" r:id="rId6"/>
    <p:sldId id="261" r:id="rId7"/>
    <p:sldId id="263" r:id="rId8"/>
    <p:sldId id="264"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78434-E97C-4D70-B28B-8220E731C9EA}" type="datetimeFigureOut">
              <a:rPr lang="en-US" smtClean="0"/>
              <a:t>10/26/2013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6B030-1A27-4457-A6F1-A3C908863AF0}" type="slidenum">
              <a:rPr lang="en-US" smtClean="0"/>
              <a:t>‹#›</a:t>
            </a:fld>
            <a:endParaRPr lang="en-US"/>
          </a:p>
        </p:txBody>
      </p:sp>
    </p:spTree>
    <p:extLst>
      <p:ext uri="{BB962C8B-B14F-4D97-AF65-F5344CB8AC3E}">
        <p14:creationId xmlns:p14="http://schemas.microsoft.com/office/powerpoint/2010/main" val="368026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Belle </a:t>
            </a:r>
            <a:r>
              <a:rPr lang="en-US" dirty="0" err="1" smtClean="0"/>
              <a:t>Galerie</a:t>
            </a:r>
            <a:r>
              <a:rPr lang="en-US" dirty="0" smtClean="0"/>
              <a:t> d’art </a:t>
            </a:r>
            <a:r>
              <a:rPr lang="en-US" dirty="0" err="1" smtClean="0"/>
              <a:t>Impressioniste</a:t>
            </a:r>
            <a:r>
              <a:rPr lang="en-US" dirty="0" smtClean="0"/>
              <a:t>,</a:t>
            </a:r>
            <a:r>
              <a:rPr lang="en-US" baseline="0" dirty="0" smtClean="0"/>
              <a:t> which is French for “Beautiful Impressionist art gallery”, has been opened for dedication to the great works of the impressionist painters from the impressionist movement.  The Impressionist art began in 1874, when Claude Monet, Pierre-</a:t>
            </a:r>
            <a:r>
              <a:rPr lang="en-US" baseline="0" dirty="0" err="1" smtClean="0"/>
              <a:t>Auguste</a:t>
            </a:r>
            <a:r>
              <a:rPr lang="en-US" baseline="0" dirty="0" smtClean="0"/>
              <a:t> Renoir and Camille Pissarro introduced the first public illustration of paintings from scenes of everyday life, such as avenues, cafes, parks, </a:t>
            </a:r>
            <a:r>
              <a:rPr lang="en-US" baseline="0" dirty="0" err="1" smtClean="0"/>
              <a:t>countrysides</a:t>
            </a:r>
            <a:r>
              <a:rPr lang="en-US" baseline="0" dirty="0" smtClean="0"/>
              <a:t>…all near Paris, France.  Impressionist art, as you will see in the following slides used vivid and intense hues with evident brushstrokes in order to capture the effects of the light </a:t>
            </a:r>
            <a:r>
              <a:rPr lang="en-US" baseline="0" dirty="0" err="1" smtClean="0"/>
              <a:t>acorss</a:t>
            </a:r>
            <a:r>
              <a:rPr lang="en-US" baseline="0" dirty="0" smtClean="0"/>
              <a:t> the visible field of vision.   The dedication of the impressionist artists is important because impact on modern art, as well as showing history of Paris social, political and cultural changes.</a:t>
            </a:r>
            <a:endParaRPr lang="en-US" dirty="0"/>
          </a:p>
        </p:txBody>
      </p:sp>
      <p:sp>
        <p:nvSpPr>
          <p:cNvPr id="4" name="Slide Number Placeholder 3"/>
          <p:cNvSpPr>
            <a:spLocks noGrp="1"/>
          </p:cNvSpPr>
          <p:nvPr>
            <p:ph type="sldNum" sz="quarter" idx="10"/>
          </p:nvPr>
        </p:nvSpPr>
        <p:spPr/>
        <p:txBody>
          <a:bodyPr/>
          <a:lstStyle/>
          <a:p>
            <a:fld id="{3426B030-1A27-4457-A6F1-A3C908863AF0}" type="slidenum">
              <a:rPr lang="en-US" smtClean="0"/>
              <a:t>2</a:t>
            </a:fld>
            <a:endParaRPr lang="en-US"/>
          </a:p>
        </p:txBody>
      </p:sp>
    </p:spTree>
    <p:extLst>
      <p:ext uri="{BB962C8B-B14F-4D97-AF65-F5344CB8AC3E}">
        <p14:creationId xmlns:p14="http://schemas.microsoft.com/office/powerpoint/2010/main" val="352533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painting was constructed by Claude Monet.  The name of the painting is Champ </a:t>
            </a:r>
            <a:r>
              <a:rPr lang="en-US" dirty="0" err="1" smtClean="0"/>
              <a:t>d’Avoine</a:t>
            </a:r>
            <a:r>
              <a:rPr lang="en-US" dirty="0" smtClean="0"/>
              <a:t> or Oat Field and was painted</a:t>
            </a:r>
            <a:r>
              <a:rPr lang="en-US" baseline="0" dirty="0" smtClean="0"/>
              <a:t> in 1890 with oil paints on canvas. In this painting, the light and the effects of color, which was important to the impressionist paintings, is illustrated.  The ability to capture the </a:t>
            </a:r>
            <a:r>
              <a:rPr lang="en-US" sz="1200" b="0" i="0" u="none" strike="noStrike" kern="1200" baseline="0" dirty="0" smtClean="0">
                <a:solidFill>
                  <a:schemeClr val="tx1"/>
                </a:solidFill>
                <a:latin typeface="+mn-lt"/>
                <a:ea typeface="+mn-ea"/>
                <a:cs typeface="+mn-cs"/>
              </a:rPr>
              <a:t>moment was part of the Impressionist paintings, as well as working outdoors to increase the effects of colors in the sunlight with nature.   </a:t>
            </a:r>
            <a:endParaRPr lang="en-US" dirty="0"/>
          </a:p>
        </p:txBody>
      </p:sp>
      <p:sp>
        <p:nvSpPr>
          <p:cNvPr id="4" name="Slide Number Placeholder 3"/>
          <p:cNvSpPr>
            <a:spLocks noGrp="1"/>
          </p:cNvSpPr>
          <p:nvPr>
            <p:ph type="sldNum" sz="quarter" idx="10"/>
          </p:nvPr>
        </p:nvSpPr>
        <p:spPr/>
        <p:txBody>
          <a:bodyPr/>
          <a:lstStyle/>
          <a:p>
            <a:fld id="{3426B030-1A27-4457-A6F1-A3C908863AF0}" type="slidenum">
              <a:rPr lang="en-US" smtClean="0"/>
              <a:t>3</a:t>
            </a:fld>
            <a:endParaRPr lang="en-US"/>
          </a:p>
        </p:txBody>
      </p:sp>
    </p:spTree>
    <p:extLst>
      <p:ext uri="{BB962C8B-B14F-4D97-AF65-F5344CB8AC3E}">
        <p14:creationId xmlns:p14="http://schemas.microsoft.com/office/powerpoint/2010/main" val="88454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Renoir was an artist famed for creating joyful paintings that were snapshots of real life, capturing</a:t>
            </a:r>
            <a:r>
              <a:rPr lang="en-US" sz="1200" b="0" i="0" kern="1200" baseline="0" dirty="0" smtClean="0">
                <a:solidFill>
                  <a:schemeClr val="tx1"/>
                </a:solidFill>
                <a:effectLst/>
                <a:latin typeface="+mn-lt"/>
                <a:ea typeface="+mn-ea"/>
                <a:cs typeface="+mn-cs"/>
              </a:rPr>
              <a:t> the true spirit of the </a:t>
            </a:r>
            <a:r>
              <a:rPr lang="en-US" sz="1200" b="0" i="0" kern="1200" dirty="0" smtClean="0">
                <a:solidFill>
                  <a:schemeClr val="tx1"/>
                </a:solidFill>
                <a:effectLst/>
                <a:latin typeface="+mn-lt"/>
                <a:ea typeface="+mn-ea"/>
                <a:cs typeface="+mn-cs"/>
              </a:rPr>
              <a:t>scene. Dance at le Moulin de la </a:t>
            </a:r>
            <a:r>
              <a:rPr lang="en-US" sz="1200" b="0" i="0" kern="1200" dirty="0" err="1" smtClean="0">
                <a:solidFill>
                  <a:schemeClr val="tx1"/>
                </a:solidFill>
                <a:effectLst/>
                <a:latin typeface="+mn-lt"/>
                <a:ea typeface="+mn-ea"/>
                <a:cs typeface="+mn-cs"/>
              </a:rPr>
              <a:t>Galette</a:t>
            </a:r>
            <a:r>
              <a:rPr lang="en-US" sz="1200" b="0" i="0" kern="1200" dirty="0" smtClean="0">
                <a:solidFill>
                  <a:schemeClr val="tx1"/>
                </a:solidFill>
                <a:effectLst/>
                <a:latin typeface="+mn-lt"/>
                <a:ea typeface="+mn-ea"/>
                <a:cs typeface="+mn-cs"/>
              </a:rPr>
              <a:t> was a great </a:t>
            </a:r>
            <a:r>
              <a:rPr lang="en-US" sz="1200" b="0" i="0" kern="1200" dirty="0" err="1" smtClean="0">
                <a:solidFill>
                  <a:schemeClr val="tx1"/>
                </a:solidFill>
                <a:effectLst/>
                <a:latin typeface="+mn-lt"/>
                <a:ea typeface="+mn-ea"/>
                <a:cs typeface="+mn-cs"/>
              </a:rPr>
              <a:t>exampl</a:t>
            </a:r>
            <a:r>
              <a:rPr lang="en-US" sz="1200" b="0" i="0" kern="1200" dirty="0" smtClean="0">
                <a:solidFill>
                  <a:schemeClr val="tx1"/>
                </a:solidFill>
                <a:effectLst/>
                <a:latin typeface="+mn-lt"/>
                <a:ea typeface="+mn-ea"/>
                <a:cs typeface="+mn-cs"/>
              </a:rPr>
              <a:t>. The Moulin de la </a:t>
            </a:r>
            <a:r>
              <a:rPr lang="en-US" sz="1200" b="0" i="0" kern="1200" dirty="0" err="1" smtClean="0">
                <a:solidFill>
                  <a:schemeClr val="tx1"/>
                </a:solidFill>
                <a:effectLst/>
                <a:latin typeface="+mn-lt"/>
                <a:ea typeface="+mn-ea"/>
                <a:cs typeface="+mn-cs"/>
              </a:rPr>
              <a:t>Galette</a:t>
            </a:r>
            <a:r>
              <a:rPr lang="en-US" sz="1200" b="0" i="0" kern="1200" dirty="0" smtClean="0">
                <a:solidFill>
                  <a:schemeClr val="tx1"/>
                </a:solidFill>
                <a:effectLst/>
                <a:latin typeface="+mn-lt"/>
                <a:ea typeface="+mn-ea"/>
                <a:cs typeface="+mn-cs"/>
              </a:rPr>
              <a:t> was one café that the Renoir frequented as it was close to his home and it provided a great theme for his work. closely with Monet and both were focused on painting light and water. It was during this time that they developed the technique that became central to Impressionism. They discovered that shadows are not brown or black but are colored by the objects around them, and that the 'local color' of objects is modified by the light and reflections of surrounding objects.    (  </a:t>
            </a:r>
            <a:endParaRPr lang="en-US" dirty="0"/>
          </a:p>
        </p:txBody>
      </p:sp>
      <p:sp>
        <p:nvSpPr>
          <p:cNvPr id="4" name="Slide Number Placeholder 3"/>
          <p:cNvSpPr>
            <a:spLocks noGrp="1"/>
          </p:cNvSpPr>
          <p:nvPr>
            <p:ph type="sldNum" sz="quarter" idx="10"/>
          </p:nvPr>
        </p:nvSpPr>
        <p:spPr/>
        <p:txBody>
          <a:bodyPr/>
          <a:lstStyle/>
          <a:p>
            <a:fld id="{3426B030-1A27-4457-A6F1-A3C908863AF0}" type="slidenum">
              <a:rPr lang="en-US" smtClean="0"/>
              <a:t>4</a:t>
            </a:fld>
            <a:endParaRPr lang="en-US"/>
          </a:p>
        </p:txBody>
      </p:sp>
    </p:spTree>
    <p:extLst>
      <p:ext uri="{BB962C8B-B14F-4D97-AF65-F5344CB8AC3E}">
        <p14:creationId xmlns:p14="http://schemas.microsoft.com/office/powerpoint/2010/main" val="77556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Another famous impressionist</a:t>
            </a:r>
            <a:r>
              <a:rPr lang="en-US" sz="1200" b="0" i="0" kern="1200" baseline="0" dirty="0" smtClean="0">
                <a:solidFill>
                  <a:schemeClr val="tx1"/>
                </a:solidFill>
                <a:effectLst/>
                <a:latin typeface="+mn-lt"/>
                <a:ea typeface="+mn-ea"/>
                <a:cs typeface="+mn-cs"/>
              </a:rPr>
              <a:t> painter, Camille Pissarro included </a:t>
            </a:r>
            <a:r>
              <a:rPr lang="en-US" sz="1200" b="0" i="0" kern="1200" dirty="0" smtClean="0">
                <a:solidFill>
                  <a:schemeClr val="tx1"/>
                </a:solidFill>
                <a:effectLst/>
                <a:latin typeface="+mn-lt"/>
                <a:ea typeface="+mn-ea"/>
                <a:cs typeface="+mn-cs"/>
              </a:rPr>
              <a:t>light, climate, and the seasons capturing</a:t>
            </a:r>
            <a:r>
              <a:rPr lang="en-US" sz="1200" b="0" i="0" kern="1200" baseline="0" dirty="0" smtClean="0">
                <a:solidFill>
                  <a:schemeClr val="tx1"/>
                </a:solidFill>
                <a:effectLst/>
                <a:latin typeface="+mn-lt"/>
                <a:ea typeface="+mn-ea"/>
                <a:cs typeface="+mn-cs"/>
              </a:rPr>
              <a:t> the moment in time. </a:t>
            </a:r>
            <a:endParaRPr lang="en-US" i="0" dirty="0"/>
          </a:p>
        </p:txBody>
      </p:sp>
      <p:sp>
        <p:nvSpPr>
          <p:cNvPr id="4" name="Slide Number Placeholder 3"/>
          <p:cNvSpPr>
            <a:spLocks noGrp="1"/>
          </p:cNvSpPr>
          <p:nvPr>
            <p:ph type="sldNum" sz="quarter" idx="10"/>
          </p:nvPr>
        </p:nvSpPr>
        <p:spPr/>
        <p:txBody>
          <a:bodyPr/>
          <a:lstStyle/>
          <a:p>
            <a:fld id="{3426B030-1A27-4457-A6F1-A3C908863AF0}" type="slidenum">
              <a:rPr lang="en-US" smtClean="0"/>
              <a:t>5</a:t>
            </a:fld>
            <a:endParaRPr lang="en-US"/>
          </a:p>
        </p:txBody>
      </p:sp>
    </p:spTree>
    <p:extLst>
      <p:ext uri="{BB962C8B-B14F-4D97-AF65-F5344CB8AC3E}">
        <p14:creationId xmlns:p14="http://schemas.microsoft.com/office/powerpoint/2010/main" val="176685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Part of the Impressionists. As seen in the works</a:t>
            </a:r>
            <a:r>
              <a:rPr lang="en-US" sz="1200" b="0" i="0" kern="1200" baseline="0" dirty="0" smtClean="0">
                <a:solidFill>
                  <a:schemeClr val="tx1"/>
                </a:solidFill>
                <a:effectLst/>
                <a:latin typeface="+mn-lt"/>
                <a:ea typeface="+mn-ea"/>
                <a:cs typeface="+mn-cs"/>
              </a:rPr>
              <a:t> by </a:t>
            </a:r>
            <a:r>
              <a:rPr lang="en-US" sz="1200" b="0" i="0" kern="1200" baseline="0" dirty="0" err="1" smtClean="0">
                <a:solidFill>
                  <a:schemeClr val="tx1"/>
                </a:solidFill>
                <a:effectLst/>
                <a:latin typeface="+mn-lt"/>
                <a:ea typeface="+mn-ea"/>
                <a:cs typeface="+mn-cs"/>
              </a:rPr>
              <a:t>Manet</a:t>
            </a:r>
            <a:r>
              <a:rPr lang="en-US" sz="1200" b="0" i="0" kern="1200" baseline="0" dirty="0" smtClean="0">
                <a:solidFill>
                  <a:schemeClr val="tx1"/>
                </a:solidFill>
                <a:effectLst/>
                <a:latin typeface="+mn-lt"/>
                <a:ea typeface="+mn-ea"/>
                <a:cs typeface="+mn-cs"/>
              </a:rPr>
              <a:t>, the</a:t>
            </a:r>
            <a:r>
              <a:rPr lang="en-US" sz="1200" b="0" i="0" kern="1200" dirty="0" smtClean="0">
                <a:solidFill>
                  <a:schemeClr val="tx1"/>
                </a:solidFill>
                <a:effectLst/>
                <a:latin typeface="+mn-lt"/>
                <a:ea typeface="+mn-ea"/>
                <a:cs typeface="+mn-cs"/>
              </a:rPr>
              <a:t> modernity with the incorporation of new painting ideas</a:t>
            </a:r>
            <a:r>
              <a:rPr lang="en-US" sz="1200" b="0" i="0" kern="1200" baseline="0" dirty="0" smtClean="0">
                <a:solidFill>
                  <a:schemeClr val="tx1"/>
                </a:solidFill>
                <a:effectLst/>
                <a:latin typeface="+mn-lt"/>
                <a:ea typeface="+mn-ea"/>
                <a:cs typeface="+mn-cs"/>
              </a:rPr>
              <a:t> on canvas with a</a:t>
            </a:r>
            <a:r>
              <a:rPr lang="en-US" sz="1200" b="0" i="0" kern="1200" dirty="0" smtClean="0">
                <a:solidFill>
                  <a:schemeClr val="tx1"/>
                </a:solidFill>
                <a:effectLst/>
                <a:latin typeface="+mn-lt"/>
                <a:ea typeface="+mn-ea"/>
                <a:cs typeface="+mn-cs"/>
              </a:rPr>
              <a:t> depiction of modern life.</a:t>
            </a:r>
            <a:endParaRPr lang="en-US" dirty="0"/>
          </a:p>
        </p:txBody>
      </p:sp>
      <p:sp>
        <p:nvSpPr>
          <p:cNvPr id="4" name="Slide Number Placeholder 3"/>
          <p:cNvSpPr>
            <a:spLocks noGrp="1"/>
          </p:cNvSpPr>
          <p:nvPr>
            <p:ph type="sldNum" sz="quarter" idx="10"/>
          </p:nvPr>
        </p:nvSpPr>
        <p:spPr/>
        <p:txBody>
          <a:bodyPr/>
          <a:lstStyle/>
          <a:p>
            <a:fld id="{3426B030-1A27-4457-A6F1-A3C908863AF0}" type="slidenum">
              <a:rPr lang="en-US" smtClean="0"/>
              <a:t>6</a:t>
            </a:fld>
            <a:endParaRPr lang="en-US"/>
          </a:p>
        </p:txBody>
      </p:sp>
    </p:spTree>
    <p:extLst>
      <p:ext uri="{BB962C8B-B14F-4D97-AF65-F5344CB8AC3E}">
        <p14:creationId xmlns:p14="http://schemas.microsoft.com/office/powerpoint/2010/main" val="385613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a painting by Degas called the Beach Scene made around 1869-1870.  Here the m</a:t>
            </a:r>
            <a:r>
              <a:rPr lang="en-US" dirty="0" smtClean="0"/>
              <a:t>odern life and the way that ordinary people spent their free time were popular subjects with many Impressionist painters.</a:t>
            </a:r>
          </a:p>
          <a:p>
            <a:endParaRPr lang="en-US" dirty="0"/>
          </a:p>
        </p:txBody>
      </p:sp>
      <p:sp>
        <p:nvSpPr>
          <p:cNvPr id="4" name="Slide Number Placeholder 3"/>
          <p:cNvSpPr>
            <a:spLocks noGrp="1"/>
          </p:cNvSpPr>
          <p:nvPr>
            <p:ph type="sldNum" sz="quarter" idx="10"/>
          </p:nvPr>
        </p:nvSpPr>
        <p:spPr/>
        <p:txBody>
          <a:bodyPr/>
          <a:lstStyle/>
          <a:p>
            <a:fld id="{3426B030-1A27-4457-A6F1-A3C908863AF0}" type="slidenum">
              <a:rPr lang="en-US" smtClean="0"/>
              <a:t>7</a:t>
            </a:fld>
            <a:endParaRPr lang="en-US"/>
          </a:p>
        </p:txBody>
      </p:sp>
    </p:spTree>
    <p:extLst>
      <p:ext uri="{BB962C8B-B14F-4D97-AF65-F5344CB8AC3E}">
        <p14:creationId xmlns:p14="http://schemas.microsoft.com/office/powerpoint/2010/main" val="344861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Impressionism broke every rule of the French Academy of Fine Arts, which dominated art training since 1648.  Impressionism </a:t>
            </a:r>
          </a:p>
          <a:p>
            <a:r>
              <a:rPr lang="en-US" dirty="0" smtClean="0"/>
              <a:t>exhibited scenes of modern urban and country life: unlike the effort to teach through history, mythology and biblical themes.  Accepted</a:t>
            </a:r>
            <a:r>
              <a:rPr lang="en-US" baseline="0" dirty="0" smtClean="0"/>
              <a:t> art at that time </a:t>
            </a:r>
            <a:r>
              <a:rPr lang="en-US" dirty="0" smtClean="0"/>
              <a:t>was traditionally drawn from Greek and Roman art through idealized images with use</a:t>
            </a:r>
            <a:r>
              <a:rPr lang="en-US" baseline="0" dirty="0" smtClean="0"/>
              <a:t> of smooth surfaces.  </a:t>
            </a:r>
            <a:r>
              <a:rPr lang="en-US" dirty="0" smtClean="0"/>
              <a:t>Early-mid19 century was time of </a:t>
            </a:r>
            <a:r>
              <a:rPr lang="en-US" dirty="0" err="1" smtClean="0"/>
              <a:t>polical</a:t>
            </a:r>
            <a:r>
              <a:rPr lang="en-US" dirty="0" smtClean="0"/>
              <a:t> instability in France with the population doubling.  Then the Industrial </a:t>
            </a:r>
            <a:r>
              <a:rPr lang="en-US" dirty="0" err="1" smtClean="0"/>
              <a:t>revoluation</a:t>
            </a:r>
            <a:r>
              <a:rPr lang="en-US" dirty="0" smtClean="0"/>
              <a:t> came about and Impressionists were interested in world surrounding them…people at work and play. New inventions, such as steam engine, streetlights, camera, fashions. With this new economic prosperity the impressionists uses the everyday life of cafes photography, people, etc.  They</a:t>
            </a:r>
            <a:r>
              <a:rPr lang="en-US" baseline="0" dirty="0" smtClean="0"/>
              <a:t> also used the color theory and broke away from traditional colors with a brighter palette to capture the moment.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426B030-1A27-4457-A6F1-A3C908863AF0}" type="slidenum">
              <a:rPr lang="en-US" smtClean="0"/>
              <a:t>8</a:t>
            </a:fld>
            <a:endParaRPr lang="en-US"/>
          </a:p>
        </p:txBody>
      </p:sp>
    </p:spTree>
    <p:extLst>
      <p:ext uri="{BB962C8B-B14F-4D97-AF65-F5344CB8AC3E}">
        <p14:creationId xmlns:p14="http://schemas.microsoft.com/office/powerpoint/2010/main" val="779180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63FCEC1-0D09-4ED6-AC1A-037DAC22BE46}" type="datetimeFigureOut">
              <a:rPr lang="en-US" smtClean="0"/>
              <a:t>10/26/2013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5BD03F3-2EFF-4CEB-B071-0B4306A85CF2}"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CEC1-0D09-4ED6-AC1A-037DAC22BE46}" type="datetimeFigureOut">
              <a:rPr lang="en-US" smtClean="0"/>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03F3-2EFF-4CEB-B071-0B4306A85CF2}"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CEC1-0D09-4ED6-AC1A-037DAC22BE46}" type="datetimeFigureOut">
              <a:rPr lang="en-US" smtClean="0"/>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03F3-2EFF-4CEB-B071-0B4306A85CF2}"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CEC1-0D09-4ED6-AC1A-037DAC22BE46}" type="datetimeFigureOut">
              <a:rPr lang="en-US" smtClean="0"/>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03F3-2EFF-4CEB-B071-0B4306A85CF2}"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3FCEC1-0D09-4ED6-AC1A-037DAC22BE46}" type="datetimeFigureOut">
              <a:rPr lang="en-US" smtClean="0"/>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D03F3-2EFF-4CEB-B071-0B4306A85C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3FCEC1-0D09-4ED6-AC1A-037DAC22BE46}" type="datetimeFigureOut">
              <a:rPr lang="en-US" smtClean="0"/>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D03F3-2EFF-4CEB-B071-0B4306A85CF2}"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3FCEC1-0D09-4ED6-AC1A-037DAC22BE46}" type="datetimeFigureOut">
              <a:rPr lang="en-US" smtClean="0"/>
              <a:t>10/26/2013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D03F3-2EFF-4CEB-B071-0B4306A85CF2}"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3FCEC1-0D09-4ED6-AC1A-037DAC22BE46}" type="datetimeFigureOut">
              <a:rPr lang="en-US" smtClean="0"/>
              <a:t>10/26/2013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D03F3-2EFF-4CEB-B071-0B4306A85CF2}"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FCEC1-0D09-4ED6-AC1A-037DAC22BE46}" type="datetimeFigureOut">
              <a:rPr lang="en-US" smtClean="0"/>
              <a:t>10/26/2013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D03F3-2EFF-4CEB-B071-0B4306A85C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FCEC1-0D09-4ED6-AC1A-037DAC22BE46}" type="datetimeFigureOut">
              <a:rPr lang="en-US" smtClean="0"/>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D03F3-2EFF-4CEB-B071-0B4306A85C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FCEC1-0D09-4ED6-AC1A-037DAC22BE46}" type="datetimeFigureOut">
              <a:rPr lang="en-US" smtClean="0"/>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D03F3-2EFF-4CEB-B071-0B4306A85C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63FCEC1-0D09-4ED6-AC1A-037DAC22BE46}" type="datetimeFigureOut">
              <a:rPr lang="en-US" smtClean="0"/>
              <a:t>10/26/2013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5BD03F3-2EFF-4CEB-B071-0B4306A85C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www.theartgallery.com.au/ArtEducation/greatartists/Renoir/mouli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amille-pissarro.org/artist-page-.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metmuseum.org/toah/works-of-art/29.100.115" TargetMode="External"/><Relationship Id="rId5" Type="http://schemas.openxmlformats.org/officeDocument/2006/relationships/image" Target="../media/image9.jpeg"/><Relationship Id="rId4" Type="http://schemas.openxmlformats.org/officeDocument/2006/relationships/hyperlink" Target="http://www.metmuseum.org/toah/works-of-art/1976.201.1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nationalgallery.org.uk/paintings/hilaire-germain-edgar-degas-beach-scene"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arn.ufl.edu/education/Monet.pdf" TargetMode="External"/><Relationship Id="rId2" Type="http://schemas.openxmlformats.org/officeDocument/2006/relationships/hyperlink" Target="http://fristcenter.org/content/uploads/gallery_guides/Impressionism_Teacher_Guide.pdf" TargetMode="External"/><Relationship Id="rId1" Type="http://schemas.openxmlformats.org/officeDocument/2006/relationships/slideLayout" Target="../slideLayouts/slideLayout2.xml"/><Relationship Id="rId5" Type="http://schemas.openxmlformats.org/officeDocument/2006/relationships/hyperlink" Target="http://www.impressionism.org/teachimpress/impressionismTP.pdf" TargetMode="External"/><Relationship Id="rId4" Type="http://schemas.openxmlformats.org/officeDocument/2006/relationships/hyperlink" Target="http://www.artble.com/artists/pierre-auguste_renoir/paintings/dance_at_le_moulin_de_la_galet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066800"/>
            <a:ext cx="6860020" cy="1905000"/>
          </a:xfrm>
        </p:spPr>
        <p:txBody>
          <a:bodyPr/>
          <a:lstStyle/>
          <a:p>
            <a:r>
              <a:rPr lang="en-US" sz="6500" dirty="0" smtClean="0">
                <a:effectLst/>
                <a:latin typeface="French Script MT" panose="03020402040607040605" pitchFamily="66" charset="0"/>
              </a:rPr>
              <a:t>Belle </a:t>
            </a:r>
            <a:r>
              <a:rPr lang="en-US" sz="6500" dirty="0" err="1" smtClean="0">
                <a:effectLst/>
                <a:latin typeface="French Script MT" panose="03020402040607040605" pitchFamily="66" charset="0"/>
              </a:rPr>
              <a:t>Galerie</a:t>
            </a:r>
            <a:r>
              <a:rPr lang="en-US" sz="6500" dirty="0" smtClean="0">
                <a:effectLst/>
                <a:latin typeface="French Script MT" panose="03020402040607040605" pitchFamily="66" charset="0"/>
              </a:rPr>
              <a:t> </a:t>
            </a:r>
            <a:r>
              <a:rPr lang="en-US" sz="6500" dirty="0">
                <a:effectLst/>
                <a:latin typeface="French Script MT" panose="03020402040607040605" pitchFamily="66" charset="0"/>
              </a:rPr>
              <a:t>d'art </a:t>
            </a:r>
            <a:r>
              <a:rPr lang="en-US" sz="6500" dirty="0" err="1" smtClean="0">
                <a:effectLst/>
                <a:latin typeface="French Script MT" panose="03020402040607040605" pitchFamily="66" charset="0"/>
              </a:rPr>
              <a:t>Impressionniste</a:t>
            </a:r>
            <a:endParaRPr lang="en-US" sz="6500" dirty="0">
              <a:latin typeface="French Script MT" panose="03020402040607040605" pitchFamily="66" charset="0"/>
            </a:endParaRPr>
          </a:p>
        </p:txBody>
      </p:sp>
      <p:sp>
        <p:nvSpPr>
          <p:cNvPr id="3" name="Subtitle 2"/>
          <p:cNvSpPr>
            <a:spLocks noGrp="1"/>
          </p:cNvSpPr>
          <p:nvPr>
            <p:ph type="subTitle" idx="1"/>
          </p:nvPr>
        </p:nvSpPr>
        <p:spPr>
          <a:xfrm>
            <a:off x="228600" y="3657600"/>
            <a:ext cx="4419600" cy="1981200"/>
          </a:xfrm>
        </p:spPr>
        <p:txBody>
          <a:bodyPr>
            <a:noAutofit/>
          </a:bodyPr>
          <a:lstStyle/>
          <a:p>
            <a:r>
              <a:rPr lang="en-US" sz="4000" dirty="0" smtClean="0">
                <a:latin typeface="French Script MT" panose="03020402040607040605" pitchFamily="66" charset="0"/>
              </a:rPr>
              <a:t>Name</a:t>
            </a:r>
          </a:p>
          <a:p>
            <a:r>
              <a:rPr lang="en-US" sz="4000" dirty="0" smtClean="0">
                <a:latin typeface="French Script MT" panose="03020402040607040605" pitchFamily="66" charset="0"/>
              </a:rPr>
              <a:t>Course</a:t>
            </a:r>
          </a:p>
          <a:p>
            <a:r>
              <a:rPr lang="en-US" sz="4000" dirty="0" smtClean="0">
                <a:latin typeface="French Script MT" panose="03020402040607040605" pitchFamily="66" charset="0"/>
              </a:rPr>
              <a:t>Instructor</a:t>
            </a:r>
          </a:p>
          <a:p>
            <a:r>
              <a:rPr lang="en-US" sz="4000" dirty="0" smtClean="0">
                <a:latin typeface="French Script MT" panose="03020402040607040605" pitchFamily="66" charset="0"/>
              </a:rPr>
              <a:t>Date</a:t>
            </a:r>
            <a:endParaRPr lang="en-US" sz="4000" dirty="0">
              <a:latin typeface="French Script MT" panose="03020402040607040605" pitchFamily="66" charset="0"/>
            </a:endParaRPr>
          </a:p>
        </p:txBody>
      </p:sp>
      <p:pic>
        <p:nvPicPr>
          <p:cNvPr id="1028" name="Picture 4" descr="http://ts1.mm.bing.net/th?id=H.4783555362620211&amp;pid=1.9&amp;w=300&amp;h=30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9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Gallery opened in dedication to Impressionism</a:t>
            </a:r>
          </a:p>
          <a:p>
            <a:r>
              <a:rPr lang="en-US" dirty="0" smtClean="0"/>
              <a:t>Birth of Impressionism 1874</a:t>
            </a:r>
            <a:endParaRPr lang="en-US" dirty="0"/>
          </a:p>
          <a:p>
            <a:pPr lvl="1"/>
            <a:r>
              <a:rPr lang="en-US" dirty="0" smtClean="0"/>
              <a:t>Claude Monet</a:t>
            </a:r>
          </a:p>
          <a:p>
            <a:pPr lvl="1"/>
            <a:r>
              <a:rPr lang="en-US" dirty="0" smtClean="0"/>
              <a:t>Pierre-</a:t>
            </a:r>
            <a:r>
              <a:rPr lang="en-US" dirty="0" err="1" smtClean="0"/>
              <a:t>Auguste</a:t>
            </a:r>
            <a:r>
              <a:rPr lang="en-US" dirty="0" smtClean="0"/>
              <a:t> Renoir</a:t>
            </a:r>
          </a:p>
          <a:p>
            <a:pPr lvl="1"/>
            <a:r>
              <a:rPr lang="en-US" dirty="0" smtClean="0"/>
              <a:t>Camille Pissarro </a:t>
            </a:r>
          </a:p>
          <a:p>
            <a:r>
              <a:rPr lang="en-US" dirty="0" smtClean="0"/>
              <a:t>Use of vivid and intense colors with evident brushstrokes</a:t>
            </a:r>
          </a:p>
          <a:p>
            <a:pPr lvl="1"/>
            <a:r>
              <a:rPr lang="en-US" dirty="0" smtClean="0"/>
              <a:t> capturing light of the viewer</a:t>
            </a:r>
          </a:p>
          <a:p>
            <a:r>
              <a:rPr lang="en-US" dirty="0" smtClean="0"/>
              <a:t>Important to modern art</a:t>
            </a:r>
          </a:p>
          <a:p>
            <a:r>
              <a:rPr lang="en-US" dirty="0" smtClean="0"/>
              <a:t>Social, political, and cultural history of Paris  in the 1860s to 1870s illustrated in the paintings </a:t>
            </a:r>
          </a:p>
          <a:p>
            <a:pPr marL="0" indent="0">
              <a:buNone/>
            </a:pPr>
            <a:r>
              <a:rPr lang="en-US" dirty="0" smtClean="0"/>
              <a:t>     (FRIST, 2010)</a:t>
            </a:r>
          </a:p>
        </p:txBody>
      </p:sp>
      <p:sp>
        <p:nvSpPr>
          <p:cNvPr id="2" name="Title 1"/>
          <p:cNvSpPr>
            <a:spLocks noGrp="1"/>
          </p:cNvSpPr>
          <p:nvPr>
            <p:ph type="title"/>
          </p:nvPr>
        </p:nvSpPr>
        <p:spPr/>
        <p:txBody>
          <a:bodyPr/>
          <a:lstStyle/>
          <a:p>
            <a:r>
              <a:rPr lang="en-US" sz="6500" dirty="0" smtClean="0">
                <a:latin typeface="French Script MT" panose="03020402040607040605" pitchFamily="66" charset="0"/>
              </a:rPr>
              <a:t>Gallery Overview</a:t>
            </a:r>
            <a:endParaRPr lang="en-US" sz="6500" dirty="0">
              <a:latin typeface="French Script MT" panose="03020402040607040605" pitchFamily="66" charset="0"/>
            </a:endParaRPr>
          </a:p>
        </p:txBody>
      </p:sp>
    </p:spTree>
    <p:extLst>
      <p:ext uri="{BB962C8B-B14F-4D97-AF65-F5344CB8AC3E}">
        <p14:creationId xmlns:p14="http://schemas.microsoft.com/office/powerpoint/2010/main" val="404810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802"/>
            <a:ext cx="7767021" cy="873328"/>
          </a:xfrm>
        </p:spPr>
        <p:txBody>
          <a:bodyPr/>
          <a:lstStyle/>
          <a:p>
            <a:pPr algn="l"/>
            <a:r>
              <a:rPr lang="en-US" dirty="0"/>
              <a:t/>
            </a:r>
            <a:br>
              <a:rPr lang="en-US" dirty="0"/>
            </a:br>
            <a:r>
              <a:rPr lang="en-US" dirty="0"/>
              <a:t> </a:t>
            </a:r>
            <a:r>
              <a:rPr lang="en-US" sz="1600" b="1" dirty="0"/>
              <a:t>Claude </a:t>
            </a:r>
            <a:r>
              <a:rPr lang="en-US" sz="1600" b="1" dirty="0" smtClean="0"/>
              <a:t>Monet (</a:t>
            </a:r>
            <a:r>
              <a:rPr lang="en-US" sz="1600" b="1" dirty="0"/>
              <a:t>1840-1926) </a:t>
            </a:r>
            <a:br>
              <a:rPr lang="en-US" sz="1600" b="1" dirty="0"/>
            </a:br>
            <a:r>
              <a:rPr lang="en-US" sz="1600" b="1" dirty="0"/>
              <a:t>Champ </a:t>
            </a:r>
            <a:r>
              <a:rPr lang="en-US" sz="1600" b="1" dirty="0" err="1"/>
              <a:t>d’Avoine</a:t>
            </a:r>
            <a:r>
              <a:rPr lang="en-US" sz="1600" b="1" dirty="0"/>
              <a:t> (Oat Field), 1890 </a:t>
            </a:r>
            <a:br>
              <a:rPr lang="en-US" sz="1600" b="1" dirty="0"/>
            </a:br>
            <a:r>
              <a:rPr lang="en-US" sz="1600" b="1" dirty="0"/>
              <a:t>Oil on canvas, 26 x 36 7/16 inches </a:t>
            </a:r>
            <a:endParaRPr lang="en-US" sz="1600" b="1"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88489" y="5324306"/>
            <a:ext cx="7756264" cy="1305094"/>
          </a:xfrm>
        </p:spPr>
        <p:txBody>
          <a:bodyPr>
            <a:normAutofit/>
          </a:bodyPr>
          <a:lstStyle/>
          <a:p>
            <a:r>
              <a:rPr lang="en-US" dirty="0" smtClean="0"/>
              <a:t>-Oil paints on canvas shows colors, movement, sunlight, nature </a:t>
            </a:r>
          </a:p>
          <a:p>
            <a:pPr marL="285750" indent="-285750">
              <a:buFontTx/>
              <a:buChar char="-"/>
            </a:pPr>
            <a:r>
              <a:rPr lang="en-US" dirty="0" smtClean="0"/>
              <a:t>Important to Impressionism: capturing the moment in time</a:t>
            </a:r>
          </a:p>
          <a:p>
            <a:pPr marL="285750" indent="-285750">
              <a:buFontTx/>
              <a:buChar char="-"/>
            </a:pPr>
            <a:r>
              <a:rPr lang="en-US" dirty="0" smtClean="0"/>
              <a:t>Working outdoors</a:t>
            </a:r>
          </a:p>
          <a:p>
            <a:r>
              <a:rPr lang="en-US" dirty="0" smtClean="0"/>
              <a:t>(</a:t>
            </a:r>
            <a:r>
              <a:rPr lang="en-US" dirty="0" err="1" smtClean="0"/>
              <a:t>Harn</a:t>
            </a:r>
            <a:r>
              <a:rPr lang="en-US" dirty="0" smtClean="0"/>
              <a:t> Museum of Art, 2008 )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5289"/>
            <a:ext cx="7848600" cy="410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80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lnSpcReduction="10000"/>
          </a:bodyPr>
          <a:lstStyle/>
          <a:p>
            <a:r>
              <a:rPr lang="en-US" dirty="0" smtClean="0"/>
              <a:t>-Known for joyful paintings</a:t>
            </a:r>
          </a:p>
          <a:p>
            <a:r>
              <a:rPr lang="en-US" dirty="0" smtClean="0"/>
              <a:t>-Snapshots of real life</a:t>
            </a:r>
          </a:p>
          <a:p>
            <a:r>
              <a:rPr lang="en-US" dirty="0" smtClean="0"/>
              <a:t>-Focused on light and water</a:t>
            </a:r>
          </a:p>
          <a:p>
            <a:r>
              <a:rPr lang="en-US" dirty="0" smtClean="0"/>
              <a:t>-Worked with Monet and found the technique central to Impressionism: shadowing with colors.  </a:t>
            </a:r>
          </a:p>
          <a:p>
            <a:r>
              <a:rPr lang="en-US" dirty="0"/>
              <a:t>	</a:t>
            </a:r>
            <a:r>
              <a:rPr lang="en-US" dirty="0" smtClean="0"/>
              <a:t>-Using local color instead of dark or brown in the shadows</a:t>
            </a:r>
          </a:p>
          <a:p>
            <a:r>
              <a:rPr lang="en-US" dirty="0" err="1" smtClean="0"/>
              <a:t>Artble</a:t>
            </a:r>
            <a:r>
              <a:rPr lang="en-US" dirty="0" smtClean="0"/>
              <a:t> (2013)</a:t>
            </a:r>
          </a:p>
        </p:txBody>
      </p:sp>
      <p:pic>
        <p:nvPicPr>
          <p:cNvPr id="3074" name="Picture 2" descr="La Moulin de la Galet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4808538" cy="41147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Grp="1" noChangeArrowheads="1"/>
          </p:cNvSpPr>
          <p:nvPr>
            <p:ph type="title"/>
          </p:nvPr>
        </p:nvSpPr>
        <p:spPr bwMode="auto">
          <a:xfrm>
            <a:off x="4953000" y="698957"/>
            <a:ext cx="3921266"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smtClean="0"/>
              <a:t>Pierre-</a:t>
            </a:r>
            <a:r>
              <a:rPr lang="en-US" dirty="0" err="1" smtClean="0"/>
              <a:t>Auguste</a:t>
            </a:r>
            <a:r>
              <a:rPr lang="en-US" dirty="0" smtClean="0"/>
              <a:t> </a:t>
            </a:r>
            <a:r>
              <a:rPr lang="en-US" dirty="0" err="1" smtClean="0"/>
              <a:t>Renior</a:t>
            </a:r>
            <a:r>
              <a:rPr lang="en-US" dirty="0" smtClean="0"/>
              <a:t/>
            </a:r>
            <a:br>
              <a:rPr lang="en-US" dirty="0" smtClean="0"/>
            </a:br>
            <a:r>
              <a:rPr lang="en-US" dirty="0" smtClean="0"/>
              <a:t>La Moulin de la </a:t>
            </a:r>
            <a:r>
              <a:rPr lang="en-US" dirty="0" err="1" smtClean="0"/>
              <a:t>Galette</a:t>
            </a:r>
            <a:r>
              <a:rPr lang="en-US" dirty="0" smtClean="0"/>
              <a:t/>
            </a:r>
            <a:br>
              <a:rPr lang="en-US" dirty="0" smtClean="0"/>
            </a:br>
            <a:r>
              <a:rPr lang="en-US" dirty="0" smtClean="0"/>
              <a:t>1876</a:t>
            </a:r>
            <a:br>
              <a:rPr lang="en-US" dirty="0" smtClean="0"/>
            </a:br>
            <a:r>
              <a:rPr lang="en-US" dirty="0" smtClean="0"/>
              <a:t>Oil on Canvas</a:t>
            </a:r>
            <a:br>
              <a:rPr lang="en-US" dirty="0" smtClean="0"/>
            </a:br>
            <a:r>
              <a:rPr lang="en-US" dirty="0" smtClean="0"/>
              <a:t>131 x 175cm</a:t>
            </a:r>
            <a:br>
              <a:rPr lang="en-US" dirty="0" smtClean="0"/>
            </a:br>
            <a:r>
              <a:rPr lang="en-US" dirty="0" err="1" smtClean="0"/>
              <a:t>Musee</a:t>
            </a:r>
            <a:r>
              <a:rPr lang="en-US" dirty="0" smtClean="0"/>
              <a:t> d’Orsay, Paris</a:t>
            </a:r>
            <a:endParaRPr lang="en-US" dirty="0"/>
          </a:p>
        </p:txBody>
      </p:sp>
      <p:sp>
        <p:nvSpPr>
          <p:cNvPr id="9" name="Rectangle 8"/>
          <p:cNvSpPr/>
          <p:nvPr/>
        </p:nvSpPr>
        <p:spPr>
          <a:xfrm>
            <a:off x="27709" y="4876800"/>
            <a:ext cx="4572000" cy="646331"/>
          </a:xfrm>
          <a:prstGeom prst="rect">
            <a:avLst/>
          </a:prstGeom>
        </p:spPr>
        <p:txBody>
          <a:bodyPr>
            <a:spAutoFit/>
          </a:bodyPr>
          <a:lstStyle/>
          <a:p>
            <a:r>
              <a:rPr lang="en-US" dirty="0" smtClean="0">
                <a:hlinkClick r:id="rId4"/>
              </a:rPr>
              <a:t>http://www.theartgallery.com.au/ArtEducation/greatartists/Renoir/moulin/</a:t>
            </a:r>
            <a:endParaRPr lang="en-US" dirty="0"/>
          </a:p>
        </p:txBody>
      </p:sp>
    </p:spTree>
    <p:extLst>
      <p:ext uri="{BB962C8B-B14F-4D97-AF65-F5344CB8AC3E}">
        <p14:creationId xmlns:p14="http://schemas.microsoft.com/office/powerpoint/2010/main" val="358519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88037758"/>
              </p:ext>
            </p:extLst>
          </p:nvPr>
        </p:nvGraphicFramePr>
        <p:xfrm>
          <a:off x="647700" y="4800600"/>
          <a:ext cx="8001000" cy="1076899"/>
        </p:xfrm>
        <a:graphic>
          <a:graphicData uri="http://schemas.openxmlformats.org/drawingml/2006/table">
            <a:tbl>
              <a:tblPr/>
              <a:tblGrid>
                <a:gridCol w="3067319"/>
                <a:gridCol w="4933681"/>
              </a:tblGrid>
              <a:tr h="227649">
                <a:tc>
                  <a:txBody>
                    <a:bodyPr/>
                    <a:lstStyle/>
                    <a:p>
                      <a:pPr algn="r"/>
                      <a:endParaRPr lang="en-US" sz="1100" b="1" dirty="0" smtClean="0">
                        <a:effectLst/>
                      </a:endParaRPr>
                    </a:p>
                    <a:p>
                      <a:pPr algn="r"/>
                      <a:r>
                        <a:rPr lang="en-US" sz="1100" b="1" dirty="0" smtClean="0">
                          <a:effectLst/>
                        </a:rPr>
                        <a:t>Title</a:t>
                      </a:r>
                      <a:r>
                        <a:rPr lang="en-US" sz="1100" b="1" dirty="0">
                          <a:effectLst/>
                        </a:rPr>
                        <a:t>:</a:t>
                      </a:r>
                    </a:p>
                  </a:txBody>
                  <a:tcPr marL="0" marR="88009" marT="29336" marB="29336" anchor="ctr">
                    <a:lnL>
                      <a:noFill/>
                    </a:lnL>
                    <a:lnR>
                      <a:noFill/>
                    </a:lnR>
                    <a:lnT>
                      <a:noFill/>
                    </a:lnT>
                    <a:lnB>
                      <a:noFill/>
                    </a:lnB>
                    <a:solidFill>
                      <a:srgbClr val="FFFFFF"/>
                    </a:solidFill>
                  </a:tcPr>
                </a:tc>
                <a:tc>
                  <a:txBody>
                    <a:bodyPr/>
                    <a:lstStyle/>
                    <a:p>
                      <a:pPr algn="l"/>
                      <a:r>
                        <a:rPr lang="en-US" sz="1100" dirty="0" smtClean="0">
                          <a:effectLst/>
                        </a:rPr>
                        <a:t>Artist:</a:t>
                      </a:r>
                      <a:r>
                        <a:rPr lang="en-US" sz="1100" baseline="0" dirty="0" smtClean="0">
                          <a:effectLst/>
                        </a:rPr>
                        <a:t> Camille Pissarro</a:t>
                      </a:r>
                      <a:endParaRPr lang="en-US" sz="1100" dirty="0" smtClean="0">
                        <a:effectLst/>
                      </a:endParaRPr>
                    </a:p>
                    <a:p>
                      <a:pPr algn="l"/>
                      <a:r>
                        <a:rPr lang="en-US" sz="1100" dirty="0" smtClean="0">
                          <a:effectLst/>
                        </a:rPr>
                        <a:t>Sunset</a:t>
                      </a:r>
                      <a:r>
                        <a:rPr lang="en-US" sz="1100" dirty="0">
                          <a:effectLst/>
                        </a:rPr>
                        <a:t>, Rouen</a:t>
                      </a:r>
                    </a:p>
                  </a:txBody>
                  <a:tcPr marL="0" marR="0" marT="0" marB="0" anchor="ctr">
                    <a:lnL>
                      <a:noFill/>
                    </a:lnL>
                    <a:lnR>
                      <a:noFill/>
                    </a:lnR>
                    <a:lnT>
                      <a:noFill/>
                    </a:lnT>
                    <a:lnB>
                      <a:noFill/>
                    </a:lnB>
                    <a:solidFill>
                      <a:srgbClr val="FFFFFF"/>
                    </a:solidFill>
                  </a:tcPr>
                </a:tc>
              </a:tr>
              <a:tr h="227649">
                <a:tc>
                  <a:txBody>
                    <a:bodyPr/>
                    <a:lstStyle/>
                    <a:p>
                      <a:pPr algn="r"/>
                      <a:r>
                        <a:rPr lang="en-US" sz="1100" b="1">
                          <a:effectLst/>
                        </a:rPr>
                        <a:t>Painted by:</a:t>
                      </a:r>
                    </a:p>
                  </a:txBody>
                  <a:tcPr marL="0" marR="88009" marT="29336" marB="29336" anchor="ctr">
                    <a:lnL>
                      <a:noFill/>
                    </a:lnL>
                    <a:lnR>
                      <a:noFill/>
                    </a:lnR>
                    <a:lnT>
                      <a:noFill/>
                    </a:lnT>
                    <a:lnB>
                      <a:noFill/>
                    </a:lnB>
                    <a:solidFill>
                      <a:srgbClr val="FFFFFF"/>
                    </a:solidFill>
                  </a:tcPr>
                </a:tc>
                <a:tc>
                  <a:txBody>
                    <a:bodyPr/>
                    <a:lstStyle/>
                    <a:p>
                      <a:pPr algn="l"/>
                      <a:r>
                        <a:rPr lang="en-US" sz="1100" u="none" strike="noStrike">
                          <a:solidFill>
                            <a:srgbClr val="666666"/>
                          </a:solidFill>
                          <a:effectLst/>
                          <a:hlinkClick r:id="rId3"/>
                        </a:rPr>
                        <a:t>Camille Pissarro</a:t>
                      </a:r>
                      <a:endParaRPr lang="en-US" sz="1100">
                        <a:effectLst/>
                      </a:endParaRPr>
                    </a:p>
                  </a:txBody>
                  <a:tcPr marL="0" marR="0" marT="0" marB="0" anchor="ctr">
                    <a:lnL>
                      <a:noFill/>
                    </a:lnL>
                    <a:lnR>
                      <a:noFill/>
                    </a:lnR>
                    <a:lnT>
                      <a:noFill/>
                    </a:lnT>
                    <a:lnB>
                      <a:noFill/>
                    </a:lnB>
                    <a:solidFill>
                      <a:srgbClr val="FFFFFF"/>
                    </a:solidFill>
                  </a:tcPr>
                </a:tc>
              </a:tr>
              <a:tr h="227649">
                <a:tc>
                  <a:txBody>
                    <a:bodyPr/>
                    <a:lstStyle/>
                    <a:p>
                      <a:pPr algn="r"/>
                      <a:r>
                        <a:rPr lang="en-US" sz="1100" b="1">
                          <a:effectLst/>
                        </a:rPr>
                        <a:t>Dimensions:</a:t>
                      </a:r>
                    </a:p>
                  </a:txBody>
                  <a:tcPr marL="0" marR="88009" marT="29336" marB="29336" anchor="ctr">
                    <a:lnL>
                      <a:noFill/>
                    </a:lnL>
                    <a:lnR>
                      <a:noFill/>
                    </a:lnR>
                    <a:lnT>
                      <a:noFill/>
                    </a:lnT>
                    <a:lnB>
                      <a:noFill/>
                    </a:lnB>
                    <a:solidFill>
                      <a:srgbClr val="FFFFFF"/>
                    </a:solidFill>
                  </a:tcPr>
                </a:tc>
                <a:tc>
                  <a:txBody>
                    <a:bodyPr/>
                    <a:lstStyle/>
                    <a:p>
                      <a:pPr algn="l"/>
                      <a:r>
                        <a:rPr lang="en-US" sz="1100">
                          <a:effectLst/>
                        </a:rPr>
                        <a:t>25.59 inch wide x 21.26 inch high</a:t>
                      </a:r>
                    </a:p>
                  </a:txBody>
                  <a:tcPr marL="0" marR="0" marT="0" marB="0" anchor="ctr">
                    <a:lnL>
                      <a:noFill/>
                    </a:lnL>
                    <a:lnR>
                      <a:noFill/>
                    </a:lnR>
                    <a:lnT>
                      <a:noFill/>
                    </a:lnT>
                    <a:lnB>
                      <a:noFill/>
                    </a:lnB>
                    <a:solidFill>
                      <a:srgbClr val="FFFFFF"/>
                    </a:solidFill>
                  </a:tcPr>
                </a:tc>
              </a:tr>
              <a:tr h="227649">
                <a:tc>
                  <a:txBody>
                    <a:bodyPr/>
                    <a:lstStyle/>
                    <a:p>
                      <a:pPr algn="r"/>
                      <a:r>
                        <a:rPr lang="en-US" sz="1100" b="1">
                          <a:effectLst/>
                        </a:rPr>
                        <a:t>Orientation:</a:t>
                      </a:r>
                    </a:p>
                  </a:txBody>
                  <a:tcPr marL="0" marR="88009" marT="29336" marB="29336" anchor="ctr">
                    <a:lnL>
                      <a:noFill/>
                    </a:lnL>
                    <a:lnR>
                      <a:noFill/>
                    </a:lnR>
                    <a:lnT>
                      <a:noFill/>
                    </a:lnT>
                    <a:lnB>
                      <a:noFill/>
                    </a:lnB>
                    <a:solidFill>
                      <a:srgbClr val="FFFFFF"/>
                    </a:solidFill>
                  </a:tcPr>
                </a:tc>
                <a:tc>
                  <a:txBody>
                    <a:bodyPr/>
                    <a:lstStyle/>
                    <a:p>
                      <a:pPr algn="l"/>
                      <a:r>
                        <a:rPr lang="en-US" sz="1100" dirty="0">
                          <a:effectLst/>
                        </a:rPr>
                        <a:t>Landscape</a:t>
                      </a:r>
                    </a:p>
                  </a:txBody>
                  <a:tcPr marL="0" marR="0" marT="0" marB="0" anchor="ctr">
                    <a:lnL>
                      <a:noFill/>
                    </a:lnL>
                    <a:lnR>
                      <a:noFill/>
                    </a:lnR>
                    <a:lnT>
                      <a:noFill/>
                    </a:lnT>
                    <a:lnB>
                      <a:noFill/>
                    </a:lnB>
                    <a:solidFill>
                      <a:srgbClr val="FFFFFF"/>
                    </a:solidFill>
                  </a:tcPr>
                </a:tc>
              </a:tr>
            </a:tbl>
          </a:graphicData>
        </a:graphic>
      </p:graphicFrame>
      <p:sp>
        <p:nvSpPr>
          <p:cNvPr id="4" name="Text Placeholder 3"/>
          <p:cNvSpPr>
            <a:spLocks noGrp="1"/>
          </p:cNvSpPr>
          <p:nvPr>
            <p:ph type="body" sz="half" idx="2"/>
          </p:nvPr>
        </p:nvSpPr>
        <p:spPr>
          <a:xfrm>
            <a:off x="770068" y="5867400"/>
            <a:ext cx="7756264" cy="804862"/>
          </a:xfrm>
        </p:spPr>
        <p:txBody>
          <a:bodyPr>
            <a:normAutofit/>
          </a:bodyPr>
          <a:lstStyle/>
          <a:p>
            <a:r>
              <a:rPr lang="en-US" i="1" dirty="0" smtClean="0"/>
              <a:t>-the </a:t>
            </a:r>
            <a:r>
              <a:rPr lang="en-US" i="1" dirty="0"/>
              <a:t>effects of light, climate, and the </a:t>
            </a:r>
            <a:r>
              <a:rPr lang="en-US" i="1" dirty="0" smtClean="0"/>
              <a:t>seasons are visible in the painting. </a:t>
            </a:r>
            <a:endParaRPr lang="en-US" dirty="0"/>
          </a:p>
        </p:txBody>
      </p:sp>
      <p:pic>
        <p:nvPicPr>
          <p:cNvPr id="4098" name="Picture 2" descr="Sunset, Rouen - Camille Pissarro - www.camille-pissarro.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0335"/>
            <a:ext cx="5638800" cy="441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3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Edoauard</a:t>
            </a:r>
            <a:r>
              <a:rPr lang="en-US" dirty="0" smtClean="0"/>
              <a:t> </a:t>
            </a:r>
            <a:r>
              <a:rPr lang="en-US" dirty="0" err="1" smtClean="0"/>
              <a:t>Manet</a:t>
            </a:r>
            <a:endParaRPr lang="en-US" dirty="0"/>
          </a:p>
        </p:txBody>
      </p:sp>
      <p:pic>
        <p:nvPicPr>
          <p:cNvPr id="5122" name="Picture 2" descr="http://www.metmuseum.org/toah/images/h2/h2_1976.201.14.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3803650" cy="22897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4572000"/>
            <a:ext cx="4038600" cy="2031325"/>
          </a:xfrm>
          <a:prstGeom prst="rect">
            <a:avLst/>
          </a:prstGeom>
        </p:spPr>
        <p:txBody>
          <a:bodyPr wrap="square">
            <a:spAutoFit/>
          </a:bodyPr>
          <a:lstStyle/>
          <a:p>
            <a:r>
              <a:rPr lang="en-US" b="1" dirty="0"/>
              <a:t>The Monet Family in Their Garden at Argenteuil</a:t>
            </a:r>
            <a:r>
              <a:rPr lang="en-US" dirty="0"/>
              <a:t>, 1874</a:t>
            </a:r>
            <a:r>
              <a:rPr lang="en-US" dirty="0" smtClean="0"/>
              <a:t/>
            </a:r>
            <a:br>
              <a:rPr lang="en-US" dirty="0" smtClean="0"/>
            </a:br>
            <a:r>
              <a:rPr lang="en-US" dirty="0" err="1"/>
              <a:t>Édouard</a:t>
            </a:r>
            <a:r>
              <a:rPr lang="en-US" dirty="0"/>
              <a:t> </a:t>
            </a:r>
            <a:r>
              <a:rPr lang="en-US" dirty="0" err="1"/>
              <a:t>Manet</a:t>
            </a:r>
            <a:r>
              <a:rPr lang="en-US" dirty="0"/>
              <a:t> (French, 1832–1883)</a:t>
            </a:r>
            <a:r>
              <a:rPr lang="en-US" dirty="0" smtClean="0"/>
              <a:t/>
            </a:r>
            <a:br>
              <a:rPr lang="en-US" dirty="0" smtClean="0"/>
            </a:br>
            <a:r>
              <a:rPr lang="en-US" dirty="0"/>
              <a:t>Oil on canvas24 x 39 1/4 in. (61 x 99.7 cm</a:t>
            </a:r>
            <a:r>
              <a:rPr lang="en-US" dirty="0" smtClean="0"/>
              <a:t>)</a:t>
            </a:r>
            <a:r>
              <a:rPr lang="en-US" dirty="0" smtClean="0">
                <a:hlinkClick r:id="rId4"/>
              </a:rPr>
              <a:t> http://www.metmuseum.org/toah/works-of-art/1976.201.14</a:t>
            </a:r>
            <a:endParaRPr lang="en-US" dirty="0"/>
          </a:p>
        </p:txBody>
      </p:sp>
      <p:pic>
        <p:nvPicPr>
          <p:cNvPr id="5124" name="Picture 4" descr="http://www.metmuseum.org/toah/images/h2/h2_29.100.115.jpg"/>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4648200" y="2133600"/>
            <a:ext cx="3803650" cy="27994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37364" y="4987497"/>
            <a:ext cx="4572000" cy="1200329"/>
          </a:xfrm>
          <a:prstGeom prst="rect">
            <a:avLst/>
          </a:prstGeom>
        </p:spPr>
        <p:txBody>
          <a:bodyPr>
            <a:spAutoFit/>
          </a:bodyPr>
          <a:lstStyle/>
          <a:p>
            <a:r>
              <a:rPr lang="en-US" b="1" dirty="0"/>
              <a:t>Boating</a:t>
            </a:r>
            <a:r>
              <a:rPr lang="en-US" dirty="0"/>
              <a:t>, 1874</a:t>
            </a:r>
            <a:r>
              <a:rPr lang="en-US" dirty="0" smtClean="0"/>
              <a:t/>
            </a:r>
            <a:br>
              <a:rPr lang="en-US" dirty="0" smtClean="0"/>
            </a:br>
            <a:r>
              <a:rPr lang="en-US" dirty="0" err="1"/>
              <a:t>Édouard</a:t>
            </a:r>
            <a:r>
              <a:rPr lang="en-US" dirty="0"/>
              <a:t> </a:t>
            </a:r>
            <a:r>
              <a:rPr lang="en-US" dirty="0" err="1"/>
              <a:t>Manet</a:t>
            </a:r>
            <a:r>
              <a:rPr lang="en-US" dirty="0"/>
              <a:t> (French, 1832–1883)</a:t>
            </a:r>
            <a:r>
              <a:rPr lang="en-US" dirty="0" smtClean="0"/>
              <a:t/>
            </a:r>
            <a:br>
              <a:rPr lang="en-US" dirty="0" smtClean="0"/>
            </a:br>
            <a:r>
              <a:rPr lang="en-US" dirty="0"/>
              <a:t>Oil on canvas38 1/4 x 51 1/4 in. (97.2 x 130.2 cm)</a:t>
            </a:r>
          </a:p>
        </p:txBody>
      </p:sp>
      <p:sp>
        <p:nvSpPr>
          <p:cNvPr id="7" name="Rectangle 6"/>
          <p:cNvSpPr/>
          <p:nvPr/>
        </p:nvSpPr>
        <p:spPr>
          <a:xfrm>
            <a:off x="4537364" y="6176388"/>
            <a:ext cx="4572000" cy="646331"/>
          </a:xfrm>
          <a:prstGeom prst="rect">
            <a:avLst/>
          </a:prstGeom>
        </p:spPr>
        <p:txBody>
          <a:bodyPr>
            <a:spAutoFit/>
          </a:bodyPr>
          <a:lstStyle/>
          <a:p>
            <a:r>
              <a:rPr lang="en-US" dirty="0" smtClean="0">
                <a:hlinkClick r:id="rId6"/>
              </a:rPr>
              <a:t>http://www.metmuseum.org/toah/works-of-art/29.100.115</a:t>
            </a:r>
            <a:endParaRPr lang="en-US" dirty="0"/>
          </a:p>
        </p:txBody>
      </p:sp>
    </p:spTree>
    <p:extLst>
      <p:ext uri="{BB962C8B-B14F-4D97-AF65-F5344CB8AC3E}">
        <p14:creationId xmlns:p14="http://schemas.microsoft.com/office/powerpoint/2010/main" val="279910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Edgar Degas</a:t>
            </a:r>
            <a:r>
              <a:rPr lang="en-US" dirty="0"/>
              <a:t>, </a:t>
            </a:r>
            <a:r>
              <a:rPr lang="en-US" dirty="0">
                <a:hlinkClick r:id="rId3"/>
              </a:rPr>
              <a:t>Beach Scene</a:t>
            </a:r>
            <a:r>
              <a:rPr lang="en-US" dirty="0"/>
              <a:t>, about 1869-70</a:t>
            </a:r>
            <a:endParaRPr lang="en-US" dirty="0"/>
          </a:p>
        </p:txBody>
      </p:sp>
      <p:sp>
        <p:nvSpPr>
          <p:cNvPr id="4" name="Text Placeholder 3"/>
          <p:cNvSpPr>
            <a:spLocks noGrp="1"/>
          </p:cNvSpPr>
          <p:nvPr>
            <p:ph type="body" sz="half" idx="2"/>
          </p:nvPr>
        </p:nvSpPr>
        <p:spPr/>
        <p:txBody>
          <a:bodyPr/>
          <a:lstStyle/>
          <a:p>
            <a:r>
              <a:rPr lang="en-US" dirty="0" smtClean="0"/>
              <a:t>-Modern </a:t>
            </a:r>
            <a:r>
              <a:rPr lang="en-US" dirty="0"/>
              <a:t>life </a:t>
            </a:r>
            <a:r>
              <a:rPr lang="en-US" dirty="0" smtClean="0"/>
              <a:t>popular subject.</a:t>
            </a:r>
            <a:endParaRPr lang="en-US" dirty="0"/>
          </a:p>
        </p:txBody>
      </p:sp>
      <p:pic>
        <p:nvPicPr>
          <p:cNvPr id="6146" name="Picture 2" descr="Degas, 'Beach Scene', about 1869-70"/>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4579144"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7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Impressionism broke every rule of the French Academy of Fine </a:t>
            </a:r>
            <a:r>
              <a:rPr lang="en-US" dirty="0" smtClean="0"/>
              <a:t>Arts</a:t>
            </a:r>
            <a:endParaRPr lang="en-US" dirty="0"/>
          </a:p>
          <a:p>
            <a:r>
              <a:rPr lang="en-US" dirty="0" smtClean="0"/>
              <a:t>Exhibited </a:t>
            </a:r>
            <a:r>
              <a:rPr lang="en-US" dirty="0"/>
              <a:t>scenes of modern urban and country </a:t>
            </a:r>
            <a:r>
              <a:rPr lang="en-US" dirty="0" smtClean="0"/>
              <a:t>life</a:t>
            </a:r>
            <a:r>
              <a:rPr lang="en-US" dirty="0"/>
              <a:t>: unlike the effort to teach through history, mythology and biblical </a:t>
            </a:r>
            <a:r>
              <a:rPr lang="en-US" dirty="0" smtClean="0"/>
              <a:t>themes</a:t>
            </a:r>
          </a:p>
          <a:p>
            <a:pPr lvl="1"/>
            <a:r>
              <a:rPr lang="en-US" dirty="0" smtClean="0"/>
              <a:t>accepted </a:t>
            </a:r>
            <a:r>
              <a:rPr lang="en-US" dirty="0"/>
              <a:t>art </a:t>
            </a:r>
            <a:r>
              <a:rPr lang="en-US" dirty="0" smtClean="0"/>
              <a:t>was related to Greek </a:t>
            </a:r>
            <a:r>
              <a:rPr lang="en-US" dirty="0"/>
              <a:t>and Roman art through idealized images</a:t>
            </a:r>
          </a:p>
          <a:p>
            <a:pPr lvl="1"/>
            <a:r>
              <a:rPr lang="en-US" dirty="0" smtClean="0"/>
              <a:t>This art consisted of sooth surfaces: impressionism used texture and visible brush strokes</a:t>
            </a:r>
            <a:endParaRPr lang="en-US" dirty="0"/>
          </a:p>
          <a:p>
            <a:r>
              <a:rPr lang="en-US" dirty="0" smtClean="0"/>
              <a:t>Early-mid 19th century: political </a:t>
            </a:r>
            <a:r>
              <a:rPr lang="en-US" dirty="0"/>
              <a:t>instability in </a:t>
            </a:r>
            <a:r>
              <a:rPr lang="en-US" dirty="0" smtClean="0"/>
              <a:t>France with population doubling </a:t>
            </a:r>
            <a:endParaRPr lang="en-US" dirty="0"/>
          </a:p>
          <a:p>
            <a:r>
              <a:rPr lang="en-US" dirty="0" smtClean="0"/>
              <a:t>Impressionists </a:t>
            </a:r>
            <a:r>
              <a:rPr lang="en-US" dirty="0"/>
              <a:t>were interested in world surrounding them…people at work and play. New inventions, such as steam engine, streetlights, camera, fashions. </a:t>
            </a:r>
          </a:p>
          <a:p>
            <a:r>
              <a:rPr lang="en-US" dirty="0" smtClean="0"/>
              <a:t>New </a:t>
            </a:r>
            <a:r>
              <a:rPr lang="en-US" dirty="0"/>
              <a:t>economic </a:t>
            </a:r>
            <a:r>
              <a:rPr lang="en-US" dirty="0" smtClean="0"/>
              <a:t>prosperity with Industrialism was topic to Impressionists</a:t>
            </a:r>
          </a:p>
          <a:p>
            <a:pPr lvl="1"/>
            <a:r>
              <a:rPr lang="en-US" dirty="0" smtClean="0"/>
              <a:t>Cafes, photography, people </a:t>
            </a:r>
          </a:p>
          <a:p>
            <a:r>
              <a:rPr lang="en-US" dirty="0" smtClean="0"/>
              <a:t>Color Theory: broke away from traditional colors with brighter palette</a:t>
            </a:r>
          </a:p>
          <a:p>
            <a:pPr marL="0" indent="0">
              <a:buNone/>
            </a:pPr>
            <a:r>
              <a:rPr lang="en-US" smtClean="0"/>
              <a:t>     (</a:t>
            </a:r>
            <a:r>
              <a:rPr lang="en-US" dirty="0" smtClean="0"/>
              <a:t>High Museum of Art et al.)</a:t>
            </a:r>
            <a:endParaRPr lang="en-US" dirty="0"/>
          </a:p>
          <a:p>
            <a:endParaRPr lang="en-US" dirty="0"/>
          </a:p>
        </p:txBody>
      </p:sp>
      <p:sp>
        <p:nvSpPr>
          <p:cNvPr id="3" name="Title 2"/>
          <p:cNvSpPr>
            <a:spLocks noGrp="1"/>
          </p:cNvSpPr>
          <p:nvPr>
            <p:ph type="title"/>
          </p:nvPr>
        </p:nvSpPr>
        <p:spPr/>
        <p:txBody>
          <a:bodyPr/>
          <a:lstStyle/>
          <a:p>
            <a:r>
              <a:rPr lang="en-US" sz="4500" dirty="0" smtClean="0">
                <a:latin typeface="French Script MT" panose="03020402040607040605" pitchFamily="66" charset="0"/>
              </a:rPr>
              <a:t>Social, Cultural and Historical Context of Impressionist Paintings</a:t>
            </a:r>
            <a:endParaRPr lang="en-US" sz="4500" dirty="0">
              <a:latin typeface="French Script MT" panose="03020402040607040605" pitchFamily="66" charset="0"/>
            </a:endParaRPr>
          </a:p>
        </p:txBody>
      </p:sp>
    </p:spTree>
    <p:extLst>
      <p:ext uri="{BB962C8B-B14F-4D97-AF65-F5344CB8AC3E}">
        <p14:creationId xmlns:p14="http://schemas.microsoft.com/office/powerpoint/2010/main" val="926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FRIST. (2010).  The Birth of Impressionism. </a:t>
            </a:r>
            <a:r>
              <a:rPr lang="en-US" dirty="0" err="1" smtClean="0"/>
              <a:t>Masterpiecies</a:t>
            </a:r>
            <a:r>
              <a:rPr lang="en-US" dirty="0" smtClean="0"/>
              <a:t> from the </a:t>
            </a:r>
            <a:r>
              <a:rPr lang="en-US" dirty="0" err="1" smtClean="0"/>
              <a:t>Musee</a:t>
            </a:r>
            <a:r>
              <a:rPr lang="en-US" dirty="0" smtClean="0"/>
              <a:t> D’Orsay.  Ingram Gallery.  Retrieved from: </a:t>
            </a:r>
            <a:r>
              <a:rPr lang="en-US" u="sng" dirty="0">
                <a:hlinkClick r:id="rId2"/>
              </a:rPr>
              <a:t>http://</a:t>
            </a:r>
            <a:r>
              <a:rPr lang="en-US" u="sng" dirty="0" smtClean="0">
                <a:hlinkClick r:id="rId2"/>
              </a:rPr>
              <a:t>fristcenter.org/content/uploads/gallery_guides/Impressionism_Teacher_Guide.pdf</a:t>
            </a:r>
            <a:endParaRPr lang="en-US" u="sng" dirty="0" smtClean="0"/>
          </a:p>
          <a:p>
            <a:r>
              <a:rPr lang="en-US" dirty="0" err="1" smtClean="0"/>
              <a:t>Harn</a:t>
            </a:r>
            <a:r>
              <a:rPr lang="en-US" dirty="0" smtClean="0"/>
              <a:t> Museum of Art. (2008). Claude Monet and Impressionism.  Retrieved from: </a:t>
            </a:r>
            <a:r>
              <a:rPr lang="en-US" u="sng" dirty="0">
                <a:hlinkClick r:id="rId3"/>
              </a:rPr>
              <a:t>http://</a:t>
            </a:r>
            <a:r>
              <a:rPr lang="en-US" u="sng" dirty="0" smtClean="0">
                <a:hlinkClick r:id="rId3"/>
              </a:rPr>
              <a:t>www.harn.ufl.edu/education/Monet.pdf</a:t>
            </a:r>
            <a:endParaRPr lang="en-US" u="sng" dirty="0" smtClean="0"/>
          </a:p>
          <a:p>
            <a:endParaRPr lang="en-US" dirty="0" smtClean="0"/>
          </a:p>
          <a:p>
            <a:r>
              <a:rPr lang="en-US" dirty="0" err="1" smtClean="0">
                <a:solidFill>
                  <a:schemeClr val="tx1"/>
                </a:solidFill>
              </a:rPr>
              <a:t>Artble</a:t>
            </a:r>
            <a:r>
              <a:rPr lang="en-US" dirty="0" smtClean="0">
                <a:solidFill>
                  <a:schemeClr val="tx1"/>
                </a:solidFill>
              </a:rPr>
              <a:t>. (2013). </a:t>
            </a:r>
            <a:r>
              <a:rPr lang="fr-FR" dirty="0" smtClean="0"/>
              <a:t>Dance </a:t>
            </a:r>
            <a:r>
              <a:rPr lang="fr-FR" dirty="0" err="1"/>
              <a:t>at</a:t>
            </a:r>
            <a:r>
              <a:rPr lang="fr-FR" dirty="0"/>
              <a:t> le Moulin de la </a:t>
            </a:r>
            <a:r>
              <a:rPr lang="fr-FR" dirty="0" smtClean="0"/>
              <a:t>Galette </a:t>
            </a:r>
            <a:r>
              <a:rPr lang="en-US" dirty="0" smtClean="0">
                <a:hlinkClick r:id="rId4"/>
              </a:rPr>
              <a:t>http</a:t>
            </a:r>
            <a:r>
              <a:rPr lang="en-US" dirty="0">
                <a:hlinkClick r:id="rId4"/>
              </a:rPr>
              <a:t>://www.artble.com/artists/pierre-auguste_renoir/paintings/dance_at_le_moulin_de_la_galette</a:t>
            </a:r>
            <a:endParaRPr lang="en-US" dirty="0"/>
          </a:p>
          <a:p>
            <a:endParaRPr lang="en-US" dirty="0"/>
          </a:p>
          <a:p>
            <a:r>
              <a:rPr lang="en-US" dirty="0" err="1" smtClean="0"/>
              <a:t>Hight</a:t>
            </a:r>
            <a:r>
              <a:rPr lang="en-US" dirty="0" smtClean="0"/>
              <a:t> Museum of Art, Seattle Museum </a:t>
            </a:r>
            <a:r>
              <a:rPr lang="en-US" dirty="0"/>
              <a:t>of Art, Denver Museum of Art. </a:t>
            </a:r>
            <a:r>
              <a:rPr lang="en-US" dirty="0" smtClean="0"/>
              <a:t>Impressionism Paintings </a:t>
            </a:r>
            <a:r>
              <a:rPr lang="en-US" dirty="0"/>
              <a:t>Collected by European </a:t>
            </a:r>
            <a:r>
              <a:rPr lang="en-US" dirty="0" smtClean="0"/>
              <a:t>Museums A </a:t>
            </a:r>
            <a:r>
              <a:rPr lang="en-US" dirty="0"/>
              <a:t>Resource Packet for </a:t>
            </a:r>
            <a:r>
              <a:rPr lang="en-US" dirty="0" smtClean="0"/>
              <a:t>Educators.  Retrieved from: </a:t>
            </a:r>
            <a:r>
              <a:rPr lang="en-US" dirty="0">
                <a:hlinkClick r:id="rId5"/>
              </a:rPr>
              <a:t>http://www.impressionism.org/teachimpress/impressionismTP.pdf</a:t>
            </a: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8201833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124</TotalTime>
  <Words>1041</Words>
  <Application>Microsoft Office PowerPoint</Application>
  <PresentationFormat>On-screen Show (4:3)</PresentationFormat>
  <Paragraphs>79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Hardcover</vt:lpstr>
      <vt:lpstr>Belle Galerie d'art Impressionniste</vt:lpstr>
      <vt:lpstr>Gallery Overview</vt:lpstr>
      <vt:lpstr>  Claude Monet (1840-1926)  Champ d’Avoine (Oat Field), 1890  Oil on canvas, 26 x 36 7/16 inches </vt:lpstr>
      <vt:lpstr>Pierre-Auguste Renior La Moulin de la Galette 1876 Oil on Canvas 131 x 175cm Musee d’Orsay, Paris</vt:lpstr>
      <vt:lpstr>PowerPoint Presentation</vt:lpstr>
      <vt:lpstr>Edoauard Manet</vt:lpstr>
      <vt:lpstr>Edgar Degas, Beach Scene, about 1869-70</vt:lpstr>
      <vt:lpstr>Social, Cultural and Historical Context of Impressionist Paintings</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galerie d'art convaincante</dc:title>
  <dc:creator>owner</dc:creator>
  <cp:lastModifiedBy>owner</cp:lastModifiedBy>
  <cp:revision>23</cp:revision>
  <dcterms:created xsi:type="dcterms:W3CDTF">2013-10-26T17:18:22Z</dcterms:created>
  <dcterms:modified xsi:type="dcterms:W3CDTF">2013-10-26T19:23:13Z</dcterms:modified>
</cp:coreProperties>
</file>