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F4DD-E202-4E4E-ACDF-3F4CA6F999EE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22371-2C16-4063-B0AB-5D796DFFB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F4DD-E202-4E4E-ACDF-3F4CA6F999EE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22371-2C16-4063-B0AB-5D796DFFB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F4DD-E202-4E4E-ACDF-3F4CA6F999EE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22371-2C16-4063-B0AB-5D796DFFB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F4DD-E202-4E4E-ACDF-3F4CA6F999EE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22371-2C16-4063-B0AB-5D796DFFB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F4DD-E202-4E4E-ACDF-3F4CA6F999EE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22371-2C16-4063-B0AB-5D796DFFB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F4DD-E202-4E4E-ACDF-3F4CA6F999EE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22371-2C16-4063-B0AB-5D796DFFB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F4DD-E202-4E4E-ACDF-3F4CA6F999EE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22371-2C16-4063-B0AB-5D796DFFB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F4DD-E202-4E4E-ACDF-3F4CA6F999EE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22371-2C16-4063-B0AB-5D796DFFB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F4DD-E202-4E4E-ACDF-3F4CA6F999EE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22371-2C16-4063-B0AB-5D796DFFB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F4DD-E202-4E4E-ACDF-3F4CA6F999EE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22371-2C16-4063-B0AB-5D796DFFB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F4DD-E202-4E4E-ACDF-3F4CA6F999EE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7D22371-2C16-4063-B0AB-5D796DFFB2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F6F4DD-E202-4E4E-ACDF-3F4CA6F999EE}" type="datetimeFigureOut">
              <a:rPr lang="en-US" smtClean="0"/>
              <a:pPr/>
              <a:t>11/21/2011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D22371-2C16-4063-B0AB-5D796DFFB21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Male Circumcision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 Name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Medical Importance of Circumcision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Helps maintain sanitary practices</a:t>
            </a:r>
          </a:p>
          <a:p>
            <a:r>
              <a:rPr lang="en-US" dirty="0" smtClean="0"/>
              <a:t>Avoid situation where adults can not repeal foreskin</a:t>
            </a:r>
          </a:p>
          <a:p>
            <a:r>
              <a:rPr lang="en-US" dirty="0" smtClean="0"/>
              <a:t>Lowered risk of penile cancer</a:t>
            </a:r>
          </a:p>
          <a:p>
            <a:r>
              <a:rPr lang="en-US" dirty="0" smtClean="0"/>
              <a:t>STI Prevention</a:t>
            </a:r>
          </a:p>
          <a:p>
            <a:pPr lvl="1"/>
            <a:r>
              <a:rPr lang="en-US" dirty="0" smtClean="0"/>
              <a:t>Herpes</a:t>
            </a:r>
          </a:p>
          <a:p>
            <a:pPr lvl="1"/>
            <a:r>
              <a:rPr lang="en-US" dirty="0" smtClean="0"/>
              <a:t>HIV</a:t>
            </a:r>
          </a:p>
          <a:p>
            <a:pPr lvl="1"/>
            <a:r>
              <a:rPr lang="en-US" dirty="0" smtClean="0"/>
              <a:t>HPV</a:t>
            </a:r>
          </a:p>
          <a:p>
            <a:pPr lvl="1"/>
            <a:endParaRPr lang="en-US" dirty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Circumcision Facts In United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Third most </a:t>
            </a:r>
            <a:r>
              <a:rPr lang="en-US" dirty="0"/>
              <a:t>c</a:t>
            </a:r>
            <a:r>
              <a:rPr lang="en-US" dirty="0" smtClean="0"/>
              <a:t>ommon inpatient surgery</a:t>
            </a:r>
          </a:p>
          <a:p>
            <a:r>
              <a:rPr lang="en-US" dirty="0" smtClean="0"/>
              <a:t>Fifty-six percent of male newborns circumcised before release from hospital in 2006</a:t>
            </a:r>
          </a:p>
          <a:p>
            <a:r>
              <a:rPr lang="en-US" dirty="0" smtClean="0"/>
              <a:t>Funded by Medicaid in thirty-two states</a:t>
            </a:r>
          </a:p>
          <a:p>
            <a:r>
              <a:rPr lang="en-US" dirty="0" smtClean="0"/>
              <a:t>Most common amongst Caucasians, least common amongst Hispanics.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</a:t>
            </a:r>
            <a:r>
              <a:rPr lang="en-US" dirty="0" smtClean="0"/>
              <a:t> </a:t>
            </a:r>
            <a:r>
              <a:rPr lang="en-US" dirty="0" smtClean="0"/>
              <a:t>Circumcision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Almost always w</a:t>
            </a:r>
            <a:r>
              <a:rPr lang="en-US" dirty="0" smtClean="0"/>
              <a:t>ithin first week of life, usually within first forty-eight hours</a:t>
            </a:r>
            <a:endParaRPr lang="en-US" dirty="0" smtClean="0"/>
          </a:p>
          <a:p>
            <a:r>
              <a:rPr lang="en-US" dirty="0" smtClean="0"/>
              <a:t>Premature babies are usually not circumcised until just before hospital checkout</a:t>
            </a:r>
          </a:p>
          <a:p>
            <a:r>
              <a:rPr lang="en-US" dirty="0" smtClean="0"/>
              <a:t>Performed by pediatricians, obstetricians, and family general doctors</a:t>
            </a:r>
          </a:p>
          <a:p>
            <a:r>
              <a:rPr lang="en-US" dirty="0" smtClean="0"/>
              <a:t>Some are done as religious ceremonies out of hospital</a:t>
            </a:r>
          </a:p>
          <a:p>
            <a:pPr lvl="1"/>
            <a:r>
              <a:rPr lang="en-US" dirty="0" smtClean="0"/>
              <a:t>A Jewish Circumcision ceremony, or </a:t>
            </a:r>
            <a:r>
              <a:rPr lang="en-US" dirty="0" err="1" smtClean="0"/>
              <a:t>bris</a:t>
            </a:r>
            <a:r>
              <a:rPr lang="en-US" dirty="0" smtClean="0"/>
              <a:t>, is performed by </a:t>
            </a:r>
            <a:r>
              <a:rPr lang="en-US" dirty="0" err="1" smtClean="0"/>
              <a:t>mohel</a:t>
            </a:r>
            <a:r>
              <a:rPr lang="en-US" dirty="0" smtClean="0"/>
              <a:t> at eight days old</a:t>
            </a:r>
          </a:p>
          <a:p>
            <a:pPr lvl="1"/>
            <a:r>
              <a:rPr lang="en-US" dirty="0" smtClean="0"/>
              <a:t>Islam Circumcision, </a:t>
            </a:r>
            <a:r>
              <a:rPr lang="en-US" dirty="0" err="1" smtClean="0"/>
              <a:t>Khitan</a:t>
            </a:r>
            <a:r>
              <a:rPr lang="en-US" dirty="0" smtClean="0"/>
              <a:t> is performed sometime between the first week of life and puberty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Circumcision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Requires local anesthetic </a:t>
            </a:r>
          </a:p>
          <a:p>
            <a:pPr lvl="1"/>
            <a:r>
              <a:rPr lang="en-US" dirty="0" smtClean="0"/>
              <a:t>Topical Cream</a:t>
            </a:r>
          </a:p>
          <a:p>
            <a:pPr lvl="1"/>
            <a:r>
              <a:rPr lang="en-US" dirty="0" smtClean="0"/>
              <a:t>Injected anesthetic </a:t>
            </a:r>
            <a:endParaRPr lang="en-US" dirty="0" smtClean="0"/>
          </a:p>
          <a:p>
            <a:r>
              <a:rPr lang="en-US" dirty="0" smtClean="0"/>
              <a:t>Must be routinely claimed with soap and water in immediate aftermath</a:t>
            </a:r>
          </a:p>
          <a:p>
            <a:r>
              <a:rPr lang="en-US" dirty="0" smtClean="0"/>
              <a:t>Foreskin is held with clamps, while one third of it is removed</a:t>
            </a:r>
          </a:p>
          <a:p>
            <a:r>
              <a:rPr lang="en-US" dirty="0" smtClean="0"/>
              <a:t>A metal or plastic piece is used to protect the </a:t>
            </a:r>
            <a:r>
              <a:rPr lang="en-US" dirty="0" err="1" smtClean="0"/>
              <a:t>glans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Potential Risks/Complication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study estimated 1.5% of operations involve complications in infants</a:t>
            </a:r>
          </a:p>
          <a:p>
            <a:r>
              <a:rPr lang="en-US" dirty="0" smtClean="0"/>
              <a:t>While some are performed post puberty or for adults, these come with higher complications. For this reason, circumcision should be done within first weeks of life.</a:t>
            </a:r>
          </a:p>
          <a:p>
            <a:r>
              <a:rPr lang="en-US" dirty="0" smtClean="0"/>
              <a:t>Possible Complications</a:t>
            </a:r>
          </a:p>
          <a:p>
            <a:pPr lvl="1"/>
            <a:r>
              <a:rPr lang="en-US" dirty="0" smtClean="0"/>
              <a:t>Infection</a:t>
            </a:r>
          </a:p>
          <a:p>
            <a:pPr lvl="1"/>
            <a:r>
              <a:rPr lang="en-US" dirty="0" err="1" smtClean="0"/>
              <a:t>Meatal</a:t>
            </a:r>
            <a:r>
              <a:rPr lang="en-US" dirty="0" smtClean="0"/>
              <a:t> Ulcer</a:t>
            </a:r>
          </a:p>
          <a:p>
            <a:pPr lvl="1"/>
            <a:r>
              <a:rPr lang="en-US" dirty="0" smtClean="0"/>
              <a:t>Urethral Laceration</a:t>
            </a:r>
          </a:p>
          <a:p>
            <a:pPr lvl="1"/>
            <a:r>
              <a:rPr lang="en-US" dirty="0" smtClean="0"/>
              <a:t>Scarring and other largely aesthetic issues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Cleaner and easier maintenance </a:t>
            </a:r>
          </a:p>
          <a:p>
            <a:r>
              <a:rPr lang="en-US" dirty="0" smtClean="0"/>
              <a:t>Reduces risk of</a:t>
            </a:r>
          </a:p>
          <a:p>
            <a:pPr lvl="1"/>
            <a:r>
              <a:rPr lang="en-US" dirty="0" smtClean="0"/>
              <a:t>Penile Cancer</a:t>
            </a:r>
          </a:p>
          <a:p>
            <a:pPr lvl="1"/>
            <a:r>
              <a:rPr lang="en-US" dirty="0" smtClean="0"/>
              <a:t>STI</a:t>
            </a:r>
          </a:p>
          <a:p>
            <a:pPr lvl="1"/>
            <a:r>
              <a:rPr lang="en-US" dirty="0" err="1" smtClean="0"/>
              <a:t>Phimosis</a:t>
            </a:r>
            <a:r>
              <a:rPr lang="en-US" dirty="0" smtClean="0"/>
              <a:t> and other foreskin conditions</a:t>
            </a:r>
          </a:p>
          <a:p>
            <a:pPr lvl="1"/>
            <a:r>
              <a:rPr lang="en-US" dirty="0" smtClean="0"/>
              <a:t>Urinary tract infections</a:t>
            </a:r>
          </a:p>
          <a:p>
            <a:pPr lvl="1"/>
            <a:r>
              <a:rPr lang="en-US" dirty="0" err="1" smtClean="0"/>
              <a:t>Balanitis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Potential for surgical risk</a:t>
            </a:r>
          </a:p>
          <a:p>
            <a:r>
              <a:rPr lang="en-US" dirty="0" smtClean="0"/>
              <a:t>Avoidable cost for surgery if unnecessary </a:t>
            </a:r>
          </a:p>
          <a:p>
            <a:r>
              <a:rPr lang="en-US" dirty="0" smtClean="0"/>
              <a:t>Pain for infant</a:t>
            </a:r>
          </a:p>
          <a:p>
            <a:r>
              <a:rPr lang="en-US" dirty="0" smtClean="0"/>
              <a:t>Reduced Sexual Function</a:t>
            </a:r>
          </a:p>
          <a:p>
            <a:pPr lvl="1"/>
            <a:r>
              <a:rPr lang="en-US" dirty="0" smtClean="0"/>
              <a:t>Loss of nerve endings</a:t>
            </a:r>
          </a:p>
          <a:p>
            <a:pPr lvl="1"/>
            <a:r>
              <a:rPr lang="en-US" dirty="0" smtClean="0"/>
              <a:t>Foreskin provides lubrication for sex, preventing dryness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</a:t>
            </a:r>
            <a:r>
              <a:rPr lang="en-US" dirty="0" smtClean="0"/>
              <a:t>and Cultural Practice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WHO estimates thirty percent of global males are circumcised</a:t>
            </a:r>
          </a:p>
          <a:p>
            <a:r>
              <a:rPr lang="en-US" dirty="0" smtClean="0"/>
              <a:t>America is the only English speaking country where the majority are </a:t>
            </a:r>
            <a:r>
              <a:rPr lang="en-US" dirty="0" smtClean="0"/>
              <a:t>circumcised</a:t>
            </a:r>
          </a:p>
          <a:p>
            <a:r>
              <a:rPr lang="en-US" dirty="0" smtClean="0"/>
              <a:t>Many circumcisions are performed for social purposes</a:t>
            </a:r>
          </a:p>
          <a:p>
            <a:pPr lvl="1"/>
            <a:r>
              <a:rPr lang="en-US" dirty="0" smtClean="0"/>
              <a:t>Religion</a:t>
            </a:r>
          </a:p>
          <a:p>
            <a:pPr lvl="1"/>
            <a:r>
              <a:rPr lang="en-US" smtClean="0"/>
              <a:t>Social/Familial Conformity</a:t>
            </a:r>
            <a:endParaRPr lang="en-US" dirty="0" smtClean="0"/>
          </a:p>
          <a:p>
            <a:r>
              <a:rPr lang="en-US" dirty="0" smtClean="0"/>
              <a:t>Practiced mostly by Jewish and Muslim males</a:t>
            </a:r>
          </a:p>
          <a:p>
            <a:pPr lvl="1"/>
            <a:r>
              <a:rPr lang="en-US" dirty="0" smtClean="0"/>
              <a:t>Outlined in the Abrahamic Covenant of Old Testament</a:t>
            </a:r>
          </a:p>
          <a:p>
            <a:pPr lvl="1"/>
            <a:r>
              <a:rPr lang="en-US" dirty="0" smtClean="0"/>
              <a:t>70% of global circumcisions are Muslim males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	WHO Global Circumcision Map</a:t>
            </a:r>
            <a:endParaRPr lang="en-US" dirty="0"/>
          </a:p>
        </p:txBody>
      </p:sp>
      <p:pic>
        <p:nvPicPr>
          <p:cNvPr id="4" name="Content Placeholder 3" descr="initiatives_currentprev_img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2097881"/>
            <a:ext cx="7315200" cy="346075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628</TotalTime>
  <Words>355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Male Circumcision</vt:lpstr>
      <vt:lpstr>Medical Importance of Circumcision</vt:lpstr>
      <vt:lpstr>Circumcision Facts In United States</vt:lpstr>
      <vt:lpstr>Performance of Circumcision</vt:lpstr>
      <vt:lpstr>Circumcision Operation</vt:lpstr>
      <vt:lpstr>Potential Risks/Complication</vt:lpstr>
      <vt:lpstr>Pros and Cons</vt:lpstr>
      <vt:lpstr>Global and Cultural Practice</vt:lpstr>
      <vt:lpstr> WHO Global Circumcision Map</vt:lpstr>
    </vt:vector>
  </TitlesOfParts>
  <Company>Saint Joseph's Univeristy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53</cp:revision>
  <dcterms:created xsi:type="dcterms:W3CDTF">2011-11-19T14:51:54Z</dcterms:created>
  <dcterms:modified xsi:type="dcterms:W3CDTF">2011-11-22T01:51:46Z</dcterms:modified>
</cp:coreProperties>
</file>