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705" r:id="rId1"/>
  </p:sldMasterIdLst>
  <p:sldIdLst>
    <p:sldId id="256" r:id="rId2"/>
    <p:sldId id="257" r:id="rId3"/>
    <p:sldId id="258" r:id="rId4"/>
    <p:sldId id="259" r:id="rId5"/>
    <p:sldId id="261" r:id="rId6"/>
    <p:sldId id="260"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80" d="100"/>
          <a:sy n="80" d="100"/>
        </p:scale>
        <p:origin x="132"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tx2">
                  <a:lumMod val="5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smtClean="0"/>
              <a:t>11/29/2013</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26946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11/29/2013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980402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11/29/2013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353986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11/29/2013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2991564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11/29/2013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181268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11/29/2013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679162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11/29/2013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707037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11/29/2013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476837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11/29/2013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53999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11/29/2013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17926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11/29/2013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998519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11/29/2013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524379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11/29/2013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77196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11/29/2013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61092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11/29/2013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0165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11/29/2013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172982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11/29/2013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477043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a:gradFill flip="none" rotWithShape="1">
            <a:gsLst>
              <a:gs pos="0">
                <a:schemeClr val="tx2"/>
              </a:gs>
              <a:gs pos="100000">
                <a:schemeClr val="tx2">
                  <a:lumMod val="50000"/>
                </a:schemeClr>
              </a:gs>
            </a:gsLst>
            <a:lin ang="5400000" scaled="0"/>
            <a:tileRect/>
          </a:gradFill>
        </p:grpSpPr>
        <p:grpSp>
          <p:nvGrpSpPr>
            <p:cNvPr id="9" name="Group 8"/>
            <p:cNvGrpSpPr/>
            <p:nvPr/>
          </p:nvGrpSpPr>
          <p:grpSpPr>
            <a:xfrm>
              <a:off x="-14288" y="0"/>
              <a:ext cx="1220788" cy="6858001"/>
              <a:chOff x="-14288" y="0"/>
              <a:chExt cx="1220788" cy="6858001"/>
            </a:xfrm>
            <a:grp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p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smtClean="0"/>
              <a:pPr/>
              <a:t>11/29/2013</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042127764"/>
      </p:ext>
    </p:extLst>
  </p:cSld>
  <p:clrMap bg1="dk1" tx1="lt1" bg2="dk2" tx2="lt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 id="2147483718" r:id="rId13"/>
    <p:sldLayoutId id="2147483719" r:id="rId14"/>
    <p:sldLayoutId id="2147483720" r:id="rId15"/>
    <p:sldLayoutId id="2147483721" r:id="rId16"/>
    <p:sldLayoutId id="2147483722"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cisco internal analysis</a:t>
            </a:r>
            <a:endParaRPr lang="en-US" dirty="0"/>
          </a:p>
        </p:txBody>
      </p:sp>
      <p:sp>
        <p:nvSpPr>
          <p:cNvPr id="3" name="Subtitle 2"/>
          <p:cNvSpPr>
            <a:spLocks noGrp="1"/>
          </p:cNvSpPr>
          <p:nvPr>
            <p:ph type="subTitle" idx="1"/>
          </p:nvPr>
        </p:nvSpPr>
        <p:spPr/>
        <p:txBody>
          <a:bodyPr/>
          <a:lstStyle/>
          <a:p>
            <a:r>
              <a:rPr lang="en-GB" dirty="0" smtClean="0">
                <a:solidFill>
                  <a:schemeClr val="tx1">
                    <a:lumMod val="65000"/>
                  </a:schemeClr>
                </a:solidFill>
              </a:rPr>
              <a:t>Human Resource Department</a:t>
            </a:r>
            <a:endParaRPr lang="en-US" dirty="0">
              <a:solidFill>
                <a:schemeClr val="tx1">
                  <a:lumMod val="65000"/>
                </a:schemeClr>
              </a:solidFill>
            </a:endParaRPr>
          </a:p>
        </p:txBody>
      </p:sp>
    </p:spTree>
    <p:extLst>
      <p:ext uri="{BB962C8B-B14F-4D97-AF65-F5344CB8AC3E}">
        <p14:creationId xmlns:p14="http://schemas.microsoft.com/office/powerpoint/2010/main" val="3766277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Internal environment [</a:t>
            </a:r>
            <a:r>
              <a:rPr lang="en-GB" dirty="0" err="1" smtClean="0"/>
              <a:t>v.i.r.o</a:t>
            </a:r>
            <a:r>
              <a:rPr lang="en-GB" dirty="0" smtClean="0"/>
              <a:t>. analysis]</a:t>
            </a:r>
            <a:endParaRPr lang="en-US" dirty="0"/>
          </a:p>
        </p:txBody>
      </p:sp>
      <p:sp>
        <p:nvSpPr>
          <p:cNvPr id="3" name="Content Placeholder 2"/>
          <p:cNvSpPr>
            <a:spLocks noGrp="1"/>
          </p:cNvSpPr>
          <p:nvPr>
            <p:ph idx="1"/>
          </p:nvPr>
        </p:nvSpPr>
        <p:spPr/>
        <p:txBody>
          <a:bodyPr>
            <a:normAutofit fontScale="92500" lnSpcReduction="10000"/>
          </a:bodyPr>
          <a:lstStyle/>
          <a:p>
            <a:r>
              <a:rPr lang="en-US" dirty="0"/>
              <a:t>Values (Does it provide competitive edge</a:t>
            </a:r>
            <a:r>
              <a:rPr lang="en-US" dirty="0" smtClean="0"/>
              <a:t>?) [Competency]</a:t>
            </a:r>
            <a:endParaRPr lang="en-US" dirty="0" smtClean="0"/>
          </a:p>
          <a:p>
            <a:pPr marL="0" indent="0">
              <a:buNone/>
            </a:pPr>
            <a:r>
              <a:rPr lang="en-GB" dirty="0" smtClean="0"/>
              <a:t>Cisco has the </a:t>
            </a:r>
            <a:r>
              <a:rPr lang="en-GB" dirty="0" smtClean="0"/>
              <a:t>highest value </a:t>
            </a:r>
            <a:r>
              <a:rPr lang="en-GB" dirty="0" smtClean="0"/>
              <a:t>when it comes to employee productivity and innovation. By employing the best technicians from the best educational programs, the company and the department has managed to stay competitive as the best IT service provider.</a:t>
            </a:r>
            <a:endParaRPr lang="en-US" dirty="0"/>
          </a:p>
          <a:p>
            <a:r>
              <a:rPr lang="en-US" dirty="0"/>
              <a:t>Imitability (Is it costly for others to imitate</a:t>
            </a:r>
            <a:r>
              <a:rPr lang="en-US" dirty="0" smtClean="0"/>
              <a:t>?) [Asset]</a:t>
            </a:r>
            <a:endParaRPr lang="en-US" dirty="0" smtClean="0"/>
          </a:p>
          <a:p>
            <a:pPr marL="0" indent="0">
              <a:buNone/>
            </a:pPr>
            <a:r>
              <a:rPr lang="en-GB" dirty="0" smtClean="0"/>
              <a:t>Cisco </a:t>
            </a:r>
            <a:r>
              <a:rPr lang="en-GB" dirty="0" smtClean="0"/>
              <a:t>has created a brand name through the high quality of its services and products. This is also reflected in its human resource department as it has employed human resource management techniques that are unique to its line of business.</a:t>
            </a:r>
            <a:endParaRPr lang="en-US" dirty="0" smtClean="0"/>
          </a:p>
        </p:txBody>
      </p:sp>
    </p:spTree>
    <p:extLst>
      <p:ext uri="{BB962C8B-B14F-4D97-AF65-F5344CB8AC3E}">
        <p14:creationId xmlns:p14="http://schemas.microsoft.com/office/powerpoint/2010/main" val="10468061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Internal environment [</a:t>
            </a:r>
            <a:r>
              <a:rPr lang="en-GB" dirty="0" err="1"/>
              <a:t>v.i.r.o</a:t>
            </a:r>
            <a:r>
              <a:rPr lang="en-GB" dirty="0"/>
              <a:t>. analysis</a:t>
            </a:r>
            <a:r>
              <a:rPr lang="en-GB" dirty="0" smtClean="0"/>
              <a:t>] (</a:t>
            </a:r>
            <a:r>
              <a:rPr lang="en-GB" dirty="0" err="1" smtClean="0"/>
              <a:t>Cont</a:t>
            </a:r>
            <a:r>
              <a:rPr lang="en-GB" dirty="0" smtClean="0"/>
              <a:t>)</a:t>
            </a:r>
            <a:endParaRPr lang="en-US" dirty="0"/>
          </a:p>
        </p:txBody>
      </p:sp>
      <p:sp>
        <p:nvSpPr>
          <p:cNvPr id="3" name="Content Placeholder 2"/>
          <p:cNvSpPr>
            <a:spLocks noGrp="1"/>
          </p:cNvSpPr>
          <p:nvPr>
            <p:ph idx="1"/>
          </p:nvPr>
        </p:nvSpPr>
        <p:spPr/>
        <p:txBody>
          <a:bodyPr>
            <a:normAutofit fontScale="85000" lnSpcReduction="20000"/>
          </a:bodyPr>
          <a:lstStyle/>
          <a:p>
            <a:r>
              <a:rPr lang="en-US" dirty="0"/>
              <a:t>Rareness (Do other competitors posses it</a:t>
            </a:r>
            <a:r>
              <a:rPr lang="en-US" dirty="0" smtClean="0"/>
              <a:t>?) [Asset]</a:t>
            </a:r>
            <a:endParaRPr lang="en-US" dirty="0"/>
          </a:p>
          <a:p>
            <a:r>
              <a:rPr lang="en-GB" dirty="0"/>
              <a:t>Cisco possesses the highest quality in IT services. The </a:t>
            </a:r>
            <a:r>
              <a:rPr lang="en-GB" dirty="0" err="1"/>
              <a:t>Hman</a:t>
            </a:r>
            <a:r>
              <a:rPr lang="en-GB" dirty="0"/>
              <a:t> Resource department depicts this by employing only the best technicians available, all of which have undergone the best information technology education programs available on the planet. These include DeVry university and MIT.</a:t>
            </a:r>
            <a:endParaRPr lang="en-US" dirty="0"/>
          </a:p>
          <a:p>
            <a:r>
              <a:rPr lang="en-US" dirty="0"/>
              <a:t>Organization (Is the Firm organized  to support</a:t>
            </a:r>
            <a:r>
              <a:rPr lang="en-US" dirty="0" smtClean="0"/>
              <a:t>?) [Competency]</a:t>
            </a:r>
            <a:endParaRPr lang="en-US" dirty="0"/>
          </a:p>
          <a:p>
            <a:r>
              <a:rPr lang="en-GB" dirty="0"/>
              <a:t>Cisco has a very high standard of organization. Job descriptions are very clear and there is a strict management of projects and their timely delivery. There is a clear hierarchical management structure that also allows room for creativity and innovations amongst the employees. </a:t>
            </a:r>
            <a:endParaRPr lang="en-US" dirty="0"/>
          </a:p>
        </p:txBody>
      </p:sp>
    </p:spTree>
    <p:extLst>
      <p:ext uri="{BB962C8B-B14F-4D97-AF65-F5344CB8AC3E}">
        <p14:creationId xmlns:p14="http://schemas.microsoft.com/office/powerpoint/2010/main" val="21824520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Portfolio analysis</a:t>
            </a:r>
            <a:endParaRPr lang="en-US" dirty="0"/>
          </a:p>
        </p:txBody>
      </p:sp>
      <p:sp>
        <p:nvSpPr>
          <p:cNvPr id="37" name="Rectangle 9"/>
          <p:cNvSpPr>
            <a:spLocks noChangeArrowheads="1"/>
          </p:cNvSpPr>
          <p:nvPr/>
        </p:nvSpPr>
        <p:spPr bwMode="auto">
          <a:xfrm>
            <a:off x="1222375" y="1981200"/>
            <a:ext cx="6140450" cy="915988"/>
          </a:xfrm>
          <a:prstGeom prst="rect">
            <a:avLst/>
          </a:prstGeom>
          <a:ln/>
        </p:spPr>
        <p:style>
          <a:lnRef idx="1">
            <a:schemeClr val="accent5"/>
          </a:lnRef>
          <a:fillRef idx="2">
            <a:schemeClr val="accent5"/>
          </a:fillRef>
          <a:effectRef idx="1">
            <a:schemeClr val="accent5"/>
          </a:effectRef>
          <a:fontRef idx="minor">
            <a:schemeClr val="dk1"/>
          </a:fontRef>
        </p:style>
        <p:txBody>
          <a:bodyPr wrap="none" anchor="ctr">
            <a:spAutoFit/>
          </a:bodyPr>
          <a:lstStyle>
            <a:lvl1pPr eaLnBrk="0" hangingPunct="0">
              <a:tabLst>
                <a:tab pos="2286000" algn="l"/>
              </a:tabLst>
              <a:defRPr>
                <a:solidFill>
                  <a:schemeClr val="tx1"/>
                </a:solidFill>
                <a:latin typeface="Arial" panose="020B0604020202020204" pitchFamily="34" charset="0"/>
              </a:defRPr>
            </a:lvl1pPr>
            <a:lvl2pPr marL="742950" indent="-285750" eaLnBrk="0" hangingPunct="0">
              <a:tabLst>
                <a:tab pos="2286000" algn="l"/>
              </a:tabLst>
              <a:defRPr>
                <a:solidFill>
                  <a:schemeClr val="tx1"/>
                </a:solidFill>
                <a:latin typeface="Arial" panose="020B0604020202020204" pitchFamily="34" charset="0"/>
              </a:defRPr>
            </a:lvl2pPr>
            <a:lvl3pPr marL="1143000" indent="-228600" eaLnBrk="0" hangingPunct="0">
              <a:tabLst>
                <a:tab pos="2286000" algn="l"/>
              </a:tabLst>
              <a:defRPr>
                <a:solidFill>
                  <a:schemeClr val="tx1"/>
                </a:solidFill>
                <a:latin typeface="Arial" panose="020B0604020202020204" pitchFamily="34" charset="0"/>
              </a:defRPr>
            </a:lvl3pPr>
            <a:lvl4pPr marL="1600200" indent="-228600" eaLnBrk="0" hangingPunct="0">
              <a:tabLst>
                <a:tab pos="2286000" algn="l"/>
              </a:tabLst>
              <a:defRPr>
                <a:solidFill>
                  <a:schemeClr val="tx1"/>
                </a:solidFill>
                <a:latin typeface="Arial" panose="020B0604020202020204" pitchFamily="34" charset="0"/>
              </a:defRPr>
            </a:lvl4pPr>
            <a:lvl5pPr marL="2057400" indent="-228600" eaLnBrk="0" hangingPunct="0">
              <a:tabLst>
                <a:tab pos="2286000" algn="l"/>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2286000" algn="l"/>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2286000" algn="l"/>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2286000" algn="l"/>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2286000" algn="l"/>
              </a:tabLst>
              <a:defRPr>
                <a:solidFill>
                  <a:schemeClr val="tx1"/>
                </a:solidFill>
                <a:latin typeface="Arial" panose="020B0604020202020204" pitchFamily="34" charset="0"/>
              </a:defRPr>
            </a:lvl9pPr>
          </a:lstStyle>
          <a:p>
            <a:pPr eaLnBrk="1" hangingPunct="1"/>
            <a:r>
              <a:rPr lang="en-US" altLang="en-US" dirty="0">
                <a:solidFill>
                  <a:schemeClr val="bg1"/>
                </a:solidFill>
                <a:latin typeface="Times New Roman" panose="02020603050405020304" pitchFamily="18" charset="0"/>
                <a:cs typeface="Times New Roman" panose="02020603050405020304" pitchFamily="18" charset="0"/>
              </a:rPr>
              <a:t>HIGH	RELATIVE MARKET SHARE</a:t>
            </a:r>
            <a:endParaRPr lang="en-US" altLang="en-US" dirty="0">
              <a:solidFill>
                <a:schemeClr val="bg1"/>
              </a:solidFill>
              <a:latin typeface="Times New Roman" panose="02020603050405020304" pitchFamily="18" charset="0"/>
            </a:endParaRPr>
          </a:p>
          <a:p>
            <a:r>
              <a:rPr lang="en-US" altLang="en-US" dirty="0">
                <a:solidFill>
                  <a:schemeClr val="bg1"/>
                </a:solidFill>
                <a:latin typeface="Times New Roman" panose="02020603050405020304" pitchFamily="18" charset="0"/>
                <a:cs typeface="Times New Roman" panose="02020603050405020304" pitchFamily="18" charset="0"/>
              </a:rPr>
              <a:t>	Compare each product with competitors</a:t>
            </a:r>
            <a:endParaRPr lang="en-US" altLang="en-US" dirty="0">
              <a:solidFill>
                <a:schemeClr val="bg1"/>
              </a:solidFill>
              <a:latin typeface="Times New Roman" panose="02020603050405020304" pitchFamily="18" charset="0"/>
            </a:endParaRPr>
          </a:p>
          <a:p>
            <a:endParaRPr lang="en-US" altLang="en-US" dirty="0">
              <a:solidFill>
                <a:schemeClr val="bg1"/>
              </a:solidFill>
              <a:latin typeface="Times New Roman" panose="02020603050405020304" pitchFamily="18" charset="0"/>
            </a:endParaRPr>
          </a:p>
        </p:txBody>
      </p:sp>
      <p:sp>
        <p:nvSpPr>
          <p:cNvPr id="38" name="Text Box 10"/>
          <p:cNvSpPr txBox="1">
            <a:spLocks noChangeArrowheads="1"/>
          </p:cNvSpPr>
          <p:nvPr/>
        </p:nvSpPr>
        <p:spPr bwMode="auto">
          <a:xfrm rot="16200000">
            <a:off x="877888" y="4230688"/>
            <a:ext cx="1447800" cy="911223"/>
          </a:xfrm>
          <a:prstGeom prst="rect">
            <a:avLst/>
          </a:prstGeom>
          <a:ln/>
        </p:spPr>
        <p:style>
          <a:lnRef idx="1">
            <a:schemeClr val="accent4"/>
          </a:lnRef>
          <a:fillRef idx="2">
            <a:schemeClr val="accent4"/>
          </a:fillRef>
          <a:effectRef idx="1">
            <a:schemeClr val="accent4"/>
          </a:effectRef>
          <a:fontRef idx="minor">
            <a:schemeClr val="dk1"/>
          </a:fontRef>
        </p:style>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dirty="0" smtClean="0">
                <a:solidFill>
                  <a:schemeClr val="bg1"/>
                </a:solidFill>
                <a:latin typeface="Times New Roman" panose="02020603050405020304" pitchFamily="18" charset="0"/>
                <a:cs typeface="Times New Roman" panose="02020603050405020304" pitchFamily="18" charset="0"/>
              </a:rPr>
              <a:t>INDUSTRY GROWTH RATE</a:t>
            </a:r>
            <a:endParaRPr lang="en-US" altLang="en-US" dirty="0">
              <a:solidFill>
                <a:schemeClr val="bg1"/>
              </a:solidFill>
              <a:latin typeface="Times New Roman" panose="02020603050405020304" pitchFamily="18" charset="0"/>
            </a:endParaRPr>
          </a:p>
        </p:txBody>
      </p:sp>
      <p:sp>
        <p:nvSpPr>
          <p:cNvPr id="39" name="Text Box 11"/>
          <p:cNvSpPr txBox="1">
            <a:spLocks noChangeArrowheads="1"/>
          </p:cNvSpPr>
          <p:nvPr/>
        </p:nvSpPr>
        <p:spPr bwMode="auto">
          <a:xfrm>
            <a:off x="688975" y="5943600"/>
            <a:ext cx="2968625" cy="369888"/>
          </a:xfrm>
          <a:prstGeom prst="rect">
            <a:avLst/>
          </a:prstGeom>
          <a:ln/>
        </p:spPr>
        <p:style>
          <a:lnRef idx="1">
            <a:schemeClr val="accent3"/>
          </a:lnRef>
          <a:fillRef idx="2">
            <a:schemeClr val="accent3"/>
          </a:fillRef>
          <a:effectRef idx="1">
            <a:schemeClr val="accent3"/>
          </a:effectRef>
          <a:fontRef idx="minor">
            <a:schemeClr val="dk1"/>
          </a:fontRef>
        </p:style>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dirty="0">
                <a:solidFill>
                  <a:schemeClr val="bg1"/>
                </a:solidFill>
                <a:latin typeface="Times New Roman" panose="02020603050405020304" pitchFamily="18" charset="0"/>
                <a:cs typeface="Times New Roman" panose="02020603050405020304" pitchFamily="18" charset="0"/>
              </a:rPr>
              <a:t>Revenue = area of the circle</a:t>
            </a:r>
            <a:endParaRPr lang="en-US" altLang="en-US" dirty="0">
              <a:solidFill>
                <a:schemeClr val="bg1"/>
              </a:solidFill>
              <a:latin typeface="Times New Roman" panose="02020603050405020304" pitchFamily="18" charset="0"/>
            </a:endParaRPr>
          </a:p>
        </p:txBody>
      </p:sp>
      <p:sp>
        <p:nvSpPr>
          <p:cNvPr id="40" name="Rectangle 12"/>
          <p:cNvSpPr>
            <a:spLocks noChangeArrowheads="1"/>
          </p:cNvSpPr>
          <p:nvPr/>
        </p:nvSpPr>
        <p:spPr bwMode="auto">
          <a:xfrm>
            <a:off x="6088063" y="5730875"/>
            <a:ext cx="1568450" cy="54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buFont typeface="Wingdings" panose="05000000000000000000" pitchFamily="2" charset="2"/>
              <a:buNone/>
            </a:pPr>
            <a:endParaRPr lang="en-US" altLang="en-US" sz="2800"/>
          </a:p>
        </p:txBody>
      </p:sp>
      <p:sp>
        <p:nvSpPr>
          <p:cNvPr id="41" name="Rectangle 13"/>
          <p:cNvSpPr>
            <a:spLocks noChangeArrowheads="1"/>
          </p:cNvSpPr>
          <p:nvPr/>
        </p:nvSpPr>
        <p:spPr bwMode="auto">
          <a:xfrm>
            <a:off x="2060575" y="4930775"/>
            <a:ext cx="2917825" cy="161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buFont typeface="Wingdings" panose="05000000000000000000" pitchFamily="2" charset="2"/>
              <a:buNone/>
            </a:pPr>
            <a:endParaRPr lang="en-US" altLang="en-US" sz="2800"/>
          </a:p>
        </p:txBody>
      </p:sp>
      <p:sp>
        <p:nvSpPr>
          <p:cNvPr id="42" name="Rectangle 14"/>
          <p:cNvSpPr>
            <a:spLocks noChangeArrowheads="1"/>
          </p:cNvSpPr>
          <p:nvPr/>
        </p:nvSpPr>
        <p:spPr bwMode="auto">
          <a:xfrm>
            <a:off x="2060575" y="3033713"/>
            <a:ext cx="2917825" cy="152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buFont typeface="Wingdings" panose="05000000000000000000" pitchFamily="2" charset="2"/>
              <a:buNone/>
            </a:pPr>
            <a:endParaRPr lang="en-US" altLang="en-US" sz="2800"/>
          </a:p>
        </p:txBody>
      </p:sp>
      <p:sp>
        <p:nvSpPr>
          <p:cNvPr id="43" name="Line 15"/>
          <p:cNvSpPr>
            <a:spLocks noChangeShapeType="1"/>
          </p:cNvSpPr>
          <p:nvPr/>
        </p:nvSpPr>
        <p:spPr bwMode="auto">
          <a:xfrm rot="21396409" flipV="1">
            <a:off x="2293629" y="5820144"/>
            <a:ext cx="444963" cy="110919"/>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4" name="Line 16"/>
          <p:cNvSpPr>
            <a:spLocks noChangeShapeType="1"/>
          </p:cNvSpPr>
          <p:nvPr/>
        </p:nvSpPr>
        <p:spPr bwMode="auto">
          <a:xfrm rot="21277392" flipV="1">
            <a:off x="2168525" y="4060825"/>
            <a:ext cx="1408113" cy="183197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5" name="Rectangle 17"/>
          <p:cNvSpPr>
            <a:spLocks noChangeArrowheads="1"/>
          </p:cNvSpPr>
          <p:nvPr/>
        </p:nvSpPr>
        <p:spPr bwMode="auto">
          <a:xfrm>
            <a:off x="6284913" y="3651250"/>
            <a:ext cx="1568450" cy="631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buFont typeface="Wingdings" panose="05000000000000000000" pitchFamily="2" charset="2"/>
              <a:buNone/>
            </a:pPr>
            <a:endParaRPr lang="en-US" altLang="en-US" sz="2800"/>
          </a:p>
        </p:txBody>
      </p:sp>
      <p:sp>
        <p:nvSpPr>
          <p:cNvPr id="46" name="Oval 18"/>
          <p:cNvSpPr>
            <a:spLocks noChangeArrowheads="1"/>
          </p:cNvSpPr>
          <p:nvPr/>
        </p:nvSpPr>
        <p:spPr bwMode="auto">
          <a:xfrm>
            <a:off x="3219450" y="3235325"/>
            <a:ext cx="711200" cy="674688"/>
          </a:xfrm>
          <a:prstGeom prst="ellipse">
            <a:avLst/>
          </a:prstGeom>
          <a:solidFill>
            <a:srgbClr val="FF7C80"/>
          </a:solidFill>
          <a:ln w="28575">
            <a:solidFill>
              <a:srgbClr val="000000"/>
            </a:solidFill>
            <a:round/>
            <a:headEnd/>
            <a:tailEnd/>
          </a:ln>
        </p:spPr>
        <p:txBody>
          <a:bodyPr lIns="0" tIns="64008" rIns="0"/>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dirty="0" smtClean="0">
                <a:latin typeface="Times New Roman" panose="02020603050405020304" pitchFamily="18" charset="0"/>
                <a:cs typeface="Times New Roman" panose="02020603050405020304" pitchFamily="18" charset="0"/>
              </a:rPr>
              <a:t>CSM </a:t>
            </a:r>
            <a:endParaRPr lang="en-US" altLang="en-US" sz="1600" dirty="0">
              <a:latin typeface="Times New Roman" panose="02020603050405020304" pitchFamily="18" charset="0"/>
            </a:endParaRPr>
          </a:p>
        </p:txBody>
      </p:sp>
      <p:sp>
        <p:nvSpPr>
          <p:cNvPr id="47" name="Oval 19"/>
          <p:cNvSpPr>
            <a:spLocks noChangeArrowheads="1"/>
          </p:cNvSpPr>
          <p:nvPr/>
        </p:nvSpPr>
        <p:spPr bwMode="auto">
          <a:xfrm>
            <a:off x="2790278" y="4659313"/>
            <a:ext cx="2121738" cy="1919253"/>
          </a:xfrm>
          <a:prstGeom prst="ellipse">
            <a:avLst/>
          </a:prstGeom>
          <a:solidFill>
            <a:srgbClr val="FF7C80"/>
          </a:solidFill>
          <a:ln w="28575">
            <a:solidFill>
              <a:srgbClr val="000000"/>
            </a:solidFill>
            <a:round/>
            <a:headEnd/>
            <a:tailEnd/>
          </a:ln>
        </p:spPr>
        <p:txBody>
          <a:bodyPr tIns="274320"/>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dirty="0" smtClean="0">
                <a:latin typeface="Times New Roman" panose="02020603050405020304" pitchFamily="18" charset="0"/>
                <a:cs typeface="Times New Roman" panose="02020603050405020304" pitchFamily="18" charset="0"/>
              </a:rPr>
              <a:t>DCS</a:t>
            </a:r>
          </a:p>
          <a:p>
            <a:pPr algn="ctr" eaLnBrk="1" hangingPunct="1"/>
            <a:r>
              <a:rPr lang="en-GB" altLang="en-US" sz="1600" dirty="0" smtClean="0">
                <a:latin typeface="Times New Roman" panose="02020603050405020304" pitchFamily="18" charset="0"/>
                <a:cs typeface="Times New Roman" panose="02020603050405020304" pitchFamily="18" charset="0"/>
              </a:rPr>
              <a:t>Routers</a:t>
            </a:r>
          </a:p>
          <a:p>
            <a:pPr algn="ctr" eaLnBrk="1" hangingPunct="1"/>
            <a:r>
              <a:rPr lang="en-GB" altLang="en-US" sz="1600" dirty="0" smtClean="0">
                <a:latin typeface="Times New Roman" panose="02020603050405020304" pitchFamily="18" charset="0"/>
                <a:cs typeface="Times New Roman" panose="02020603050405020304" pitchFamily="18" charset="0"/>
              </a:rPr>
              <a:t>I&amp;M</a:t>
            </a:r>
            <a:endParaRPr lang="en-US" altLang="en-US" sz="1600" dirty="0">
              <a:latin typeface="Times New Roman" panose="02020603050405020304" pitchFamily="18" charset="0"/>
            </a:endParaRPr>
          </a:p>
        </p:txBody>
      </p:sp>
      <p:sp>
        <p:nvSpPr>
          <p:cNvPr id="48" name="Oval 20"/>
          <p:cNvSpPr>
            <a:spLocks noChangeArrowheads="1"/>
          </p:cNvSpPr>
          <p:nvPr/>
        </p:nvSpPr>
        <p:spPr bwMode="auto">
          <a:xfrm>
            <a:off x="6870700" y="5457825"/>
            <a:ext cx="161925" cy="155575"/>
          </a:xfrm>
          <a:prstGeom prst="ellipse">
            <a:avLst/>
          </a:prstGeom>
          <a:solidFill>
            <a:srgbClr val="FF7C80"/>
          </a:solidFill>
          <a:ln w="285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p>
        </p:txBody>
      </p:sp>
      <p:sp>
        <p:nvSpPr>
          <p:cNvPr id="49" name="Oval 21"/>
          <p:cNvSpPr>
            <a:spLocks noChangeArrowheads="1"/>
          </p:cNvSpPr>
          <p:nvPr/>
        </p:nvSpPr>
        <p:spPr bwMode="auto">
          <a:xfrm>
            <a:off x="6180138" y="3860800"/>
            <a:ext cx="323850" cy="306388"/>
          </a:xfrm>
          <a:prstGeom prst="ellipse">
            <a:avLst/>
          </a:prstGeom>
          <a:solidFill>
            <a:srgbClr val="FF7C80"/>
          </a:solidFill>
          <a:ln w="285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p>
        </p:txBody>
      </p:sp>
      <p:sp>
        <p:nvSpPr>
          <p:cNvPr id="50" name="Oval 22"/>
          <p:cNvSpPr>
            <a:spLocks noChangeArrowheads="1"/>
          </p:cNvSpPr>
          <p:nvPr/>
        </p:nvSpPr>
        <p:spPr bwMode="auto">
          <a:xfrm>
            <a:off x="7158038" y="3556000"/>
            <a:ext cx="161925" cy="155575"/>
          </a:xfrm>
          <a:prstGeom prst="ellipse">
            <a:avLst/>
          </a:prstGeom>
          <a:solidFill>
            <a:srgbClr val="FF7C80"/>
          </a:solidFill>
          <a:ln w="2857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p>
        </p:txBody>
      </p:sp>
      <p:sp>
        <p:nvSpPr>
          <p:cNvPr id="51" name="Oval 23"/>
          <p:cNvSpPr>
            <a:spLocks noChangeArrowheads="1"/>
          </p:cNvSpPr>
          <p:nvPr/>
        </p:nvSpPr>
        <p:spPr bwMode="auto">
          <a:xfrm>
            <a:off x="2239121" y="3732244"/>
            <a:ext cx="916829" cy="818034"/>
          </a:xfrm>
          <a:prstGeom prst="ellipse">
            <a:avLst/>
          </a:prstGeom>
          <a:solidFill>
            <a:srgbClr val="FF7C80"/>
          </a:solidFill>
          <a:ln w="28575">
            <a:solidFill>
              <a:srgbClr val="000000"/>
            </a:solidFill>
            <a:round/>
            <a:headEnd/>
            <a:tailEnd/>
          </a:ln>
        </p:spPr>
        <p:txBody>
          <a:bodyPr lIns="0" tIns="64008" rIns="0"/>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600" dirty="0" smtClean="0">
                <a:latin typeface="Times New Roman" panose="02020603050405020304" pitchFamily="18" charset="0"/>
                <a:cs typeface="Times New Roman" panose="02020603050405020304" pitchFamily="18" charset="0"/>
              </a:rPr>
              <a:t>DCMA</a:t>
            </a:r>
            <a:endParaRPr lang="en-US" altLang="en-US" sz="1600" dirty="0">
              <a:latin typeface="Times New Roman" panose="02020603050405020304" pitchFamily="18" charset="0"/>
            </a:endParaRPr>
          </a:p>
        </p:txBody>
      </p:sp>
      <p:sp>
        <p:nvSpPr>
          <p:cNvPr id="52" name="Text Box 24"/>
          <p:cNvSpPr txBox="1">
            <a:spLocks noChangeArrowheads="1"/>
          </p:cNvSpPr>
          <p:nvPr/>
        </p:nvSpPr>
        <p:spPr bwMode="auto">
          <a:xfrm>
            <a:off x="7067550" y="3832224"/>
            <a:ext cx="588963" cy="334963"/>
          </a:xfrm>
          <a:prstGeom prst="rect">
            <a:avLst/>
          </a:prstGeom>
          <a:ln/>
        </p:spPr>
        <p:style>
          <a:lnRef idx="1">
            <a:schemeClr val="accent6"/>
          </a:lnRef>
          <a:fillRef idx="2">
            <a:schemeClr val="accent6"/>
          </a:fillRef>
          <a:effectRef idx="1">
            <a:schemeClr val="accent6"/>
          </a:effectRef>
          <a:fontRef idx="minor">
            <a:schemeClr val="dk1"/>
          </a:fontRef>
        </p:style>
        <p:txBody>
          <a:bodyPr lIns="0" tIns="0" rIns="0" bIns="0"/>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600" dirty="0" smtClean="0">
                <a:solidFill>
                  <a:schemeClr val="bg1"/>
                </a:solidFill>
                <a:latin typeface="Times New Roman" panose="02020603050405020304" pitchFamily="18" charset="0"/>
                <a:cs typeface="Times New Roman" panose="02020603050405020304" pitchFamily="18" charset="0"/>
              </a:rPr>
              <a:t>ON</a:t>
            </a:r>
            <a:endParaRPr lang="en-US" altLang="en-US" sz="1600" dirty="0">
              <a:solidFill>
                <a:schemeClr val="bg1"/>
              </a:solidFill>
              <a:latin typeface="Times New Roman" panose="02020603050405020304" pitchFamily="18" charset="0"/>
            </a:endParaRPr>
          </a:p>
        </p:txBody>
      </p:sp>
      <p:sp>
        <p:nvSpPr>
          <p:cNvPr id="53" name="Text Box 25"/>
          <p:cNvSpPr txBox="1">
            <a:spLocks noChangeArrowheads="1"/>
          </p:cNvSpPr>
          <p:nvPr/>
        </p:nvSpPr>
        <p:spPr bwMode="auto">
          <a:xfrm>
            <a:off x="6503988" y="5692775"/>
            <a:ext cx="973137" cy="461963"/>
          </a:xfrm>
          <a:prstGeom prst="rect">
            <a:avLst/>
          </a:prstGeom>
          <a:ln/>
        </p:spPr>
        <p:style>
          <a:lnRef idx="1">
            <a:schemeClr val="accent6"/>
          </a:lnRef>
          <a:fillRef idx="2">
            <a:schemeClr val="accent6"/>
          </a:fillRef>
          <a:effectRef idx="1">
            <a:schemeClr val="accent6"/>
          </a:effectRef>
          <a:fontRef idx="minor">
            <a:schemeClr val="dk1"/>
          </a:fontRef>
        </p:style>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dirty="0" smtClean="0">
                <a:solidFill>
                  <a:schemeClr val="bg1"/>
                </a:solidFill>
                <a:latin typeface="Times New Roman" panose="02020603050405020304" pitchFamily="18" charset="0"/>
                <a:cs typeface="Times New Roman" panose="02020603050405020304" pitchFamily="18" charset="0"/>
              </a:rPr>
              <a:t>PS &amp;SS</a:t>
            </a:r>
            <a:endParaRPr lang="en-US" altLang="en-US" sz="1600" dirty="0">
              <a:solidFill>
                <a:schemeClr val="bg1"/>
              </a:solidFill>
              <a:latin typeface="Times New Roman" panose="02020603050405020304" pitchFamily="18" charset="0"/>
            </a:endParaRPr>
          </a:p>
        </p:txBody>
      </p:sp>
      <p:sp>
        <p:nvSpPr>
          <p:cNvPr id="54" name="Text Box 26"/>
          <p:cNvSpPr txBox="1">
            <a:spLocks noChangeArrowheads="1"/>
          </p:cNvSpPr>
          <p:nvPr/>
        </p:nvSpPr>
        <p:spPr bwMode="auto">
          <a:xfrm>
            <a:off x="6088062" y="4205288"/>
            <a:ext cx="712787" cy="287336"/>
          </a:xfrm>
          <a:prstGeom prst="rect">
            <a:avLst/>
          </a:prstGeom>
          <a:ln/>
        </p:spPr>
        <p:style>
          <a:lnRef idx="1">
            <a:schemeClr val="accent6"/>
          </a:lnRef>
          <a:fillRef idx="2">
            <a:schemeClr val="accent6"/>
          </a:fillRef>
          <a:effectRef idx="1">
            <a:schemeClr val="accent6"/>
          </a:effectRef>
          <a:fontRef idx="minor">
            <a:schemeClr val="dk1"/>
          </a:fontRef>
        </p:style>
        <p:txBody>
          <a:bodyPr lIns="0" tIns="0" rIns="0" bIns="0"/>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600" dirty="0" smtClean="0">
                <a:solidFill>
                  <a:schemeClr val="bg1"/>
                </a:solidFill>
                <a:latin typeface="Times New Roman" panose="02020603050405020304" pitchFamily="18" charset="0"/>
                <a:cs typeface="Times New Roman" panose="02020603050405020304" pitchFamily="18" charset="0"/>
              </a:rPr>
              <a:t>CC</a:t>
            </a:r>
            <a:endParaRPr lang="en-US" altLang="en-US" sz="1600" dirty="0">
              <a:solidFill>
                <a:schemeClr val="bg1"/>
              </a:solidFill>
              <a:latin typeface="Times New Roman" panose="02020603050405020304" pitchFamily="18" charset="0"/>
            </a:endParaRPr>
          </a:p>
        </p:txBody>
      </p:sp>
      <p:sp>
        <p:nvSpPr>
          <p:cNvPr id="55" name="Rectangle 27"/>
          <p:cNvSpPr>
            <a:spLocks noChangeArrowheads="1"/>
          </p:cNvSpPr>
          <p:nvPr/>
        </p:nvSpPr>
        <p:spPr bwMode="auto">
          <a:xfrm>
            <a:off x="4978400" y="4560888"/>
            <a:ext cx="2921000" cy="369887"/>
          </a:xfrm>
          <a:prstGeom prst="rect">
            <a:avLst/>
          </a:prstGeom>
          <a:solidFill>
            <a:srgbClr val="FFE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latin typeface="Times New Roman" panose="02020603050405020304" pitchFamily="18" charset="0"/>
                <a:cs typeface="Times New Roman" panose="02020603050405020304" pitchFamily="18" charset="0"/>
              </a:rPr>
              <a:t>DOGS</a:t>
            </a:r>
            <a:endParaRPr lang="en-US" altLang="en-US">
              <a:latin typeface="Times New Roman" panose="02020603050405020304" pitchFamily="18" charset="0"/>
            </a:endParaRPr>
          </a:p>
        </p:txBody>
      </p:sp>
      <p:sp>
        <p:nvSpPr>
          <p:cNvPr id="56" name="Rectangle 28"/>
          <p:cNvSpPr>
            <a:spLocks noChangeArrowheads="1"/>
          </p:cNvSpPr>
          <p:nvPr/>
        </p:nvSpPr>
        <p:spPr bwMode="auto">
          <a:xfrm>
            <a:off x="2060575" y="4560888"/>
            <a:ext cx="2917825" cy="369887"/>
          </a:xfrm>
          <a:prstGeom prst="rect">
            <a:avLst/>
          </a:prstGeom>
          <a:solidFill>
            <a:srgbClr val="FFE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latin typeface="Times New Roman" panose="02020603050405020304" pitchFamily="18" charset="0"/>
                <a:cs typeface="Times New Roman" panose="02020603050405020304" pitchFamily="18" charset="0"/>
              </a:rPr>
              <a:t>CASH COWS</a:t>
            </a:r>
            <a:endParaRPr lang="en-US" altLang="en-US">
              <a:latin typeface="Times New Roman" panose="02020603050405020304" pitchFamily="18" charset="0"/>
            </a:endParaRPr>
          </a:p>
        </p:txBody>
      </p:sp>
      <p:sp>
        <p:nvSpPr>
          <p:cNvPr id="57" name="Rectangle 29"/>
          <p:cNvSpPr>
            <a:spLocks noChangeArrowheads="1"/>
          </p:cNvSpPr>
          <p:nvPr/>
        </p:nvSpPr>
        <p:spPr bwMode="auto">
          <a:xfrm>
            <a:off x="4978400" y="2667000"/>
            <a:ext cx="2921000" cy="366713"/>
          </a:xfrm>
          <a:prstGeom prst="rect">
            <a:avLst/>
          </a:prstGeom>
          <a:solidFill>
            <a:srgbClr val="FFE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latin typeface="Times New Roman" panose="02020603050405020304" pitchFamily="18" charset="0"/>
                <a:cs typeface="Times New Roman" panose="02020603050405020304" pitchFamily="18" charset="0"/>
              </a:rPr>
              <a:t>QUESTION MARKS</a:t>
            </a:r>
            <a:endParaRPr lang="en-US" altLang="en-US">
              <a:latin typeface="Times New Roman" panose="02020603050405020304" pitchFamily="18" charset="0"/>
            </a:endParaRPr>
          </a:p>
        </p:txBody>
      </p:sp>
      <p:sp>
        <p:nvSpPr>
          <p:cNvPr id="58" name="Rectangle 30"/>
          <p:cNvSpPr>
            <a:spLocks noChangeArrowheads="1"/>
          </p:cNvSpPr>
          <p:nvPr/>
        </p:nvSpPr>
        <p:spPr bwMode="auto">
          <a:xfrm>
            <a:off x="2060575" y="2667000"/>
            <a:ext cx="2917825" cy="366713"/>
          </a:xfrm>
          <a:prstGeom prst="rect">
            <a:avLst/>
          </a:prstGeom>
          <a:solidFill>
            <a:srgbClr val="FFE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latin typeface="Times New Roman" panose="02020603050405020304" pitchFamily="18" charset="0"/>
                <a:cs typeface="Times New Roman" panose="02020603050405020304" pitchFamily="18" charset="0"/>
              </a:rPr>
              <a:t>STARS</a:t>
            </a:r>
            <a:endParaRPr lang="en-US" altLang="en-US">
              <a:latin typeface="Times New Roman" panose="02020603050405020304" pitchFamily="18" charset="0"/>
            </a:endParaRPr>
          </a:p>
        </p:txBody>
      </p:sp>
      <p:sp>
        <p:nvSpPr>
          <p:cNvPr id="59" name="Line 31"/>
          <p:cNvSpPr>
            <a:spLocks noChangeShapeType="1"/>
          </p:cNvSpPr>
          <p:nvPr/>
        </p:nvSpPr>
        <p:spPr bwMode="auto">
          <a:xfrm>
            <a:off x="2060575" y="2667000"/>
            <a:ext cx="5838825" cy="0"/>
          </a:xfrm>
          <a:prstGeom prst="line">
            <a:avLst/>
          </a:prstGeom>
          <a:noFill/>
          <a:ln w="28575"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0" name="Line 32"/>
          <p:cNvSpPr>
            <a:spLocks noChangeShapeType="1"/>
          </p:cNvSpPr>
          <p:nvPr/>
        </p:nvSpPr>
        <p:spPr bwMode="auto">
          <a:xfrm>
            <a:off x="2060575" y="6543675"/>
            <a:ext cx="5838825" cy="0"/>
          </a:xfrm>
          <a:prstGeom prst="line">
            <a:avLst/>
          </a:prstGeom>
          <a:noFill/>
          <a:ln w="28575"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 name="Line 33"/>
          <p:cNvSpPr>
            <a:spLocks noChangeShapeType="1"/>
          </p:cNvSpPr>
          <p:nvPr/>
        </p:nvSpPr>
        <p:spPr bwMode="auto">
          <a:xfrm>
            <a:off x="2060575" y="2667000"/>
            <a:ext cx="0" cy="3876675"/>
          </a:xfrm>
          <a:prstGeom prst="line">
            <a:avLst/>
          </a:prstGeom>
          <a:noFill/>
          <a:ln w="28575"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 name="Line 34"/>
          <p:cNvSpPr>
            <a:spLocks noChangeShapeType="1"/>
          </p:cNvSpPr>
          <p:nvPr/>
        </p:nvSpPr>
        <p:spPr bwMode="auto">
          <a:xfrm>
            <a:off x="7899400" y="2667000"/>
            <a:ext cx="0" cy="3876675"/>
          </a:xfrm>
          <a:prstGeom prst="line">
            <a:avLst/>
          </a:prstGeom>
          <a:noFill/>
          <a:ln w="28575"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 name="Line 35"/>
          <p:cNvSpPr>
            <a:spLocks noChangeShapeType="1"/>
          </p:cNvSpPr>
          <p:nvPr/>
        </p:nvSpPr>
        <p:spPr bwMode="auto">
          <a:xfrm>
            <a:off x="2060575" y="3033713"/>
            <a:ext cx="5838825" cy="0"/>
          </a:xfrm>
          <a:prstGeom prst="line">
            <a:avLst/>
          </a:prstGeom>
          <a:noFill/>
          <a:ln w="28575"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 name="Line 36"/>
          <p:cNvSpPr>
            <a:spLocks noChangeShapeType="1"/>
          </p:cNvSpPr>
          <p:nvPr/>
        </p:nvSpPr>
        <p:spPr bwMode="auto">
          <a:xfrm>
            <a:off x="4978400" y="2667000"/>
            <a:ext cx="0" cy="3876675"/>
          </a:xfrm>
          <a:prstGeom prst="line">
            <a:avLst/>
          </a:prstGeom>
          <a:noFill/>
          <a:ln w="28575"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5" name="Line 37"/>
          <p:cNvSpPr>
            <a:spLocks noChangeShapeType="1"/>
          </p:cNvSpPr>
          <p:nvPr/>
        </p:nvSpPr>
        <p:spPr bwMode="auto">
          <a:xfrm>
            <a:off x="2060575" y="4560888"/>
            <a:ext cx="5838825" cy="0"/>
          </a:xfrm>
          <a:prstGeom prst="line">
            <a:avLst/>
          </a:prstGeom>
          <a:noFill/>
          <a:ln w="28575"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 name="Line 38"/>
          <p:cNvSpPr>
            <a:spLocks noChangeShapeType="1"/>
          </p:cNvSpPr>
          <p:nvPr/>
        </p:nvSpPr>
        <p:spPr bwMode="auto">
          <a:xfrm>
            <a:off x="2057400" y="4930775"/>
            <a:ext cx="5838825" cy="0"/>
          </a:xfrm>
          <a:prstGeom prst="line">
            <a:avLst/>
          </a:prstGeom>
          <a:noFill/>
          <a:ln w="28575"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 name="Rectangle 39"/>
          <p:cNvSpPr>
            <a:spLocks noChangeArrowheads="1"/>
          </p:cNvSpPr>
          <p:nvPr/>
        </p:nvSpPr>
        <p:spPr bwMode="auto">
          <a:xfrm>
            <a:off x="457200" y="4089400"/>
            <a:ext cx="184150" cy="1400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400">
              <a:latin typeface="Times New Roman" panose="02020603050405020304" pitchFamily="18" charset="0"/>
            </a:endParaRPr>
          </a:p>
          <a:p>
            <a:r>
              <a:rPr lang="en-US" altLang="en-US" sz="2400">
                <a:latin typeface="Times New Roman" panose="02020603050405020304" pitchFamily="18" charset="0"/>
              </a:rPr>
              <a:t/>
            </a:r>
            <a:br>
              <a:rPr lang="en-US" altLang="en-US" sz="2400">
                <a:latin typeface="Times New Roman" panose="02020603050405020304" pitchFamily="18" charset="0"/>
              </a:rPr>
            </a:br>
            <a:endParaRPr lang="en-US" altLang="en-US" sz="2400">
              <a:latin typeface="Times New Roman" panose="02020603050405020304" pitchFamily="18" charset="0"/>
            </a:endParaRPr>
          </a:p>
          <a:p>
            <a:endParaRPr lang="en-US" altLang="en-US" sz="2400">
              <a:latin typeface="Times New Roman" panose="02020603050405020304" pitchFamily="18" charset="0"/>
            </a:endParaRPr>
          </a:p>
        </p:txBody>
      </p:sp>
      <p:sp>
        <p:nvSpPr>
          <p:cNvPr id="68" name="Line 40"/>
          <p:cNvSpPr>
            <a:spLocks noChangeShapeType="1"/>
          </p:cNvSpPr>
          <p:nvPr/>
        </p:nvSpPr>
        <p:spPr bwMode="auto">
          <a:xfrm>
            <a:off x="1603375" y="2590800"/>
            <a:ext cx="0" cy="1219200"/>
          </a:xfrm>
          <a:prstGeom prst="line">
            <a:avLst/>
          </a:prstGeom>
          <a:noFill/>
          <a:ln w="2857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 name="Line 41"/>
          <p:cNvSpPr>
            <a:spLocks noChangeShapeType="1"/>
          </p:cNvSpPr>
          <p:nvPr/>
        </p:nvSpPr>
        <p:spPr bwMode="auto">
          <a:xfrm rot="16200000">
            <a:off x="2666206" y="1600994"/>
            <a:ext cx="1588" cy="1219200"/>
          </a:xfrm>
          <a:prstGeom prst="line">
            <a:avLst/>
          </a:prstGeom>
          <a:noFill/>
          <a:ln w="2857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10925388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Cisco market share</a:t>
            </a:r>
            <a:endParaRPr lang="en-US" dirty="0"/>
          </a:p>
        </p:txBody>
      </p:sp>
      <p:pic>
        <p:nvPicPr>
          <p:cNvPr id="1026" name="Picture 2" descr="ciscorulz"/>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37481" y="1997897"/>
            <a:ext cx="9389659" cy="45666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8915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0469" y="222733"/>
            <a:ext cx="9905998" cy="1114748"/>
          </a:xfrm>
        </p:spPr>
        <p:txBody>
          <a:bodyPr/>
          <a:lstStyle/>
          <a:p>
            <a:pPr algn="ctr"/>
            <a:r>
              <a:rPr lang="en-GB" dirty="0" smtClean="0"/>
              <a:t>Internal factor analysis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87513546"/>
              </p:ext>
            </p:extLst>
          </p:nvPr>
        </p:nvGraphicFramePr>
        <p:xfrm>
          <a:off x="1100467" y="1236866"/>
          <a:ext cx="7277880" cy="8046720"/>
        </p:xfrm>
        <a:graphic>
          <a:graphicData uri="http://schemas.openxmlformats.org/drawingml/2006/table">
            <a:tbl>
              <a:tblPr firstRow="1" bandRow="1">
                <a:tableStyleId>{5C22544A-7EE6-4342-B048-85BDC9FD1C3A}</a:tableStyleId>
              </a:tblPr>
              <a:tblGrid>
                <a:gridCol w="1212980"/>
                <a:gridCol w="1212980"/>
                <a:gridCol w="1212980"/>
                <a:gridCol w="1212980"/>
                <a:gridCol w="1212980"/>
                <a:gridCol w="1212980"/>
              </a:tblGrid>
              <a:tr h="370840">
                <a:tc>
                  <a:txBody>
                    <a:bodyPr/>
                    <a:lstStyle/>
                    <a:p>
                      <a:pPr algn="ctr"/>
                      <a:r>
                        <a:rPr lang="en-GB" sz="1600" dirty="0" smtClean="0"/>
                        <a:t>Internal Factor</a:t>
                      </a:r>
                      <a:endParaRPr lang="en-US" sz="1600" dirty="0"/>
                    </a:p>
                  </a:txBody>
                  <a:tcPr/>
                </a:tc>
                <a:tc>
                  <a:txBody>
                    <a:bodyPr/>
                    <a:lstStyle/>
                    <a:p>
                      <a:pPr algn="ctr"/>
                      <a:r>
                        <a:rPr lang="en-GB" sz="1600" dirty="0" smtClean="0"/>
                        <a:t>Weight</a:t>
                      </a:r>
                      <a:endParaRPr lang="en-US" sz="1600" dirty="0"/>
                    </a:p>
                  </a:txBody>
                  <a:tcPr/>
                </a:tc>
                <a:tc>
                  <a:txBody>
                    <a:bodyPr/>
                    <a:lstStyle/>
                    <a:p>
                      <a:pPr algn="ctr"/>
                      <a:r>
                        <a:rPr lang="en-GB" sz="1600" dirty="0" smtClean="0"/>
                        <a:t>Rating</a:t>
                      </a:r>
                      <a:endParaRPr lang="en-US" sz="1600" dirty="0"/>
                    </a:p>
                  </a:txBody>
                  <a:tcPr/>
                </a:tc>
                <a:tc>
                  <a:txBody>
                    <a:bodyPr/>
                    <a:lstStyle/>
                    <a:p>
                      <a:pPr algn="ctr"/>
                      <a:r>
                        <a:rPr lang="en-GB" sz="1600" dirty="0" smtClean="0"/>
                        <a:t>Weighted Score</a:t>
                      </a:r>
                      <a:endParaRPr lang="en-US" sz="1600" dirty="0"/>
                    </a:p>
                  </a:txBody>
                  <a:tcPr/>
                </a:tc>
                <a:tc>
                  <a:txBody>
                    <a:bodyPr/>
                    <a:lstStyle/>
                    <a:p>
                      <a:pPr algn="ctr"/>
                      <a:r>
                        <a:rPr lang="en-GB" sz="1600" dirty="0" smtClean="0"/>
                        <a:t>Total Weighted Score</a:t>
                      </a:r>
                      <a:endParaRPr lang="en-US" sz="1600" dirty="0"/>
                    </a:p>
                  </a:txBody>
                  <a:tcPr/>
                </a:tc>
                <a:tc>
                  <a:txBody>
                    <a:bodyPr/>
                    <a:lstStyle/>
                    <a:p>
                      <a:pPr algn="ctr"/>
                      <a:r>
                        <a:rPr lang="en-GB" sz="1600" dirty="0" smtClean="0"/>
                        <a:t>Comments</a:t>
                      </a:r>
                      <a:endParaRPr lang="en-US" sz="1600" dirty="0"/>
                    </a:p>
                  </a:txBody>
                  <a:tcPr/>
                </a:tc>
              </a:tr>
              <a:tr h="370840">
                <a:tc>
                  <a:txBody>
                    <a:bodyPr/>
                    <a:lstStyle/>
                    <a:p>
                      <a:r>
                        <a:rPr lang="en-GB" sz="1600" dirty="0" smtClean="0"/>
                        <a:t>Highly</a:t>
                      </a:r>
                      <a:r>
                        <a:rPr lang="en-GB" sz="1600" baseline="0" dirty="0" smtClean="0"/>
                        <a:t> qualified technical staff</a:t>
                      </a:r>
                      <a:endParaRPr lang="en-US" sz="1600" dirty="0"/>
                    </a:p>
                  </a:txBody>
                  <a:tcPr/>
                </a:tc>
                <a:tc>
                  <a:txBody>
                    <a:bodyPr/>
                    <a:lstStyle/>
                    <a:p>
                      <a:r>
                        <a:rPr lang="en-GB" sz="1600" dirty="0" smtClean="0"/>
                        <a:t>1.0</a:t>
                      </a:r>
                      <a:endParaRPr lang="en-US" sz="1600" dirty="0"/>
                    </a:p>
                  </a:txBody>
                  <a:tcPr/>
                </a:tc>
                <a:tc>
                  <a:txBody>
                    <a:bodyPr/>
                    <a:lstStyle/>
                    <a:p>
                      <a:r>
                        <a:rPr lang="en-GB" sz="1600" dirty="0" smtClean="0"/>
                        <a:t>5</a:t>
                      </a:r>
                      <a:endParaRPr lang="en-US" sz="1600" dirty="0"/>
                    </a:p>
                  </a:txBody>
                  <a:tcPr/>
                </a:tc>
                <a:tc>
                  <a:txBody>
                    <a:bodyPr/>
                    <a:lstStyle/>
                    <a:p>
                      <a:r>
                        <a:rPr lang="en-GB" sz="1600" dirty="0" smtClean="0"/>
                        <a:t>5.0</a:t>
                      </a:r>
                      <a:endParaRPr lang="en-US" sz="1600" dirty="0"/>
                    </a:p>
                  </a:txBody>
                  <a:tcPr/>
                </a:tc>
                <a:tc>
                  <a:txBody>
                    <a:bodyPr/>
                    <a:lstStyle/>
                    <a:p>
                      <a:r>
                        <a:rPr lang="en-GB" sz="1600" dirty="0" smtClean="0"/>
                        <a:t>5.0</a:t>
                      </a:r>
                      <a:endParaRPr lang="en-US" sz="1600" dirty="0"/>
                    </a:p>
                  </a:txBody>
                  <a:tcPr/>
                </a:tc>
                <a:tc>
                  <a:txBody>
                    <a:bodyPr/>
                    <a:lstStyle/>
                    <a:p>
                      <a:r>
                        <a:rPr lang="en-GB" sz="1600" dirty="0" smtClean="0"/>
                        <a:t>This is Cisco’s strength in the industry</a:t>
                      </a:r>
                      <a:endParaRPr lang="en-US" sz="1600" dirty="0"/>
                    </a:p>
                  </a:txBody>
                  <a:tcPr/>
                </a:tc>
              </a:tr>
              <a:tr h="370840">
                <a:tc>
                  <a:txBody>
                    <a:bodyPr/>
                    <a:lstStyle/>
                    <a:p>
                      <a:r>
                        <a:rPr lang="en-GB" sz="1600" dirty="0" smtClean="0"/>
                        <a:t>High level of technology</a:t>
                      </a:r>
                      <a:endParaRPr lang="en-US" sz="1600" dirty="0"/>
                    </a:p>
                  </a:txBody>
                  <a:tcPr/>
                </a:tc>
                <a:tc>
                  <a:txBody>
                    <a:bodyPr/>
                    <a:lstStyle/>
                    <a:p>
                      <a:r>
                        <a:rPr lang="en-GB" sz="1600" dirty="0" smtClean="0"/>
                        <a:t>1.0</a:t>
                      </a:r>
                      <a:endParaRPr lang="en-US" sz="1600" dirty="0"/>
                    </a:p>
                  </a:txBody>
                  <a:tcPr/>
                </a:tc>
                <a:tc>
                  <a:txBody>
                    <a:bodyPr/>
                    <a:lstStyle/>
                    <a:p>
                      <a:r>
                        <a:rPr lang="en-GB" sz="1600" dirty="0" smtClean="0"/>
                        <a:t>5</a:t>
                      </a:r>
                      <a:endParaRPr lang="en-US" sz="1600" dirty="0"/>
                    </a:p>
                  </a:txBody>
                  <a:tcPr/>
                </a:tc>
                <a:tc>
                  <a:txBody>
                    <a:bodyPr/>
                    <a:lstStyle/>
                    <a:p>
                      <a:r>
                        <a:rPr lang="en-GB" sz="1600" dirty="0" smtClean="0"/>
                        <a:t>5.0</a:t>
                      </a:r>
                      <a:endParaRPr lang="en-US" sz="1600" dirty="0"/>
                    </a:p>
                  </a:txBody>
                  <a:tcPr/>
                </a:tc>
                <a:tc>
                  <a:txBody>
                    <a:bodyPr/>
                    <a:lstStyle/>
                    <a:p>
                      <a:r>
                        <a:rPr lang="en-GB" sz="1600" dirty="0" smtClean="0"/>
                        <a:t>10.0</a:t>
                      </a:r>
                      <a:endParaRPr lang="en-US" sz="1600" dirty="0"/>
                    </a:p>
                  </a:txBody>
                  <a:tcPr/>
                </a:tc>
                <a:tc>
                  <a:txBody>
                    <a:bodyPr/>
                    <a:lstStyle/>
                    <a:p>
                      <a:r>
                        <a:rPr lang="en-GB" sz="1600" dirty="0" smtClean="0"/>
                        <a:t>Cisco</a:t>
                      </a:r>
                      <a:r>
                        <a:rPr lang="en-GB" sz="1600" baseline="0" dirty="0" smtClean="0"/>
                        <a:t> leads the networking industry in technological advancements</a:t>
                      </a:r>
                      <a:endParaRPr lang="en-US" sz="1600" dirty="0"/>
                    </a:p>
                  </a:txBody>
                  <a:tcPr/>
                </a:tc>
              </a:tr>
              <a:tr h="370840">
                <a:tc>
                  <a:txBody>
                    <a:bodyPr/>
                    <a:lstStyle/>
                    <a:p>
                      <a:r>
                        <a:rPr lang="en-GB" sz="1600" dirty="0" smtClean="0"/>
                        <a:t>Growing market for routing and networking</a:t>
                      </a:r>
                      <a:endParaRPr lang="en-US" sz="1600" dirty="0"/>
                    </a:p>
                  </a:txBody>
                  <a:tcPr/>
                </a:tc>
                <a:tc>
                  <a:txBody>
                    <a:bodyPr/>
                    <a:lstStyle/>
                    <a:p>
                      <a:r>
                        <a:rPr lang="en-GB" sz="1600" dirty="0" smtClean="0"/>
                        <a:t>0.7</a:t>
                      </a:r>
                      <a:endParaRPr lang="en-US" sz="1600" dirty="0"/>
                    </a:p>
                  </a:txBody>
                  <a:tcPr/>
                </a:tc>
                <a:tc>
                  <a:txBody>
                    <a:bodyPr/>
                    <a:lstStyle/>
                    <a:p>
                      <a:r>
                        <a:rPr lang="en-GB" sz="1600" dirty="0" smtClean="0"/>
                        <a:t>4</a:t>
                      </a:r>
                      <a:endParaRPr lang="en-US" sz="1600" dirty="0"/>
                    </a:p>
                  </a:txBody>
                  <a:tcPr/>
                </a:tc>
                <a:tc>
                  <a:txBody>
                    <a:bodyPr/>
                    <a:lstStyle/>
                    <a:p>
                      <a:r>
                        <a:rPr lang="en-GB" sz="1600" dirty="0" smtClean="0"/>
                        <a:t>2.8</a:t>
                      </a:r>
                      <a:endParaRPr lang="en-US" sz="1600" dirty="0"/>
                    </a:p>
                  </a:txBody>
                  <a:tcPr/>
                </a:tc>
                <a:tc>
                  <a:txBody>
                    <a:bodyPr/>
                    <a:lstStyle/>
                    <a:p>
                      <a:r>
                        <a:rPr lang="en-GB" sz="1600" dirty="0" smtClean="0"/>
                        <a:t>12.8</a:t>
                      </a:r>
                      <a:endParaRPr lang="en-US" sz="1600" dirty="0"/>
                    </a:p>
                  </a:txBody>
                  <a:tcPr/>
                </a:tc>
                <a:tc>
                  <a:txBody>
                    <a:bodyPr/>
                    <a:lstStyle/>
                    <a:p>
                      <a:r>
                        <a:rPr lang="en-GB" sz="1600" dirty="0" smtClean="0"/>
                        <a:t>This is an</a:t>
                      </a:r>
                      <a:r>
                        <a:rPr lang="en-GB" sz="1600" baseline="0" dirty="0" smtClean="0"/>
                        <a:t> opportunity for Cisco</a:t>
                      </a:r>
                      <a:endParaRPr lang="en-US" sz="1600" dirty="0"/>
                    </a:p>
                  </a:txBody>
                  <a:tcPr/>
                </a:tc>
              </a:tr>
              <a:tr h="370840">
                <a:tc>
                  <a:txBody>
                    <a:bodyPr/>
                    <a:lstStyle/>
                    <a:p>
                      <a:r>
                        <a:rPr lang="en-GB" sz="1600" dirty="0" smtClean="0"/>
                        <a:t>Brand</a:t>
                      </a:r>
                      <a:r>
                        <a:rPr lang="en-GB" sz="1600" baseline="0" dirty="0" smtClean="0"/>
                        <a:t> Name</a:t>
                      </a:r>
                      <a:endParaRPr lang="en-US" sz="1600" dirty="0"/>
                    </a:p>
                  </a:txBody>
                  <a:tcPr/>
                </a:tc>
                <a:tc>
                  <a:txBody>
                    <a:bodyPr/>
                    <a:lstStyle/>
                    <a:p>
                      <a:r>
                        <a:rPr lang="en-GB" sz="1600" dirty="0" smtClean="0"/>
                        <a:t>0.6</a:t>
                      </a:r>
                      <a:endParaRPr lang="en-US" sz="1600" dirty="0"/>
                    </a:p>
                  </a:txBody>
                  <a:tcPr/>
                </a:tc>
                <a:tc>
                  <a:txBody>
                    <a:bodyPr/>
                    <a:lstStyle/>
                    <a:p>
                      <a:r>
                        <a:rPr lang="en-GB" sz="1600" dirty="0" smtClean="0"/>
                        <a:t>4</a:t>
                      </a:r>
                      <a:endParaRPr lang="en-US" sz="1600" dirty="0"/>
                    </a:p>
                  </a:txBody>
                  <a:tcPr/>
                </a:tc>
                <a:tc>
                  <a:txBody>
                    <a:bodyPr/>
                    <a:lstStyle/>
                    <a:p>
                      <a:r>
                        <a:rPr lang="en-GB" sz="1600" dirty="0" smtClean="0"/>
                        <a:t>2.4</a:t>
                      </a:r>
                      <a:endParaRPr lang="en-US" sz="1600" dirty="0"/>
                    </a:p>
                  </a:txBody>
                  <a:tcPr/>
                </a:tc>
                <a:tc>
                  <a:txBody>
                    <a:bodyPr/>
                    <a:lstStyle/>
                    <a:p>
                      <a:r>
                        <a:rPr lang="en-GB" sz="1600" dirty="0" smtClean="0"/>
                        <a:t>15.2</a:t>
                      </a:r>
                      <a:endParaRPr lang="en-US" sz="1600" dirty="0"/>
                    </a:p>
                  </a:txBody>
                  <a:tcPr/>
                </a:tc>
                <a:tc>
                  <a:txBody>
                    <a:bodyPr/>
                    <a:lstStyle/>
                    <a:p>
                      <a:r>
                        <a:rPr lang="en-GB" sz="1600" dirty="0" smtClean="0"/>
                        <a:t>This is an asset for Cisco</a:t>
                      </a:r>
                      <a:endParaRPr lang="en-US" sz="1600" dirty="0"/>
                    </a:p>
                  </a:txBody>
                  <a:tcPr/>
                </a:tc>
              </a:tr>
              <a:tr h="370840">
                <a:tc>
                  <a:txBody>
                    <a:bodyPr/>
                    <a:lstStyle/>
                    <a:p>
                      <a:r>
                        <a:rPr lang="en-GB" sz="1600" dirty="0" smtClean="0"/>
                        <a:t>Launch</a:t>
                      </a:r>
                      <a:r>
                        <a:rPr lang="en-GB" sz="1600" baseline="0" dirty="0" smtClean="0"/>
                        <a:t> of 4G network</a:t>
                      </a:r>
                      <a:endParaRPr lang="en-US" sz="1600" dirty="0"/>
                    </a:p>
                  </a:txBody>
                  <a:tcPr/>
                </a:tc>
                <a:tc>
                  <a:txBody>
                    <a:bodyPr/>
                    <a:lstStyle/>
                    <a:p>
                      <a:r>
                        <a:rPr lang="en-GB" sz="1600" dirty="0" smtClean="0"/>
                        <a:t>0.6</a:t>
                      </a:r>
                      <a:endParaRPr lang="en-US" sz="1600" dirty="0"/>
                    </a:p>
                  </a:txBody>
                  <a:tcPr/>
                </a:tc>
                <a:tc>
                  <a:txBody>
                    <a:bodyPr/>
                    <a:lstStyle/>
                    <a:p>
                      <a:r>
                        <a:rPr lang="en-GB" sz="1600" dirty="0" smtClean="0"/>
                        <a:t>4</a:t>
                      </a:r>
                      <a:endParaRPr lang="en-US" sz="1600" dirty="0"/>
                    </a:p>
                  </a:txBody>
                  <a:tcPr/>
                </a:tc>
                <a:tc>
                  <a:txBody>
                    <a:bodyPr/>
                    <a:lstStyle/>
                    <a:p>
                      <a:r>
                        <a:rPr lang="en-GB" sz="1600" dirty="0" smtClean="0"/>
                        <a:t>2.4</a:t>
                      </a:r>
                      <a:endParaRPr lang="en-US" sz="1600" dirty="0"/>
                    </a:p>
                  </a:txBody>
                  <a:tcPr/>
                </a:tc>
                <a:tc>
                  <a:txBody>
                    <a:bodyPr/>
                    <a:lstStyle/>
                    <a:p>
                      <a:r>
                        <a:rPr lang="en-GB" sz="1600" dirty="0" smtClean="0"/>
                        <a:t>17.6</a:t>
                      </a:r>
                      <a:endParaRPr lang="en-US" sz="1600" dirty="0"/>
                    </a:p>
                  </a:txBody>
                  <a:tcPr/>
                </a:tc>
                <a:tc>
                  <a:txBody>
                    <a:bodyPr/>
                    <a:lstStyle/>
                    <a:p>
                      <a:r>
                        <a:rPr lang="en-GB" sz="1600" dirty="0" smtClean="0"/>
                        <a:t>This is an opportunity for Cisco</a:t>
                      </a:r>
                      <a:endParaRPr lang="en-US" sz="1600" dirty="0"/>
                    </a:p>
                  </a:txBody>
                  <a:tcPr/>
                </a:tc>
              </a:tr>
              <a:tr h="370840">
                <a:tc>
                  <a:txBody>
                    <a:bodyPr/>
                    <a:lstStyle/>
                    <a:p>
                      <a:r>
                        <a:rPr lang="en-GB" sz="1600" dirty="0" smtClean="0"/>
                        <a:t>Conferencing</a:t>
                      </a:r>
                      <a:r>
                        <a:rPr lang="en-GB" sz="1600" baseline="0" dirty="0" smtClean="0"/>
                        <a:t> Services Growth</a:t>
                      </a:r>
                      <a:endParaRPr lang="en-US" sz="1600" dirty="0"/>
                    </a:p>
                  </a:txBody>
                  <a:tcPr/>
                </a:tc>
                <a:tc>
                  <a:txBody>
                    <a:bodyPr/>
                    <a:lstStyle/>
                    <a:p>
                      <a:r>
                        <a:rPr lang="en-GB" sz="1600" dirty="0" smtClean="0"/>
                        <a:t>0.5</a:t>
                      </a:r>
                      <a:endParaRPr lang="en-US" sz="1600" dirty="0"/>
                    </a:p>
                  </a:txBody>
                  <a:tcPr/>
                </a:tc>
                <a:tc>
                  <a:txBody>
                    <a:bodyPr/>
                    <a:lstStyle/>
                    <a:p>
                      <a:r>
                        <a:rPr lang="en-GB" sz="1600" dirty="0" smtClean="0"/>
                        <a:t>3</a:t>
                      </a:r>
                      <a:endParaRPr lang="en-US" sz="1600" dirty="0"/>
                    </a:p>
                  </a:txBody>
                  <a:tcPr/>
                </a:tc>
                <a:tc>
                  <a:txBody>
                    <a:bodyPr/>
                    <a:lstStyle/>
                    <a:p>
                      <a:r>
                        <a:rPr lang="en-GB" sz="1600" dirty="0" smtClean="0"/>
                        <a:t>1.5</a:t>
                      </a:r>
                      <a:endParaRPr lang="en-US" sz="1600" dirty="0"/>
                    </a:p>
                  </a:txBody>
                  <a:tcPr/>
                </a:tc>
                <a:tc>
                  <a:txBody>
                    <a:bodyPr/>
                    <a:lstStyle/>
                    <a:p>
                      <a:r>
                        <a:rPr lang="en-GB" sz="1600" b="1" u="sng" dirty="0" smtClean="0"/>
                        <a:t>19.1</a:t>
                      </a:r>
                      <a:endParaRPr lang="en-US" sz="1600" b="1" u="sng" dirty="0"/>
                    </a:p>
                  </a:txBody>
                  <a:tcPr/>
                </a:tc>
                <a:tc>
                  <a:txBody>
                    <a:bodyPr/>
                    <a:lstStyle/>
                    <a:p>
                      <a:r>
                        <a:rPr lang="en-GB" sz="1600" dirty="0" smtClean="0"/>
                        <a:t>This is an</a:t>
                      </a:r>
                      <a:r>
                        <a:rPr lang="en-GB" sz="1600" baseline="0" dirty="0" smtClean="0"/>
                        <a:t> opportunity</a:t>
                      </a:r>
                      <a:endParaRPr lang="en-US" sz="1600" dirty="0"/>
                    </a:p>
                  </a:txBody>
                  <a:tcPr/>
                </a:tc>
              </a:tr>
              <a:tr h="370840">
                <a:tc>
                  <a:txBody>
                    <a:bodyPr/>
                    <a:lstStyle/>
                    <a:p>
                      <a:r>
                        <a:rPr lang="en-US" sz="1600" dirty="0" smtClean="0"/>
                        <a:t>Weighted Total</a:t>
                      </a:r>
                      <a:endParaRPr lang="en-US" sz="1600" dirty="0"/>
                    </a:p>
                  </a:txBody>
                  <a:tcPr/>
                </a:tc>
                <a:tc>
                  <a:txBody>
                    <a:bodyPr/>
                    <a:lstStyle/>
                    <a:p>
                      <a:r>
                        <a:rPr lang="en-US" sz="1600" dirty="0" smtClean="0"/>
                        <a:t>4.4</a:t>
                      </a:r>
                      <a:endParaRPr lang="en-US" sz="1600" dirty="0"/>
                    </a:p>
                  </a:txBody>
                  <a:tcPr/>
                </a:tc>
                <a:tc>
                  <a:txBody>
                    <a:bodyPr/>
                    <a:lstStyle/>
                    <a:p>
                      <a:endParaRPr lang="en-US" sz="1600" dirty="0"/>
                    </a:p>
                  </a:txBody>
                  <a:tcPr/>
                </a:tc>
                <a:tc>
                  <a:txBody>
                    <a:bodyPr/>
                    <a:lstStyle/>
                    <a:p>
                      <a:r>
                        <a:rPr lang="en-US" sz="1600" dirty="0" smtClean="0"/>
                        <a:t>19.1</a:t>
                      </a:r>
                      <a:endParaRPr lang="en-US" sz="1600" dirty="0"/>
                    </a:p>
                  </a:txBody>
                  <a:tcPr/>
                </a:tc>
                <a:tc>
                  <a:txBody>
                    <a:bodyPr/>
                    <a:lstStyle/>
                    <a:p>
                      <a:endParaRPr lang="en-US" sz="1600" b="1" u="sng" dirty="0"/>
                    </a:p>
                  </a:txBody>
                  <a:tcPr/>
                </a:tc>
                <a:tc>
                  <a:txBody>
                    <a:bodyPr/>
                    <a:lstStyle/>
                    <a:p>
                      <a:endParaRPr lang="en-US" sz="1600" dirty="0"/>
                    </a:p>
                  </a:txBody>
                  <a:tcPr/>
                </a:tc>
              </a:tr>
            </a:tbl>
          </a:graphicData>
        </a:graphic>
      </p:graphicFrame>
    </p:spTree>
    <p:extLst>
      <p:ext uri="{BB962C8B-B14F-4D97-AF65-F5344CB8AC3E}">
        <p14:creationId xmlns:p14="http://schemas.microsoft.com/office/powerpoint/2010/main" val="29567609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err="1" smtClean="0"/>
              <a:t>Refernces</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Cisco</a:t>
            </a:r>
            <a:r>
              <a:rPr lang="en-US" dirty="0"/>
              <a:t>. (2013, November 01). Products &amp; Services. Retrieved from Cisco: http://www.cisco.com/en/US/products/index.html</a:t>
            </a:r>
          </a:p>
          <a:p>
            <a:pPr marL="0" indent="0">
              <a:buNone/>
            </a:pPr>
            <a:r>
              <a:rPr lang="en-US" dirty="0"/>
              <a:t>Gary, A. (2004). The strategic business planning for commercial producers program: Paper prepared for presentation at the Triennial Conference, Lexington, Kentucky, 15 - 16 June 2004. West Lafayette: Purdue University.</a:t>
            </a:r>
          </a:p>
          <a:p>
            <a:pPr marL="0" indent="0">
              <a:buNone/>
            </a:pPr>
            <a:r>
              <a:rPr lang="en-US" dirty="0"/>
              <a:t>Higginbotham, S. (2013, February 27). Chart: Cisco owns the switching and routing world. Retrieved from </a:t>
            </a:r>
            <a:r>
              <a:rPr lang="en-US" dirty="0" err="1"/>
              <a:t>Gigoam</a:t>
            </a:r>
            <a:r>
              <a:rPr lang="en-US" dirty="0"/>
              <a:t>: http://gigaom.com/2013/02/27/chart-cisco-owns-the-switching-and-routing-world/</a:t>
            </a:r>
          </a:p>
          <a:p>
            <a:pPr marL="0" indent="0">
              <a:buNone/>
            </a:pPr>
            <a:r>
              <a:rPr lang="en-US" dirty="0"/>
              <a:t>MSN. (2013, November 21). Cisco Systems. Retrieved from MSN: http://investing.money.msn.com/investments/stock-price?symbol=US%3aCSCO&amp;ocid=en-us_bingiaquotebtn</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5493868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40000"/>
              </a:schemeClr>
            </a:gs>
            <a:gs pos="100000">
              <a:schemeClr val="phClr">
                <a:shade val="92000"/>
                <a:hueMod val="104000"/>
                <a:satMod val="140000"/>
                <a:lumMod val="48000"/>
              </a:schemeClr>
            </a:gs>
          </a:gsLst>
          <a:lin ang="5040000" scaled="0"/>
        </a:gradFill>
        <a:blipFill>
          <a:blip xmlns:r="http://schemas.openxmlformats.org/officeDocument/2006/relationships" r:embed="rId1">
            <a:duotone>
              <a:schemeClr val="phClr">
                <a:shade val="48000"/>
                <a:hueMod val="106000"/>
                <a:satMod val="140000"/>
                <a:lumMod val="42000"/>
              </a:schemeClr>
              <a:schemeClr val="phClr">
                <a:tint val="98000"/>
                <a:hueMod val="92000"/>
                <a:satMod val="220000"/>
                <a:lumMod val="9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142578CA-DEC9-49C3-80AF-C113973CC9A9}"/>
    </a:ext>
  </a:extLst>
</a:theme>
</file>

<file path=docProps/app.xml><?xml version="1.0" encoding="utf-8"?>
<Properties xmlns="http://schemas.openxmlformats.org/officeDocument/2006/extended-properties" xmlns:vt="http://schemas.openxmlformats.org/officeDocument/2006/docPropsVTypes">
  <Template>TC104033919[[fn=Circuit]]</Template>
  <TotalTime>0</TotalTime>
  <Words>485</Words>
  <Application>Microsoft Office PowerPoint</Application>
  <PresentationFormat>Widescreen</PresentationFormat>
  <Paragraphs>83</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Tahoma</vt:lpstr>
      <vt:lpstr>Times New Roman</vt:lpstr>
      <vt:lpstr>Trebuchet MS</vt:lpstr>
      <vt:lpstr>Tw Cen MT</vt:lpstr>
      <vt:lpstr>Wingdings</vt:lpstr>
      <vt:lpstr>Circuit</vt:lpstr>
      <vt:lpstr>cisco internal analysis</vt:lpstr>
      <vt:lpstr>Internal environment [v.i.r.o. analysis]</vt:lpstr>
      <vt:lpstr>Internal environment [v.i.r.o. analysis] (Cont)</vt:lpstr>
      <vt:lpstr>Portfolio analysis</vt:lpstr>
      <vt:lpstr>Cisco market share</vt:lpstr>
      <vt:lpstr>Internal factor analysis</vt:lpstr>
      <vt:lpstr>Refernces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2013-11-22T19:41:54Z</dcterms:created>
  <dcterms:modified xsi:type="dcterms:W3CDTF">2013-11-30T07:45:51Z</dcterms:modified>
</cp:coreProperties>
</file>