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CA"/>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000" autoAdjust="0"/>
    <p:restoredTop sz="94631" autoAdjust="0"/>
  </p:normalViewPr>
  <p:slideViewPr>
    <p:cSldViewPr>
      <p:cViewPr varScale="1">
        <p:scale>
          <a:sx n="117" d="100"/>
          <a:sy n="117" d="100"/>
        </p:scale>
        <p:origin x="-233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5" d="100"/>
          <a:sy n="75" d="100"/>
        </p:scale>
        <p:origin x="-4092" y="-4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5D3FF-5B44-4755-B454-B0F4A23A61F2}" type="datetimeFigureOut">
              <a:rPr lang="en-CA" smtClean="0"/>
              <a:t>26/09/2012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66A0BA-9CA1-4A4A-B22F-CDBD153F6F40}" type="slidenum">
              <a:rPr lang="en-CA" smtClean="0"/>
              <a:t>‹#›</a:t>
            </a:fld>
            <a:endParaRPr lang="en-CA"/>
          </a:p>
        </p:txBody>
      </p:sp>
    </p:spTree>
    <p:extLst>
      <p:ext uri="{BB962C8B-B14F-4D97-AF65-F5344CB8AC3E}">
        <p14:creationId xmlns:p14="http://schemas.microsoft.com/office/powerpoint/2010/main" val="155925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Title Page</a:t>
            </a:r>
            <a:endParaRPr lang="en-CA" dirty="0"/>
          </a:p>
        </p:txBody>
      </p:sp>
      <p:sp>
        <p:nvSpPr>
          <p:cNvPr id="4" name="Slide Number Placeholder 3"/>
          <p:cNvSpPr>
            <a:spLocks noGrp="1"/>
          </p:cNvSpPr>
          <p:nvPr>
            <p:ph type="sldNum" sz="quarter" idx="10"/>
          </p:nvPr>
        </p:nvSpPr>
        <p:spPr/>
        <p:txBody>
          <a:bodyPr/>
          <a:lstStyle/>
          <a:p>
            <a:fld id="{7266A0BA-9CA1-4A4A-B22F-CDBD153F6F40}" type="slidenum">
              <a:rPr lang="en-CA" smtClean="0"/>
              <a:t>1</a:t>
            </a:fld>
            <a:endParaRPr lang="en-CA"/>
          </a:p>
        </p:txBody>
      </p:sp>
    </p:spTree>
    <p:extLst>
      <p:ext uri="{BB962C8B-B14F-4D97-AF65-F5344CB8AC3E}">
        <p14:creationId xmlns:p14="http://schemas.microsoft.com/office/powerpoint/2010/main" val="39810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q"/>
            </a:pPr>
            <a:r>
              <a:rPr lang="en-CA" dirty="0" smtClean="0"/>
              <a:t>The nature of the work world has changed dramatically within the last few generations of people. There is less employment stability, more economic uncertainty, and more continuous change occurring than ever before, due to such forces as globalization, downsizing, and advancing technology.</a:t>
            </a:r>
          </a:p>
          <a:p>
            <a:pPr marL="171450" indent="-171450">
              <a:buFont typeface="Wingdings" pitchFamily="2" charset="2"/>
              <a:buChar char="q"/>
            </a:pPr>
            <a:endParaRPr lang="en-CA" dirty="0"/>
          </a:p>
          <a:p>
            <a:pPr marL="171450" indent="-171450">
              <a:buFont typeface="Wingdings" pitchFamily="2" charset="2"/>
              <a:buChar char="q"/>
            </a:pPr>
            <a:r>
              <a:rPr lang="en-CA" dirty="0" smtClean="0"/>
              <a:t>work force is becoming increasingly hyper-diverse, with more women and minorities not only entering the work place in increasing numbers but becoming supervisors and other high-level positions</a:t>
            </a:r>
          </a:p>
          <a:p>
            <a:pPr marL="171450" indent="-171450">
              <a:buFont typeface="Wingdings" pitchFamily="2" charset="2"/>
              <a:buChar char="q"/>
            </a:pPr>
            <a:endParaRPr lang="en-CA" dirty="0"/>
          </a:p>
          <a:p>
            <a:pPr marL="171450" indent="-171450">
              <a:buFont typeface="Wingdings" pitchFamily="2" charset="2"/>
              <a:buChar char="q"/>
            </a:pPr>
            <a:r>
              <a:rPr lang="en-CA" dirty="0" smtClean="0"/>
              <a:t>These changes in the work world hold implications for the future of career counseling</a:t>
            </a:r>
          </a:p>
          <a:p>
            <a:pPr marL="171450" indent="-171450">
              <a:buFont typeface="Wingdings" pitchFamily="2" charset="2"/>
              <a:buChar char="q"/>
            </a:pPr>
            <a:endParaRPr lang="en-CA" dirty="0"/>
          </a:p>
          <a:p>
            <a:pPr marL="171450" indent="-171450">
              <a:buFont typeface="Wingdings" pitchFamily="2" charset="2"/>
              <a:buChar char="q"/>
            </a:pPr>
            <a:r>
              <a:rPr lang="en-CA" dirty="0" smtClean="0"/>
              <a:t>the nature of the environment will help to define both client needs and the types of interventions that are most helpful</a:t>
            </a:r>
          </a:p>
          <a:p>
            <a:pPr marL="171450" indent="-171450">
              <a:buFont typeface="Wingdings" pitchFamily="2" charset="2"/>
              <a:buChar char="q"/>
            </a:pPr>
            <a:endParaRPr lang="en-CA" dirty="0"/>
          </a:p>
          <a:p>
            <a:pPr marL="171450" indent="-171450">
              <a:buFont typeface="Wingdings" pitchFamily="2" charset="2"/>
              <a:buChar char="q"/>
            </a:pPr>
            <a:r>
              <a:rPr lang="en-CA" b="1" dirty="0" smtClean="0"/>
              <a:t>The purpose of this paper is to identify ways in which career counseling can be designed to best serve our clients given the challenges of our turbulent economic and work environment.</a:t>
            </a:r>
            <a:endParaRPr lang="en-CA" b="1" dirty="0"/>
          </a:p>
        </p:txBody>
      </p:sp>
      <p:sp>
        <p:nvSpPr>
          <p:cNvPr id="4" name="Slide Number Placeholder 3"/>
          <p:cNvSpPr>
            <a:spLocks noGrp="1"/>
          </p:cNvSpPr>
          <p:nvPr>
            <p:ph type="sldNum" sz="quarter" idx="10"/>
          </p:nvPr>
        </p:nvSpPr>
        <p:spPr/>
        <p:txBody>
          <a:bodyPr/>
          <a:lstStyle/>
          <a:p>
            <a:fld id="{7266A0BA-9CA1-4A4A-B22F-CDBD153F6F40}" type="slidenum">
              <a:rPr lang="en-CA" smtClean="0"/>
              <a:t>2</a:t>
            </a:fld>
            <a:endParaRPr lang="en-CA" dirty="0"/>
          </a:p>
        </p:txBody>
      </p:sp>
    </p:spTree>
    <p:extLst>
      <p:ext uri="{BB962C8B-B14F-4D97-AF65-F5344CB8AC3E}">
        <p14:creationId xmlns:p14="http://schemas.microsoft.com/office/powerpoint/2010/main" val="363901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q"/>
            </a:pPr>
            <a:r>
              <a:rPr lang="en-CA" dirty="0" smtClean="0"/>
              <a:t>skills and social contacts, will be increasingly important for our clients’ career success. The increased unemployment and uncertainty currently felt now and in the future may translate into increased family problems, anxiety, and adjust mental disorders </a:t>
            </a:r>
          </a:p>
          <a:p>
            <a:pPr marL="171450" indent="-171450">
              <a:buFont typeface="Wingdings" pitchFamily="2" charset="2"/>
              <a:buChar char="q"/>
            </a:pPr>
            <a:endParaRPr lang="en-CA" dirty="0"/>
          </a:p>
          <a:p>
            <a:pPr marL="171450" indent="-171450">
              <a:buFont typeface="Wingdings" pitchFamily="2" charset="2"/>
              <a:buChar char="q"/>
            </a:pPr>
            <a:r>
              <a:rPr lang="en-CA" dirty="0" smtClean="0"/>
              <a:t>People skills are transferable to different job environments, and can help make someone more attractive to potential employers. </a:t>
            </a:r>
          </a:p>
          <a:p>
            <a:pPr marL="171450" indent="-171450">
              <a:buFont typeface="Wingdings" pitchFamily="2" charset="2"/>
              <a:buChar char="q"/>
            </a:pPr>
            <a:endParaRPr lang="en-CA" dirty="0"/>
          </a:p>
          <a:p>
            <a:pPr marL="171450" indent="-171450">
              <a:buFont typeface="Wingdings" pitchFamily="2" charset="2"/>
              <a:buChar char="q"/>
            </a:pPr>
            <a:r>
              <a:rPr lang="en-CA" dirty="0" smtClean="0"/>
              <a:t>Given the value of interpersonal skills and relationships in the workplace and for the career development, it is important that we directly target our clients’ proficiency in these areas. </a:t>
            </a:r>
          </a:p>
          <a:p>
            <a:pPr marL="171450" indent="-171450">
              <a:buFont typeface="Wingdings" pitchFamily="2" charset="2"/>
              <a:buChar char="q"/>
            </a:pPr>
            <a:endParaRPr lang="en-CA" dirty="0"/>
          </a:p>
          <a:p>
            <a:pPr marL="171450" indent="-171450">
              <a:buFont typeface="Wingdings" pitchFamily="2" charset="2"/>
              <a:buChar char="q"/>
            </a:pPr>
            <a:r>
              <a:rPr lang="en-CA" dirty="0" smtClean="0"/>
              <a:t>minority clients may be dealing with implicit and explicit racism</a:t>
            </a:r>
          </a:p>
          <a:p>
            <a:pPr marL="171450" indent="-171450">
              <a:buFont typeface="Wingdings" pitchFamily="2" charset="2"/>
              <a:buChar char="q"/>
            </a:pPr>
            <a:endParaRPr lang="en-CA" dirty="0"/>
          </a:p>
          <a:p>
            <a:pPr marL="171450" indent="-171450">
              <a:buFont typeface="Wingdings" pitchFamily="2" charset="2"/>
              <a:buChar char="q"/>
            </a:pPr>
            <a:r>
              <a:rPr lang="en-CA" dirty="0" smtClean="0"/>
              <a:t>pursuing a successful “self-managed” career will involve more than gaining occupational knowledge and specific training; it will require developing positive psychological attitudes such as tolerance for ambiguity, resilience, being proactive, and openness that can be applied to the work arena. </a:t>
            </a:r>
            <a:endParaRPr lang="en-CA" dirty="0"/>
          </a:p>
        </p:txBody>
      </p:sp>
      <p:sp>
        <p:nvSpPr>
          <p:cNvPr id="4" name="Slide Number Placeholder 3"/>
          <p:cNvSpPr>
            <a:spLocks noGrp="1"/>
          </p:cNvSpPr>
          <p:nvPr>
            <p:ph type="sldNum" sz="quarter" idx="10"/>
          </p:nvPr>
        </p:nvSpPr>
        <p:spPr/>
        <p:txBody>
          <a:bodyPr/>
          <a:lstStyle/>
          <a:p>
            <a:fld id="{7266A0BA-9CA1-4A4A-B22F-CDBD153F6F40}" type="slidenum">
              <a:rPr lang="en-CA" smtClean="0"/>
              <a:t>3</a:t>
            </a:fld>
            <a:endParaRPr lang="en-CA"/>
          </a:p>
        </p:txBody>
      </p:sp>
    </p:spTree>
    <p:extLst>
      <p:ext uri="{BB962C8B-B14F-4D97-AF65-F5344CB8AC3E}">
        <p14:creationId xmlns:p14="http://schemas.microsoft.com/office/powerpoint/2010/main" val="1046349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q"/>
            </a:pPr>
            <a:r>
              <a:rPr lang="en-CA" dirty="0" smtClean="0"/>
              <a:t>People have a concept of self that includes ideas about their abilities, interests, goals, and personality. They also have assumptions about what will contribute to their having satisfying work and non-work activities, and how to achieve career and life goals</a:t>
            </a:r>
          </a:p>
          <a:p>
            <a:pPr marL="171450" indent="-171450">
              <a:buFont typeface="Wingdings" pitchFamily="2" charset="2"/>
              <a:buChar char="q"/>
            </a:pPr>
            <a:endParaRPr lang="en-CA" dirty="0"/>
          </a:p>
          <a:p>
            <a:pPr marL="171450" indent="-171450">
              <a:buFont typeface="Wingdings" pitchFamily="2" charset="2"/>
              <a:buChar char="q"/>
            </a:pPr>
            <a:r>
              <a:rPr lang="en-CA" dirty="0" smtClean="0"/>
              <a:t>Each person’s concept results from his or her unique life experience. Interpersonal skills and relationships may be particularly important for career success in today’s economic environment</a:t>
            </a:r>
          </a:p>
          <a:p>
            <a:pPr marL="171450" indent="-171450">
              <a:buFont typeface="Wingdings" pitchFamily="2" charset="2"/>
              <a:buChar char="q"/>
            </a:pPr>
            <a:endParaRPr lang="en-CA" dirty="0"/>
          </a:p>
          <a:p>
            <a:pPr marL="171450" indent="-171450">
              <a:buFont typeface="Wingdings" pitchFamily="2" charset="2"/>
              <a:buChar char="q"/>
            </a:pPr>
            <a:r>
              <a:rPr lang="en-CA" dirty="0" smtClean="0"/>
              <a:t>All of these emotional intelligence competencies should help clients be able to interact better with others and develop more effective self-managed careers for themselves.</a:t>
            </a:r>
          </a:p>
          <a:p>
            <a:pPr marL="171450" indent="-171450">
              <a:buFont typeface="Wingdings" pitchFamily="2" charset="2"/>
              <a:buChar char="q"/>
            </a:pPr>
            <a:endParaRPr lang="en-CA" dirty="0"/>
          </a:p>
          <a:p>
            <a:pPr marL="171450" indent="-171450">
              <a:buFont typeface="Wingdings" pitchFamily="2" charset="2"/>
              <a:buChar char="q"/>
            </a:pPr>
            <a:r>
              <a:rPr lang="en-CA" dirty="0" smtClean="0"/>
              <a:t>Helping clients to understand the benefits of mentoring, and how to go about seeking out these relationships, could help people develop their careers and become more successful</a:t>
            </a:r>
          </a:p>
          <a:p>
            <a:pPr marL="171450" indent="-171450">
              <a:buFont typeface="Wingdings" pitchFamily="2" charset="2"/>
              <a:buChar char="q"/>
            </a:pPr>
            <a:endParaRPr lang="en-CA" dirty="0" smtClean="0"/>
          </a:p>
          <a:p>
            <a:pPr marL="171450" indent="-171450">
              <a:buFont typeface="Wingdings" pitchFamily="2" charset="2"/>
              <a:buChar char="q"/>
            </a:pPr>
            <a:r>
              <a:rPr lang="en-CA" dirty="0" smtClean="0"/>
              <a:t>It could be very helpful to discuss with clients what they might have to gain from working with another individual, and what they might offer in return. </a:t>
            </a:r>
            <a:endParaRPr lang="en-CA" dirty="0"/>
          </a:p>
        </p:txBody>
      </p:sp>
      <p:sp>
        <p:nvSpPr>
          <p:cNvPr id="4" name="Slide Number Placeholder 3"/>
          <p:cNvSpPr>
            <a:spLocks noGrp="1"/>
          </p:cNvSpPr>
          <p:nvPr>
            <p:ph type="sldNum" sz="quarter" idx="10"/>
          </p:nvPr>
        </p:nvSpPr>
        <p:spPr/>
        <p:txBody>
          <a:bodyPr/>
          <a:lstStyle/>
          <a:p>
            <a:fld id="{7266A0BA-9CA1-4A4A-B22F-CDBD153F6F40}" type="slidenum">
              <a:rPr lang="en-CA" smtClean="0"/>
              <a:t>4</a:t>
            </a:fld>
            <a:endParaRPr lang="en-CA"/>
          </a:p>
        </p:txBody>
      </p:sp>
    </p:spTree>
    <p:extLst>
      <p:ext uri="{BB962C8B-B14F-4D97-AF65-F5344CB8AC3E}">
        <p14:creationId xmlns:p14="http://schemas.microsoft.com/office/powerpoint/2010/main" val="409495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q"/>
            </a:pPr>
            <a:r>
              <a:rPr lang="en-CA" dirty="0" smtClean="0"/>
              <a:t>The Macon-Bibb County Office of Workforce Development (MBCOWD) is a an organization that combines the capital of business and government focused on finding ways to bring solutions to the region's workforce issues. </a:t>
            </a:r>
          </a:p>
          <a:p>
            <a:pPr marL="171450" indent="-171450">
              <a:buFont typeface="Wingdings" pitchFamily="2" charset="2"/>
              <a:buChar char="q"/>
            </a:pPr>
            <a:endParaRPr lang="en-CA" dirty="0"/>
          </a:p>
          <a:p>
            <a:pPr marL="171450" indent="-171450">
              <a:buFont typeface="Wingdings" pitchFamily="2" charset="2"/>
              <a:buChar char="q"/>
            </a:pPr>
            <a:r>
              <a:rPr lang="en-CA" dirty="0" smtClean="0"/>
              <a:t>Delivering a wide variety of professional workforce development services in an efficient and organized manner; Developing individual's skills and abilities to be productive workers and Focusing on what employers need from qualified applicants and workers. </a:t>
            </a:r>
          </a:p>
          <a:p>
            <a:pPr marL="171450" indent="-171450">
              <a:buFont typeface="Wingdings" pitchFamily="2" charset="2"/>
              <a:buChar char="q"/>
            </a:pPr>
            <a:endParaRPr lang="en-CA" dirty="0"/>
          </a:p>
          <a:p>
            <a:pPr marL="171450" indent="-171450">
              <a:buFont typeface="Wingdings" pitchFamily="2" charset="2"/>
              <a:buChar char="q"/>
            </a:pPr>
            <a:r>
              <a:rPr lang="en-CA" dirty="0" smtClean="0"/>
              <a:t>The Workforce increases employment opportunities, job retention, employee earnings, and occupational skills improvement for participants.</a:t>
            </a:r>
          </a:p>
          <a:p>
            <a:pPr marL="171450" indent="-171450">
              <a:buFont typeface="Wingdings" pitchFamily="2" charset="2"/>
              <a:buChar char="q"/>
            </a:pPr>
            <a:endParaRPr lang="en-CA" dirty="0"/>
          </a:p>
          <a:p>
            <a:pPr marL="171450" indent="-171450">
              <a:buFont typeface="Wingdings" pitchFamily="2" charset="2"/>
              <a:buChar char="q"/>
            </a:pPr>
            <a:r>
              <a:rPr lang="en-CA" dirty="0" smtClean="0"/>
              <a:t>improves the quality of the workforce, reduces welfare dependency and improves productivity and competitiveness for our state and nation.</a:t>
            </a:r>
          </a:p>
          <a:p>
            <a:pPr marL="171450" indent="-171450">
              <a:buFont typeface="Wingdings" pitchFamily="2" charset="2"/>
              <a:buChar char="q"/>
            </a:pPr>
            <a:endParaRPr lang="en-CA" dirty="0"/>
          </a:p>
          <a:p>
            <a:pPr marL="171450" indent="-171450">
              <a:buFont typeface="Wingdings" pitchFamily="2" charset="2"/>
              <a:buChar char="q"/>
            </a:pPr>
            <a:r>
              <a:rPr lang="en-CA" dirty="0" smtClean="0"/>
              <a:t>Basic skills assessment and resources and support to attain educational goals and leadership development, and exposure to the world of work through training and mentoring.</a:t>
            </a:r>
            <a:endParaRPr lang="en-CA" dirty="0"/>
          </a:p>
        </p:txBody>
      </p:sp>
      <p:sp>
        <p:nvSpPr>
          <p:cNvPr id="4" name="Slide Number Placeholder 3"/>
          <p:cNvSpPr>
            <a:spLocks noGrp="1"/>
          </p:cNvSpPr>
          <p:nvPr>
            <p:ph type="sldNum" sz="quarter" idx="10"/>
          </p:nvPr>
        </p:nvSpPr>
        <p:spPr/>
        <p:txBody>
          <a:bodyPr/>
          <a:lstStyle/>
          <a:p>
            <a:fld id="{7266A0BA-9CA1-4A4A-B22F-CDBD153F6F40}" type="slidenum">
              <a:rPr lang="en-CA" smtClean="0"/>
              <a:t>5</a:t>
            </a:fld>
            <a:endParaRPr lang="en-CA"/>
          </a:p>
        </p:txBody>
      </p:sp>
    </p:spTree>
    <p:extLst>
      <p:ext uri="{BB962C8B-B14F-4D97-AF65-F5344CB8AC3E}">
        <p14:creationId xmlns:p14="http://schemas.microsoft.com/office/powerpoint/2010/main" val="1736935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181600"/>
            <a:ext cx="8305800" cy="685800"/>
          </a:xfrm>
        </p:spPr>
        <p:txBody>
          <a:bodyPr/>
          <a:lstStyle>
            <a:lvl1pPr algn="ctr">
              <a:defRPr>
                <a:solidFill>
                  <a:schemeClr val="tx1"/>
                </a:solidFill>
              </a:defRPr>
            </a:lvl1pPr>
          </a:lstStyle>
          <a:p>
            <a:pPr lvl="0"/>
            <a:r>
              <a:rPr lang="en-US" noProof="0" smtClean="0"/>
              <a:t>Click to edit Master title style</a:t>
            </a:r>
            <a:endParaRPr lang="en-CA" noProof="0" smtClean="0"/>
          </a:p>
        </p:txBody>
      </p:sp>
      <p:sp>
        <p:nvSpPr>
          <p:cNvPr id="3075" name="Rectangle 3"/>
          <p:cNvSpPr>
            <a:spLocks noGrp="1" noChangeArrowheads="1"/>
          </p:cNvSpPr>
          <p:nvPr>
            <p:ph type="subTitle" idx="1"/>
          </p:nvPr>
        </p:nvSpPr>
        <p:spPr>
          <a:xfrm>
            <a:off x="685800" y="5867400"/>
            <a:ext cx="8305800" cy="685800"/>
          </a:xfrm>
        </p:spPr>
        <p:txBody>
          <a:bodyPr anchor="ctr"/>
          <a:lstStyle>
            <a:lvl1pPr marL="0" indent="0" algn="ctr">
              <a:buFontTx/>
              <a:buNone/>
              <a:defRPr sz="2800"/>
            </a:lvl1pPr>
          </a:lstStyle>
          <a:p>
            <a:pPr lvl="0"/>
            <a:r>
              <a:rPr lang="en-US" noProof="0" smtClean="0"/>
              <a:t>Click to edit Master subtitle style</a:t>
            </a:r>
            <a:endParaRPr lang="en-CA" noProof="0" smtClean="0"/>
          </a:p>
        </p:txBody>
      </p:sp>
      <p:sp>
        <p:nvSpPr>
          <p:cNvPr id="3108" name="Rectangle 36"/>
          <p:cNvSpPr>
            <a:spLocks noGrp="1" noChangeArrowheads="1"/>
          </p:cNvSpPr>
          <p:nvPr>
            <p:ph type="dt" sz="half" idx="2"/>
          </p:nvPr>
        </p:nvSpPr>
        <p:spPr/>
        <p:txBody>
          <a:bodyPr/>
          <a:lstStyle>
            <a:lvl1pPr>
              <a:defRPr/>
            </a:lvl1pPr>
          </a:lstStyle>
          <a:p>
            <a:endParaRPr lang="en-CA"/>
          </a:p>
        </p:txBody>
      </p:sp>
      <p:sp>
        <p:nvSpPr>
          <p:cNvPr id="3109" name="Rectangle 37"/>
          <p:cNvSpPr>
            <a:spLocks noGrp="1" noChangeArrowheads="1"/>
          </p:cNvSpPr>
          <p:nvPr>
            <p:ph type="ftr" sz="quarter" idx="3"/>
          </p:nvPr>
        </p:nvSpPr>
        <p:spPr/>
        <p:txBody>
          <a:bodyPr/>
          <a:lstStyle>
            <a:lvl1pPr>
              <a:defRPr/>
            </a:lvl1pPr>
          </a:lstStyle>
          <a:p>
            <a:endParaRPr lang="en-CA"/>
          </a:p>
        </p:txBody>
      </p:sp>
      <p:sp>
        <p:nvSpPr>
          <p:cNvPr id="3110" name="Rectangle 38"/>
          <p:cNvSpPr>
            <a:spLocks noGrp="1" noChangeArrowheads="1"/>
          </p:cNvSpPr>
          <p:nvPr>
            <p:ph type="sldNum" sz="quarter" idx="4"/>
          </p:nvPr>
        </p:nvSpPr>
        <p:spPr/>
        <p:txBody>
          <a:bodyPr/>
          <a:lstStyle>
            <a:lvl1pPr>
              <a:defRPr/>
            </a:lvl1pPr>
          </a:lstStyle>
          <a:p>
            <a:fld id="{4C95B76E-12CC-448C-B2F1-7B5CEBCD897B}" type="slidenum">
              <a:rPr lang="en-CA"/>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DCA848BA-4F32-4C07-AEBC-3C778AB8F07B}" type="slidenum">
              <a:rPr lang="en-CA"/>
              <a:pPr/>
              <a:t>‹#›</a:t>
            </a:fld>
            <a:endParaRPr lang="en-CA"/>
          </a:p>
        </p:txBody>
      </p:sp>
    </p:spTree>
    <p:extLst>
      <p:ext uri="{BB962C8B-B14F-4D97-AF65-F5344CB8AC3E}">
        <p14:creationId xmlns:p14="http://schemas.microsoft.com/office/powerpoint/2010/main" val="412140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943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52400" y="228600"/>
            <a:ext cx="64770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F4D66ACF-B5D3-455E-ADA3-29C2B0B1A6BD}" type="slidenum">
              <a:rPr lang="en-CA"/>
              <a:pPr/>
              <a:t>‹#›</a:t>
            </a:fld>
            <a:endParaRPr lang="en-CA"/>
          </a:p>
        </p:txBody>
      </p:sp>
    </p:spTree>
    <p:extLst>
      <p:ext uri="{BB962C8B-B14F-4D97-AF65-F5344CB8AC3E}">
        <p14:creationId xmlns:p14="http://schemas.microsoft.com/office/powerpoint/2010/main" val="235046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1505228C-CF96-4D3A-9B92-84F5BB307881}" type="slidenum">
              <a:rPr lang="en-CA"/>
              <a:pPr/>
              <a:t>‹#›</a:t>
            </a:fld>
            <a:endParaRPr lang="en-CA"/>
          </a:p>
        </p:txBody>
      </p:sp>
    </p:spTree>
    <p:extLst>
      <p:ext uri="{BB962C8B-B14F-4D97-AF65-F5344CB8AC3E}">
        <p14:creationId xmlns:p14="http://schemas.microsoft.com/office/powerpoint/2010/main" val="303623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FEE5F3B9-64F1-45D3-8C90-758644A1D374}" type="slidenum">
              <a:rPr lang="en-CA"/>
              <a:pPr/>
              <a:t>‹#›</a:t>
            </a:fld>
            <a:endParaRPr lang="en-CA"/>
          </a:p>
        </p:txBody>
      </p:sp>
    </p:spTree>
    <p:extLst>
      <p:ext uri="{BB962C8B-B14F-4D97-AF65-F5344CB8AC3E}">
        <p14:creationId xmlns:p14="http://schemas.microsoft.com/office/powerpoint/2010/main" val="220391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9906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B6BD0CB1-CE9F-4006-93A9-BDA979161749}" type="slidenum">
              <a:rPr lang="en-CA"/>
              <a:pPr/>
              <a:t>‹#›</a:t>
            </a:fld>
            <a:endParaRPr lang="en-CA"/>
          </a:p>
        </p:txBody>
      </p:sp>
    </p:spTree>
    <p:extLst>
      <p:ext uri="{BB962C8B-B14F-4D97-AF65-F5344CB8AC3E}">
        <p14:creationId xmlns:p14="http://schemas.microsoft.com/office/powerpoint/2010/main" val="54278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753E9580-183D-4927-BA2F-658805BC3C19}" type="slidenum">
              <a:rPr lang="en-CA"/>
              <a:pPr/>
              <a:t>‹#›</a:t>
            </a:fld>
            <a:endParaRPr lang="en-CA"/>
          </a:p>
        </p:txBody>
      </p:sp>
    </p:spTree>
    <p:extLst>
      <p:ext uri="{BB962C8B-B14F-4D97-AF65-F5344CB8AC3E}">
        <p14:creationId xmlns:p14="http://schemas.microsoft.com/office/powerpoint/2010/main" val="306781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3FADB645-80C1-4772-BA90-D15A1A55430D}" type="slidenum">
              <a:rPr lang="en-CA"/>
              <a:pPr/>
              <a:t>‹#›</a:t>
            </a:fld>
            <a:endParaRPr lang="en-CA"/>
          </a:p>
        </p:txBody>
      </p:sp>
    </p:spTree>
    <p:extLst>
      <p:ext uri="{BB962C8B-B14F-4D97-AF65-F5344CB8AC3E}">
        <p14:creationId xmlns:p14="http://schemas.microsoft.com/office/powerpoint/2010/main" val="273144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51E6CE3C-4A92-4BD9-B051-288B2AFDE995}" type="slidenum">
              <a:rPr lang="en-CA"/>
              <a:pPr/>
              <a:t>‹#›</a:t>
            </a:fld>
            <a:endParaRPr lang="en-CA"/>
          </a:p>
        </p:txBody>
      </p:sp>
    </p:spTree>
    <p:extLst>
      <p:ext uri="{BB962C8B-B14F-4D97-AF65-F5344CB8AC3E}">
        <p14:creationId xmlns:p14="http://schemas.microsoft.com/office/powerpoint/2010/main" val="104581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3B113017-2CFA-4D77-9BB2-CFC890A3797A}" type="slidenum">
              <a:rPr lang="en-CA"/>
              <a:pPr/>
              <a:t>‹#›</a:t>
            </a:fld>
            <a:endParaRPr lang="en-CA"/>
          </a:p>
        </p:txBody>
      </p:sp>
    </p:spTree>
    <p:extLst>
      <p:ext uri="{BB962C8B-B14F-4D97-AF65-F5344CB8AC3E}">
        <p14:creationId xmlns:p14="http://schemas.microsoft.com/office/powerpoint/2010/main" val="385698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57FC93E4-B16D-4318-94E0-BEE5682DF66B}" type="slidenum">
              <a:rPr lang="en-CA"/>
              <a:pPr/>
              <a:t>‹#›</a:t>
            </a:fld>
            <a:endParaRPr lang="en-CA"/>
          </a:p>
        </p:txBody>
      </p:sp>
    </p:spTree>
    <p:extLst>
      <p:ext uri="{BB962C8B-B14F-4D97-AF65-F5344CB8AC3E}">
        <p14:creationId xmlns:p14="http://schemas.microsoft.com/office/powerpoint/2010/main" val="178541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883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Rectangle 3"/>
          <p:cNvSpPr>
            <a:spLocks noGrp="1" noChangeArrowheads="1"/>
          </p:cNvSpPr>
          <p:nvPr>
            <p:ph type="body" idx="1"/>
          </p:nvPr>
        </p:nvSpPr>
        <p:spPr bwMode="auto">
          <a:xfrm>
            <a:off x="990600" y="1600200"/>
            <a:ext cx="800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1032" name="Rectangle 8"/>
          <p:cNvSpPr>
            <a:spLocks noGrp="1" noChangeArrowheads="1"/>
          </p:cNvSpPr>
          <p:nvPr>
            <p:ph type="dt" sz="half" idx="2"/>
          </p:nvPr>
        </p:nvSpPr>
        <p:spPr bwMode="auto">
          <a:xfrm>
            <a:off x="152400" y="6553200"/>
            <a:ext cx="240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CA"/>
          </a:p>
        </p:txBody>
      </p:sp>
      <p:sp>
        <p:nvSpPr>
          <p:cNvPr id="1033" name="Rectangle 9"/>
          <p:cNvSpPr>
            <a:spLocks noGrp="1" noChangeArrowheads="1"/>
          </p:cNvSpPr>
          <p:nvPr>
            <p:ph type="ftr" sz="quarter" idx="3"/>
          </p:nvPr>
        </p:nvSpPr>
        <p:spPr bwMode="auto">
          <a:xfrm>
            <a:off x="3259138" y="65532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CA"/>
          </a:p>
        </p:txBody>
      </p:sp>
      <p:sp>
        <p:nvSpPr>
          <p:cNvPr id="1034" name="Rectangle 10"/>
          <p:cNvSpPr>
            <a:spLocks noGrp="1" noChangeArrowheads="1"/>
          </p:cNvSpPr>
          <p:nvPr>
            <p:ph type="sldNum" sz="quarter" idx="4"/>
          </p:nvPr>
        </p:nvSpPr>
        <p:spPr bwMode="auto">
          <a:xfrm>
            <a:off x="68580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D300BBD4-72BB-48DE-8593-78FD0B186FC9}"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Community Needs Assessment</a:t>
            </a:r>
            <a:endParaRPr lang="en-CA" dirty="0"/>
          </a:p>
        </p:txBody>
      </p:sp>
      <p:sp>
        <p:nvSpPr>
          <p:cNvPr id="3" name="Subtitle 2"/>
          <p:cNvSpPr>
            <a:spLocks noGrp="1"/>
          </p:cNvSpPr>
          <p:nvPr>
            <p:ph type="subTitle" idx="1"/>
          </p:nvPr>
        </p:nvSpPr>
        <p:spPr/>
        <p:txBody>
          <a:bodyPr/>
          <a:lstStyle/>
          <a:p>
            <a:r>
              <a:rPr lang="en-CA" sz="2400" dirty="0" smtClean="0"/>
              <a:t>Psychology | Implication of career counseling in Bib County</a:t>
            </a:r>
            <a:endParaRPr lang="en-CA" sz="2400" dirty="0"/>
          </a:p>
        </p:txBody>
      </p:sp>
    </p:spTree>
    <p:extLst>
      <p:ext uri="{BB962C8B-B14F-4D97-AF65-F5344CB8AC3E}">
        <p14:creationId xmlns:p14="http://schemas.microsoft.com/office/powerpoint/2010/main" val="61933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t>Changing nature of career counseling</a:t>
            </a:r>
            <a:endParaRPr lang="en-CA" sz="3200" dirty="0"/>
          </a:p>
        </p:txBody>
      </p:sp>
      <p:sp>
        <p:nvSpPr>
          <p:cNvPr id="3" name="Content Placeholder 2"/>
          <p:cNvSpPr>
            <a:spLocks noGrp="1"/>
          </p:cNvSpPr>
          <p:nvPr>
            <p:ph idx="1"/>
          </p:nvPr>
        </p:nvSpPr>
        <p:spPr/>
        <p:txBody>
          <a:bodyPr/>
          <a:lstStyle/>
          <a:p>
            <a:r>
              <a:rPr lang="en-CA" sz="2000" dirty="0" smtClean="0"/>
              <a:t>The business world has changed over the last few decades;</a:t>
            </a:r>
          </a:p>
          <a:p>
            <a:pPr lvl="1"/>
            <a:r>
              <a:rPr lang="en-CA" sz="2000" dirty="0" smtClean="0"/>
              <a:t>Les employment</a:t>
            </a:r>
          </a:p>
          <a:p>
            <a:pPr lvl="1"/>
            <a:r>
              <a:rPr lang="en-CA" sz="2000" dirty="0" smtClean="0"/>
              <a:t>Decreased stability</a:t>
            </a:r>
          </a:p>
          <a:p>
            <a:pPr lvl="1"/>
            <a:r>
              <a:rPr lang="en-CA" sz="2000" dirty="0" smtClean="0"/>
              <a:t>Economic uncertainty</a:t>
            </a:r>
          </a:p>
          <a:p>
            <a:pPr lvl="1"/>
            <a:r>
              <a:rPr lang="en-CA" sz="2000" dirty="0" smtClean="0"/>
              <a:t>Continuous levels of change</a:t>
            </a:r>
          </a:p>
          <a:p>
            <a:r>
              <a:rPr lang="en-CA" sz="2000" dirty="0" smtClean="0"/>
              <a:t>Peoples notion of a career has changed</a:t>
            </a:r>
          </a:p>
          <a:p>
            <a:pPr lvl="1"/>
            <a:r>
              <a:rPr lang="en-CA" sz="2000" dirty="0" smtClean="0"/>
              <a:t>People no longer remaining with the same company</a:t>
            </a:r>
          </a:p>
          <a:p>
            <a:pPr lvl="1"/>
            <a:endParaRPr lang="en-CA" sz="2000" dirty="0"/>
          </a:p>
          <a:p>
            <a:pPr>
              <a:buFont typeface="Wingdings" pitchFamily="2" charset="2"/>
              <a:buChar char="Ø"/>
            </a:pPr>
            <a:r>
              <a:rPr lang="en-CA" sz="2000" dirty="0" smtClean="0"/>
              <a:t>This paper considers how career counseling might help clients in addressing this changing world</a:t>
            </a:r>
            <a:endParaRPr lang="en-CA"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340768"/>
            <a:ext cx="1422648" cy="26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570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Adopting the right approach</a:t>
            </a:r>
            <a:endParaRPr lang="en-CA" dirty="0"/>
          </a:p>
        </p:txBody>
      </p:sp>
      <p:sp>
        <p:nvSpPr>
          <p:cNvPr id="3" name="Content Placeholder 2"/>
          <p:cNvSpPr>
            <a:spLocks noGrp="1"/>
          </p:cNvSpPr>
          <p:nvPr>
            <p:ph idx="1"/>
          </p:nvPr>
        </p:nvSpPr>
        <p:spPr/>
        <p:txBody>
          <a:bodyPr/>
          <a:lstStyle/>
          <a:p>
            <a:r>
              <a:rPr lang="en-CA" sz="2400" dirty="0" smtClean="0"/>
              <a:t>Skills &amp; Social contacts will be important for career success;</a:t>
            </a:r>
          </a:p>
          <a:p>
            <a:r>
              <a:rPr lang="en-CA" sz="2400" dirty="0" smtClean="0"/>
              <a:t>Increased levels of unemployment may result in family problems, ill health and mental disorders;</a:t>
            </a:r>
          </a:p>
          <a:p>
            <a:r>
              <a:rPr lang="en-CA" sz="2400" dirty="0" smtClean="0"/>
              <a:t>People skills are becoming highly transferable</a:t>
            </a:r>
          </a:p>
          <a:p>
            <a:r>
              <a:rPr lang="en-CA" sz="2400" dirty="0" smtClean="0"/>
              <a:t>Career counselors need to focus on items like:-</a:t>
            </a:r>
          </a:p>
          <a:p>
            <a:pPr lvl="1"/>
            <a:r>
              <a:rPr lang="en-CA" sz="2000" dirty="0" smtClean="0"/>
              <a:t>Emotional intelligence</a:t>
            </a:r>
          </a:p>
          <a:p>
            <a:pPr lvl="1"/>
            <a:r>
              <a:rPr lang="en-CA" sz="2000" dirty="0" smtClean="0"/>
              <a:t>Networking</a:t>
            </a:r>
          </a:p>
          <a:p>
            <a:pPr lvl="1"/>
            <a:r>
              <a:rPr lang="en-CA" sz="2000" dirty="0" smtClean="0"/>
              <a:t>Mentoring of individuals</a:t>
            </a:r>
          </a:p>
          <a:p>
            <a:endParaRPr lang="en-CA"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221088"/>
            <a:ext cx="14382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47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Peoples Perceptions</a:t>
            </a:r>
            <a:endParaRPr lang="en-CA" dirty="0"/>
          </a:p>
        </p:txBody>
      </p:sp>
      <p:sp>
        <p:nvSpPr>
          <p:cNvPr id="3" name="Content Placeholder 2"/>
          <p:cNvSpPr>
            <a:spLocks noGrp="1"/>
          </p:cNvSpPr>
          <p:nvPr>
            <p:ph idx="1"/>
          </p:nvPr>
        </p:nvSpPr>
        <p:spPr/>
        <p:txBody>
          <a:bodyPr/>
          <a:lstStyle/>
          <a:p>
            <a:r>
              <a:rPr lang="en-CA" sz="2400" dirty="0" smtClean="0"/>
              <a:t>Concept of Self </a:t>
            </a:r>
          </a:p>
          <a:p>
            <a:pPr lvl="1"/>
            <a:r>
              <a:rPr lang="en-CA" sz="2000" dirty="0" smtClean="0"/>
              <a:t>Abilities, interests, personal goals, personality</a:t>
            </a:r>
          </a:p>
          <a:p>
            <a:r>
              <a:rPr lang="en-CA" sz="2400" dirty="0" smtClean="0"/>
              <a:t>People have assumptions on self worth</a:t>
            </a:r>
          </a:p>
          <a:p>
            <a:pPr lvl="1"/>
            <a:r>
              <a:rPr lang="en-CA" sz="2000" dirty="0" smtClean="0"/>
              <a:t>Non work activities</a:t>
            </a:r>
          </a:p>
          <a:p>
            <a:pPr lvl="1"/>
            <a:r>
              <a:rPr lang="en-CA" sz="2000" dirty="0" smtClean="0"/>
              <a:t>Work satisfaction</a:t>
            </a:r>
          </a:p>
          <a:p>
            <a:r>
              <a:rPr lang="en-CA" sz="2400" dirty="0" smtClean="0"/>
              <a:t>People learn from life and career goals</a:t>
            </a:r>
          </a:p>
          <a:p>
            <a:pPr lvl="1"/>
            <a:r>
              <a:rPr lang="en-CA" sz="2000" dirty="0" smtClean="0"/>
              <a:t>Own personal life experiences</a:t>
            </a:r>
          </a:p>
          <a:p>
            <a:pPr lvl="1"/>
            <a:r>
              <a:rPr lang="en-CA" sz="2000" dirty="0" smtClean="0"/>
              <a:t>Interpersonal skills</a:t>
            </a:r>
          </a:p>
          <a:p>
            <a:pPr lvl="1"/>
            <a:r>
              <a:rPr lang="en-CA" sz="2000" dirty="0" smtClean="0"/>
              <a:t>Relationships with others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717032"/>
            <a:ext cx="1650501" cy="229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188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Macon Bibb County Office</a:t>
            </a:r>
            <a:endParaRPr lang="en-CA" dirty="0"/>
          </a:p>
        </p:txBody>
      </p:sp>
      <p:sp>
        <p:nvSpPr>
          <p:cNvPr id="3" name="Content Placeholder 2"/>
          <p:cNvSpPr>
            <a:spLocks noGrp="1"/>
          </p:cNvSpPr>
          <p:nvPr>
            <p:ph idx="1"/>
          </p:nvPr>
        </p:nvSpPr>
        <p:spPr/>
        <p:txBody>
          <a:bodyPr/>
          <a:lstStyle/>
          <a:p>
            <a:r>
              <a:rPr lang="en-CA" sz="2400" dirty="0" smtClean="0"/>
              <a:t>Finding ways to bring solutions to the regional workforce;</a:t>
            </a:r>
          </a:p>
          <a:p>
            <a:r>
              <a:rPr lang="en-CA" sz="2400" dirty="0" smtClean="0"/>
              <a:t>Drives workplace development in the community</a:t>
            </a:r>
          </a:p>
          <a:p>
            <a:pPr lvl="1"/>
            <a:r>
              <a:rPr lang="en-CA" sz="2000" dirty="0" smtClean="0"/>
              <a:t>Delivering wide range of professional services</a:t>
            </a:r>
          </a:p>
          <a:p>
            <a:pPr lvl="1"/>
            <a:r>
              <a:rPr lang="en-CA" sz="2000" dirty="0" smtClean="0"/>
              <a:t>Develops individual skills and abilities</a:t>
            </a:r>
          </a:p>
          <a:p>
            <a:pPr lvl="1"/>
            <a:r>
              <a:rPr lang="en-CA" sz="2000" dirty="0" smtClean="0"/>
              <a:t>Increases employment opportunities</a:t>
            </a:r>
          </a:p>
          <a:p>
            <a:pPr lvl="1"/>
            <a:r>
              <a:rPr lang="en-CA" sz="2000" dirty="0" smtClean="0"/>
              <a:t>Better job retention, remuneration and occupational skills</a:t>
            </a:r>
          </a:p>
          <a:p>
            <a:r>
              <a:rPr lang="en-CA" sz="2400" dirty="0" smtClean="0"/>
              <a:t>This overall raises both quality and productivity</a:t>
            </a:r>
          </a:p>
          <a:p>
            <a:endParaRPr lang="en-CA" sz="2400" dirty="0"/>
          </a:p>
          <a:p>
            <a:pPr marL="457200" lvl="1" indent="0">
              <a:buNone/>
            </a:pPr>
            <a:endParaRPr lang="en-CA"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797152"/>
            <a:ext cx="17526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36335"/>
      </p:ext>
    </p:extLst>
  </p:cSld>
  <p:clrMapOvr>
    <a:masterClrMapping/>
  </p:clrMapOvr>
</p:sld>
</file>

<file path=ppt/theme/theme1.xml><?xml version="1.0" encoding="utf-8"?>
<a:theme xmlns:a="http://schemas.openxmlformats.org/drawingml/2006/main" name="Unity cutouts design template">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Unity cutouts design template</Template>
  <TotalTime>46</TotalTime>
  <Words>803</Words>
  <Application>Microsoft Office PowerPoint</Application>
  <PresentationFormat>On-screen Show (4:3)</PresentationFormat>
  <Paragraphs>80</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Unity cutouts design template</vt:lpstr>
      <vt:lpstr>Community Needs Assessment</vt:lpstr>
      <vt:lpstr>Changing nature of career counseling</vt:lpstr>
      <vt:lpstr>Adopting the right approach</vt:lpstr>
      <vt:lpstr>Peoples Perceptions</vt:lpstr>
      <vt:lpstr>Macon Bibb County Office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Needs Assessment</dc:title>
  <dc:creator>gstrange</dc:creator>
  <cp:lastModifiedBy>gstrange</cp:lastModifiedBy>
  <cp:revision>6</cp:revision>
  <dcterms:created xsi:type="dcterms:W3CDTF">2012-09-25T04:19:37Z</dcterms:created>
  <dcterms:modified xsi:type="dcterms:W3CDTF">2012-09-26T19:09:38Z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TC102862161033</vt:lpwstr>
  </property>
</Properties>
</file>