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45" r:id="rId2"/>
  </p:sldMasterIdLst>
  <p:notesMasterIdLst>
    <p:notesMasterId r:id="rId13"/>
  </p:notesMasterIdLst>
  <p:sldIdLst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8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D6ADFA-6A9A-4243-9F40-DCF9D25E7B6A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B38CA6-D38B-4BD0-8A23-8DAF24DDAFE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B38CA6-D38B-4BD0-8A23-8DAF24DDAFE8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ru-RU" sz="2400">
              <a:solidFill>
                <a:srgbClr val="003366"/>
              </a:solidFill>
              <a:latin typeface="Times New Roman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685800" y="990600"/>
            <a:ext cx="5181600" cy="1905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ru-RU" sz="2400">
              <a:solidFill>
                <a:srgbClr val="003366"/>
              </a:solidFill>
              <a:latin typeface="Times New Roman" charset="0"/>
            </a:endParaRPr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7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003366"/>
                </a:buClr>
                <a:buSzPct val="75000"/>
                <a:buFont typeface="Wingdings" pitchFamily="2" charset="2"/>
                <a:buChar char="l"/>
                <a:defRPr/>
              </a:pPr>
              <a:endParaRPr lang="ru-RU" sz="2800">
                <a:solidFill>
                  <a:srgbClr val="99CC99"/>
                </a:solidFill>
              </a:endParaRPr>
            </a:p>
          </p:txBody>
        </p:sp>
        <p:sp>
          <p:nvSpPr>
            <p:cNvPr id="8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003366"/>
                </a:buClr>
                <a:buSzPct val="75000"/>
                <a:buFont typeface="Wingdings" pitchFamily="2" charset="2"/>
                <a:buChar char="l"/>
                <a:defRPr/>
              </a:pPr>
              <a:endParaRPr lang="ru-RU" sz="2800">
                <a:solidFill>
                  <a:srgbClr val="99CC99"/>
                </a:solidFill>
              </a:endParaRPr>
            </a:p>
          </p:txBody>
        </p:sp>
      </p:grp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36576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36625" y="1425575"/>
            <a:ext cx="7772400" cy="1143000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dt" sz="quarter" idx="10"/>
          </p:nvPr>
        </p:nvSpPr>
        <p:spPr>
          <a:xfrm>
            <a:off x="2667000" y="6553200"/>
            <a:ext cx="1905000" cy="304800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5195888" y="6553200"/>
            <a:ext cx="3279775" cy="304800"/>
          </a:xfrm>
        </p:spPr>
        <p:txBody>
          <a:bodyPr/>
          <a:lstStyle>
            <a:lvl1pPr algn="r">
              <a:defRPr smtClean="0"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525" y="6359525"/>
            <a:ext cx="587375" cy="488950"/>
          </a:xfrm>
        </p:spPr>
        <p:txBody>
          <a:bodyPr anchorCtr="0"/>
          <a:lstStyle>
            <a:lvl1pPr>
              <a:defRPr smtClean="0"/>
            </a:lvl1pPr>
          </a:lstStyle>
          <a:p>
            <a:pPr>
              <a:defRPr/>
            </a:pPr>
            <a:fld id="{CC302D4B-A6C9-4890-840A-D516D64735D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774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9CAAC-4713-48E6-A053-3CC154F6164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5303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15150" y="762000"/>
            <a:ext cx="20002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762000"/>
            <a:ext cx="58483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86D67-7CAB-4AA1-9433-6209A86D235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04497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Заголовок, диаграмм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80010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sz="half" idx="1"/>
          </p:nvPr>
        </p:nvSpPr>
        <p:spPr>
          <a:xfrm>
            <a:off x="914400" y="2362200"/>
            <a:ext cx="3924300" cy="3733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91100" y="2362200"/>
            <a:ext cx="3924300" cy="3733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E2A4C5-C0FA-43E2-BCC7-0CFA94DC897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96706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ru-RU" sz="2400">
              <a:solidFill>
                <a:srgbClr val="003366"/>
              </a:solidFill>
              <a:latin typeface="Times New Roman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685800" y="990600"/>
            <a:ext cx="5181600" cy="1905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ru-RU" sz="2400">
              <a:solidFill>
                <a:srgbClr val="003366"/>
              </a:solidFill>
              <a:latin typeface="Times New Roman" charset="0"/>
            </a:endParaRPr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7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003366"/>
                </a:buClr>
                <a:buSzPct val="75000"/>
                <a:buFont typeface="Wingdings" pitchFamily="2" charset="2"/>
                <a:buChar char="l"/>
                <a:defRPr/>
              </a:pPr>
              <a:endParaRPr lang="ru-RU" sz="2800">
                <a:solidFill>
                  <a:srgbClr val="99CC99"/>
                </a:solidFill>
              </a:endParaRPr>
            </a:p>
          </p:txBody>
        </p:sp>
        <p:sp>
          <p:nvSpPr>
            <p:cNvPr id="8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003366"/>
                </a:buClr>
                <a:buSzPct val="75000"/>
                <a:buFont typeface="Wingdings" pitchFamily="2" charset="2"/>
                <a:buChar char="l"/>
                <a:defRPr/>
              </a:pPr>
              <a:endParaRPr lang="ru-RU" sz="2800">
                <a:solidFill>
                  <a:srgbClr val="99CC99"/>
                </a:solidFill>
              </a:endParaRPr>
            </a:p>
          </p:txBody>
        </p:sp>
      </p:grp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36576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36625" y="1425575"/>
            <a:ext cx="7772400" cy="1143000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dt" sz="quarter" idx="10"/>
          </p:nvPr>
        </p:nvSpPr>
        <p:spPr>
          <a:xfrm>
            <a:off x="2667000" y="6553200"/>
            <a:ext cx="1905000" cy="304800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5195888" y="6553200"/>
            <a:ext cx="3279775" cy="304800"/>
          </a:xfrm>
        </p:spPr>
        <p:txBody>
          <a:bodyPr/>
          <a:lstStyle>
            <a:lvl1pPr algn="r">
              <a:defRPr smtClean="0"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525" y="6359525"/>
            <a:ext cx="587375" cy="488950"/>
          </a:xfrm>
        </p:spPr>
        <p:txBody>
          <a:bodyPr anchorCtr="0"/>
          <a:lstStyle>
            <a:lvl1pPr>
              <a:defRPr smtClean="0"/>
            </a:lvl1pPr>
          </a:lstStyle>
          <a:p>
            <a:pPr>
              <a:defRPr/>
            </a:pPr>
            <a:fld id="{CC302D4B-A6C9-4890-840A-D516D64735D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17118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F8ED53-BC8F-4529-B759-5D00A37EAF1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13613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D45E72-3C13-4D12-987E-4753ED0CCD9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05183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2362200"/>
            <a:ext cx="39243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91100" y="2362200"/>
            <a:ext cx="39243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83593-2A60-4CFA-B8AE-FA1E39770F0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70435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C251D2-F4A4-4279-BC1F-44813E7617C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48792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4F154D-B510-4196-93F6-A7E7BE6BA64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11048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9C5C5-D4D2-4E24-8CB7-FF9317F47A5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0448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F8ED53-BC8F-4529-B759-5D00A37EAF1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77794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DF024F-8C24-463D-B0C9-649522738DC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07450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783E23-D83E-4D31-8449-BB76EC153D7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39226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9CAAC-4713-48E6-A053-3CC154F6164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6344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15150" y="762000"/>
            <a:ext cx="20002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762000"/>
            <a:ext cx="58483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86D67-7CAB-4AA1-9433-6209A86D235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05834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Заголовок, диаграмм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80010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sz="half" idx="1"/>
          </p:nvPr>
        </p:nvSpPr>
        <p:spPr>
          <a:xfrm>
            <a:off x="914400" y="2362200"/>
            <a:ext cx="3924300" cy="3733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91100" y="2362200"/>
            <a:ext cx="3924300" cy="3733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E2A4C5-C0FA-43E2-BCC7-0CFA94DC897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1395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D45E72-3C13-4D12-987E-4753ED0CCD9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3152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2362200"/>
            <a:ext cx="39243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91100" y="2362200"/>
            <a:ext cx="39243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83593-2A60-4CFA-B8AE-FA1E39770F0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5923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C251D2-F4A4-4279-BC1F-44813E7617C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1186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4F154D-B510-4196-93F6-A7E7BE6BA64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0647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9C5C5-D4D2-4E24-8CB7-FF9317F47A5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9930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DF024F-8C24-463D-B0C9-649522738DC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1112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783E23-D83E-4D31-8449-BB76EC153D7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4920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3200400" cy="6858000"/>
            <a:chOff x="0" y="0"/>
            <a:chExt cx="2016" cy="4320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003366"/>
                </a:buClr>
                <a:buSzPct val="75000"/>
                <a:buFont typeface="Wingdings" pitchFamily="2" charset="2"/>
                <a:buChar char="l"/>
                <a:defRPr/>
              </a:pPr>
              <a:endParaRPr lang="ru-RU" sz="2800">
                <a:solidFill>
                  <a:srgbClr val="99CC99"/>
                </a:solidFill>
              </a:endParaRPr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003366"/>
                </a:buClr>
                <a:buSzPct val="75000"/>
                <a:buFont typeface="Wingdings" pitchFamily="2" charset="2"/>
                <a:buChar char="l"/>
                <a:defRPr/>
              </a:pPr>
              <a:endParaRPr lang="ru-RU" sz="2800">
                <a:solidFill>
                  <a:srgbClr val="99CC99"/>
                </a:solidFill>
              </a:endParaRPr>
            </a:p>
          </p:txBody>
        </p:sp>
      </p:grp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762000" y="762000"/>
            <a:ext cx="5105400" cy="609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ru-RU" sz="2400">
              <a:solidFill>
                <a:srgbClr val="003366"/>
              </a:solidFill>
              <a:latin typeface="Times New Roman" charset="0"/>
            </a:endParaRP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762000"/>
            <a:ext cx="8001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362200"/>
            <a:ext cx="80010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400" smtClean="0">
                <a:solidFill>
                  <a:schemeClr val="tx1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36875" y="6529388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400" smtClean="0">
                <a:solidFill>
                  <a:schemeClr val="tx1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3436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  <a:spAutoFit/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2600" b="1" smtClean="0">
                <a:solidFill>
                  <a:schemeClr val="bg1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9685360A-6555-429D-A913-7A92BE13EEED}" type="slidenum">
              <a:rPr lang="en-US">
                <a:solidFill>
                  <a:srgbClr val="FFFFFF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4105" name="Group 11"/>
          <p:cNvGrpSpPr>
            <a:grpSpLocks/>
          </p:cNvGrpSpPr>
          <p:nvPr/>
        </p:nvGrpSpPr>
        <p:grpSpPr bwMode="auto">
          <a:xfrm>
            <a:off x="228600" y="1981200"/>
            <a:ext cx="7391400" cy="319088"/>
            <a:chOff x="144" y="1248"/>
            <a:chExt cx="4656" cy="201"/>
          </a:xfrm>
        </p:grpSpPr>
        <p:sp>
          <p:nvSpPr>
            <p:cNvPr id="3084" name="AutoShape 12"/>
            <p:cNvSpPr>
              <a:spLocks noChangeArrowheads="1"/>
            </p:cNvSpPr>
            <p:nvPr/>
          </p:nvSpPr>
          <p:spPr bwMode="auto">
            <a:xfrm>
              <a:off x="384" y="1248"/>
              <a:ext cx="4416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003366"/>
                </a:buClr>
                <a:buSzPct val="75000"/>
                <a:buFont typeface="Wingdings" pitchFamily="2" charset="2"/>
                <a:buChar char="l"/>
                <a:defRPr/>
              </a:pPr>
              <a:endParaRPr lang="ru-RU" sz="2800">
                <a:solidFill>
                  <a:srgbClr val="99CC99"/>
                </a:solidFill>
              </a:endParaRPr>
            </a:p>
          </p:txBody>
        </p:sp>
        <p:sp>
          <p:nvSpPr>
            <p:cNvPr id="3085" name="AutoShape 13"/>
            <p:cNvSpPr>
              <a:spLocks noChangeArrowheads="1"/>
            </p:cNvSpPr>
            <p:nvPr/>
          </p:nvSpPr>
          <p:spPr bwMode="auto">
            <a:xfrm flipH="1">
              <a:off x="144" y="1248"/>
              <a:ext cx="248" cy="201"/>
            </a:xfrm>
            <a:prstGeom prst="flowChartDelay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003366"/>
                </a:buClr>
                <a:buSzPct val="75000"/>
                <a:buFont typeface="Wingdings" pitchFamily="2" charset="2"/>
                <a:buChar char="l"/>
                <a:defRPr/>
              </a:pPr>
              <a:endParaRPr lang="ru-RU" sz="2800">
                <a:solidFill>
                  <a:srgbClr val="99CC9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9957898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3200400" cy="6858000"/>
            <a:chOff x="0" y="0"/>
            <a:chExt cx="2016" cy="4320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003366"/>
                </a:buClr>
                <a:buSzPct val="75000"/>
                <a:buFont typeface="Wingdings" pitchFamily="2" charset="2"/>
                <a:buChar char="l"/>
                <a:defRPr/>
              </a:pPr>
              <a:endParaRPr lang="ru-RU" sz="2800">
                <a:solidFill>
                  <a:srgbClr val="99CC99"/>
                </a:solidFill>
              </a:endParaRPr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003366"/>
                </a:buClr>
                <a:buSzPct val="75000"/>
                <a:buFont typeface="Wingdings" pitchFamily="2" charset="2"/>
                <a:buChar char="l"/>
                <a:defRPr/>
              </a:pPr>
              <a:endParaRPr lang="ru-RU" sz="2800">
                <a:solidFill>
                  <a:srgbClr val="99CC99"/>
                </a:solidFill>
              </a:endParaRPr>
            </a:p>
          </p:txBody>
        </p:sp>
      </p:grp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762000" y="762000"/>
            <a:ext cx="5105400" cy="609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ru-RU" sz="2400">
              <a:solidFill>
                <a:srgbClr val="003366"/>
              </a:solidFill>
              <a:latin typeface="Times New Roman" charset="0"/>
            </a:endParaRP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762000"/>
            <a:ext cx="8001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362200"/>
            <a:ext cx="80010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400" smtClean="0">
                <a:solidFill>
                  <a:schemeClr val="tx1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36875" y="6529388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400" smtClean="0">
                <a:solidFill>
                  <a:schemeClr val="tx1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3436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  <a:spAutoFit/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2600" b="1" smtClean="0">
                <a:solidFill>
                  <a:schemeClr val="bg1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9685360A-6555-429D-A913-7A92BE13EEED}" type="slidenum">
              <a:rPr lang="en-US">
                <a:solidFill>
                  <a:srgbClr val="FFFFFF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4105" name="Group 11"/>
          <p:cNvGrpSpPr>
            <a:grpSpLocks/>
          </p:cNvGrpSpPr>
          <p:nvPr/>
        </p:nvGrpSpPr>
        <p:grpSpPr bwMode="auto">
          <a:xfrm>
            <a:off x="228600" y="1981200"/>
            <a:ext cx="7391400" cy="319088"/>
            <a:chOff x="144" y="1248"/>
            <a:chExt cx="4656" cy="201"/>
          </a:xfrm>
        </p:grpSpPr>
        <p:sp>
          <p:nvSpPr>
            <p:cNvPr id="3084" name="AutoShape 12"/>
            <p:cNvSpPr>
              <a:spLocks noChangeArrowheads="1"/>
            </p:cNvSpPr>
            <p:nvPr/>
          </p:nvSpPr>
          <p:spPr bwMode="auto">
            <a:xfrm>
              <a:off x="384" y="1248"/>
              <a:ext cx="4416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003366"/>
                </a:buClr>
                <a:buSzPct val="75000"/>
                <a:buFont typeface="Wingdings" pitchFamily="2" charset="2"/>
                <a:buChar char="l"/>
                <a:defRPr/>
              </a:pPr>
              <a:endParaRPr lang="ru-RU" sz="2800">
                <a:solidFill>
                  <a:srgbClr val="99CC99"/>
                </a:solidFill>
              </a:endParaRPr>
            </a:p>
          </p:txBody>
        </p:sp>
        <p:sp>
          <p:nvSpPr>
            <p:cNvPr id="3085" name="AutoShape 13"/>
            <p:cNvSpPr>
              <a:spLocks noChangeArrowheads="1"/>
            </p:cNvSpPr>
            <p:nvPr/>
          </p:nvSpPr>
          <p:spPr bwMode="auto">
            <a:xfrm flipH="1">
              <a:off x="144" y="1248"/>
              <a:ext cx="248" cy="201"/>
            </a:xfrm>
            <a:prstGeom prst="flowChartDelay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003366"/>
                </a:buClr>
                <a:buSzPct val="75000"/>
                <a:buFont typeface="Wingdings" pitchFamily="2" charset="2"/>
                <a:buChar char="l"/>
                <a:defRPr/>
              </a:pPr>
              <a:endParaRPr lang="ru-RU" sz="2800">
                <a:solidFill>
                  <a:srgbClr val="99CC9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900524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48200" y="3124200"/>
            <a:ext cx="3657600" cy="1822450"/>
          </a:xfrm>
        </p:spPr>
        <p:txBody>
          <a:bodyPr/>
          <a:lstStyle/>
          <a:p>
            <a:pPr algn="ctr"/>
            <a:r>
              <a:rPr lang="en-US" sz="3200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OSI MODEL: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Physical Layer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Data 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Link Layer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Network Layer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-152400" y="18288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COMPUTER NETWORKS</a:t>
            </a:r>
            <a:b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</a:br>
            <a:endParaRPr lang="en-US" dirty="0" smtClean="0">
              <a:solidFill>
                <a:srgbClr val="FFFF00"/>
              </a:solidFill>
              <a:latin typeface="Book Antiqua" pitchFamily="18" charset="0"/>
            </a:endParaRPr>
          </a:p>
        </p:txBody>
      </p:sp>
      <p:pic>
        <p:nvPicPr>
          <p:cNvPr id="23557" name="Picture 5" descr="C:\Users\PRITTY AND ETHA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276" y="2518351"/>
            <a:ext cx="4573276" cy="4339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618409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 advClick="0" advTm="5000">
        <p14:vortex dir="r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228600"/>
            <a:ext cx="80010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Summary	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FFCC66"/>
              </a:buClr>
              <a:buSzTx/>
              <a:buFontTx/>
              <a:buChar char="•"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At each layer, additional information is added to the data packet</a:t>
            </a:r>
          </a:p>
          <a:p>
            <a:pPr lvl="0">
              <a:buClr>
                <a:srgbClr val="FFCC66"/>
              </a:buClr>
              <a:buSzTx/>
              <a:buFontTx/>
              <a:buChar char="•"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An example would be information related to the IP protocol that is added at the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 network layer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6133395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 advClick="0" advTm="20000">
        <p14:vortex dir="r"/>
      </p:transition>
    </mc:Choice>
    <mc:Fallback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0010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           OVERVIEW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2362199"/>
            <a:ext cx="2743200" cy="4431983"/>
          </a:xfrm>
          <a:solidFill>
            <a:schemeClr val="accent4">
              <a:lumMod val="90000"/>
              <a:lumOff val="10000"/>
            </a:schemeClr>
          </a:solidFill>
        </p:spPr>
        <p:txBody>
          <a:bodyPr/>
          <a:lstStyle/>
          <a:p>
            <a:pPr marL="0" indent="0" eaLnBrk="1" hangingPunct="1">
              <a:buNone/>
            </a:pPr>
            <a:r>
              <a:rPr lang="en-US" sz="2400" dirty="0" smtClean="0">
                <a:latin typeface="Book Antiqua" pitchFamily="18" charset="0"/>
              </a:rPr>
              <a:t>    </a:t>
            </a:r>
            <a:r>
              <a:rPr lang="en-US" sz="2400" dirty="0" smtClean="0">
                <a:solidFill>
                  <a:srgbClr val="FFFF00"/>
                </a:solidFill>
                <a:latin typeface="Book Antiqua" pitchFamily="18" charset="0"/>
              </a:rPr>
              <a:t>Physical </a:t>
            </a:r>
          </a:p>
          <a:p>
            <a:pPr marL="0" indent="0" eaLnBrk="1" hangingPunct="1">
              <a:buNone/>
            </a:pPr>
            <a:r>
              <a:rPr lang="en-US" sz="2400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Book Antiqua" pitchFamily="18" charset="0"/>
              </a:rPr>
              <a:t>   Placing signals      </a:t>
            </a:r>
          </a:p>
          <a:p>
            <a:pPr marL="0" indent="0" eaLnBrk="1" hangingPunct="1">
              <a:buNone/>
            </a:pPr>
            <a:r>
              <a:rPr lang="en-US" sz="2400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Book Antiqua" pitchFamily="18" charset="0"/>
              </a:rPr>
              <a:t>   on the carrier   </a:t>
            </a:r>
          </a:p>
          <a:p>
            <a:pPr marL="0" indent="0" eaLnBrk="1" hangingPunct="1">
              <a:buNone/>
            </a:pPr>
            <a:r>
              <a:rPr lang="en-US" sz="2400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Book Antiqua" pitchFamily="18" charset="0"/>
              </a:rPr>
              <a:t>   network   </a:t>
            </a:r>
          </a:p>
          <a:p>
            <a:pPr marL="0" indent="0" eaLnBrk="1" hangingPunct="1">
              <a:buNone/>
            </a:pPr>
            <a:r>
              <a:rPr lang="en-US" sz="2400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Book Antiqua" pitchFamily="18" charset="0"/>
              </a:rPr>
              <a:t>   Interface  </a:t>
            </a:r>
          </a:p>
          <a:p>
            <a:pPr marL="0" indent="0" eaLnBrk="1" hangingPunct="1">
              <a:buNone/>
            </a:pPr>
            <a:r>
              <a:rPr lang="en-US" sz="2400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Book Antiqua" pitchFamily="18" charset="0"/>
              </a:rPr>
              <a:t>   card and cables</a:t>
            </a:r>
          </a:p>
          <a:p>
            <a:pPr marL="0" indent="0" eaLnBrk="1" hangingPunct="1">
              <a:buNone/>
            </a:pPr>
            <a:r>
              <a:rPr lang="en-US" sz="2400" dirty="0" smtClean="0">
                <a:solidFill>
                  <a:schemeClr val="bg1"/>
                </a:solidFill>
                <a:latin typeface="Book Antiqua" pitchFamily="18" charset="0"/>
              </a:rPr>
              <a:t>    </a:t>
            </a:r>
          </a:p>
          <a:p>
            <a:pPr marL="0" indent="0" eaLnBrk="1" hangingPunct="1">
              <a:buNone/>
            </a:pPr>
            <a:r>
              <a:rPr lang="en-US" sz="2400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Book Antiqua" pitchFamily="18" charset="0"/>
              </a:rPr>
              <a:t>    </a:t>
            </a:r>
            <a:r>
              <a:rPr lang="en-US" sz="2400" dirty="0" smtClean="0">
                <a:solidFill>
                  <a:srgbClr val="FFFF00"/>
                </a:solidFill>
                <a:latin typeface="Book Antiqua" pitchFamily="18" charset="0"/>
              </a:rPr>
              <a:t>Devices </a:t>
            </a:r>
          </a:p>
          <a:p>
            <a:pPr marL="0" indent="0" eaLnBrk="1" hangingPunct="1">
              <a:buNone/>
            </a:pPr>
            <a:r>
              <a:rPr lang="en-US" sz="2400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Book Antiqua" pitchFamily="18" charset="0"/>
              </a:rPr>
              <a:t>    Hubs and      </a:t>
            </a:r>
          </a:p>
          <a:p>
            <a:pPr marL="0" indent="0" eaLnBrk="1" hangingPunct="1">
              <a:buNone/>
            </a:pPr>
            <a:r>
              <a:rPr lang="en-US" sz="2400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Book Antiqua" pitchFamily="18" charset="0"/>
              </a:rPr>
              <a:t>    Repeaters</a:t>
            </a:r>
          </a:p>
          <a:p>
            <a:pPr marL="0" indent="0" eaLnBrk="1" hangingPunct="1">
              <a:buNone/>
            </a:pPr>
            <a:endParaRPr lang="en-US" sz="2400" dirty="0" smtClean="0">
              <a:latin typeface="Book Antiqua" pitchFamily="18" charset="0"/>
            </a:endParaRPr>
          </a:p>
          <a:p>
            <a:pPr eaLnBrk="1" hangingPunct="1"/>
            <a:endParaRPr lang="en-US" sz="2400" dirty="0" smtClean="0">
              <a:latin typeface="Book Antiqua" pitchFamily="18" charset="0"/>
            </a:endParaRPr>
          </a:p>
          <a:p>
            <a:pPr marL="0" indent="0" eaLnBrk="1" hangingPunct="1">
              <a:buNone/>
            </a:pPr>
            <a:endParaRPr lang="en-US" sz="2400" dirty="0" smtClean="0">
              <a:latin typeface="Book Antiqua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400" dirty="0" smtClean="0">
              <a:latin typeface="Book Antiqua" pitchFamily="18" charset="0"/>
            </a:endParaRPr>
          </a:p>
          <a:p>
            <a:pPr eaLnBrk="1" hangingPunct="1"/>
            <a:endParaRPr lang="en-US" sz="2400" dirty="0" smtClean="0">
              <a:latin typeface="Book Antiqua" pitchFamily="18" charset="0"/>
            </a:endParaRPr>
          </a:p>
          <a:p>
            <a:pPr eaLnBrk="1" hangingPunct="1"/>
            <a:endParaRPr lang="en-US" sz="2400" dirty="0" smtClean="0">
              <a:latin typeface="Book Antiqua" pitchFamily="18" charset="0"/>
            </a:endParaRP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217712" y="2362200"/>
            <a:ext cx="3924300" cy="3429000"/>
          </a:xfrm>
        </p:spPr>
        <p:txBody>
          <a:bodyPr/>
          <a:lstStyle/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581400" y="2362200"/>
            <a:ext cx="2057400" cy="4431983"/>
          </a:xfrm>
          <a:prstGeom prst="rect">
            <a:avLst/>
          </a:prstGeom>
          <a:solidFill>
            <a:schemeClr val="accent4">
              <a:lumMod val="90000"/>
              <a:lumOff val="1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2"/>
                </a:solidFill>
                <a:latin typeface="Book Antiqua" pitchFamily="18" charset="0"/>
              </a:rPr>
              <a:t>     </a:t>
            </a:r>
            <a:r>
              <a:rPr lang="en-US" sz="2400" dirty="0" smtClean="0">
                <a:solidFill>
                  <a:srgbClr val="FFFF00"/>
                </a:solidFill>
                <a:latin typeface="Book Antiqua" pitchFamily="18" charset="0"/>
              </a:rPr>
              <a:t>Data link</a:t>
            </a:r>
          </a:p>
          <a:p>
            <a:r>
              <a:rPr lang="en-US" sz="2400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Book Antiqua" pitchFamily="18" charset="0"/>
              </a:rPr>
              <a:t>    Error   </a:t>
            </a:r>
          </a:p>
          <a:p>
            <a:r>
              <a:rPr lang="en-US" sz="2400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Book Antiqua" pitchFamily="18" charset="0"/>
              </a:rPr>
              <a:t>    control    </a:t>
            </a:r>
          </a:p>
          <a:p>
            <a:r>
              <a:rPr lang="en-US" sz="2400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Book Antiqua" pitchFamily="18" charset="0"/>
              </a:rPr>
              <a:t>    and     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Book Antiqua" pitchFamily="18" charset="0"/>
              </a:rPr>
              <a:t>     </a:t>
            </a:r>
            <a:r>
              <a:rPr lang="en-US" sz="2400" dirty="0" err="1" smtClean="0">
                <a:solidFill>
                  <a:schemeClr val="bg1"/>
                </a:solidFill>
                <a:latin typeface="Book Antiqua" pitchFamily="18" charset="0"/>
              </a:rPr>
              <a:t>Synchro</a:t>
            </a:r>
            <a:r>
              <a:rPr lang="en-US" sz="2400" dirty="0" smtClean="0">
                <a:solidFill>
                  <a:schemeClr val="bg1"/>
                </a:solidFill>
                <a:latin typeface="Book Antiqua" pitchFamily="18" charset="0"/>
              </a:rPr>
              <a:t>-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Book Antiqua" pitchFamily="18" charset="0"/>
              </a:rPr>
              <a:t>     </a:t>
            </a:r>
            <a:r>
              <a:rPr lang="en-US" sz="2400" dirty="0" err="1" smtClean="0">
                <a:solidFill>
                  <a:schemeClr val="bg1"/>
                </a:solidFill>
                <a:latin typeface="Book Antiqua" pitchFamily="18" charset="0"/>
              </a:rPr>
              <a:t>nization</a:t>
            </a:r>
            <a:endParaRPr lang="en-US" sz="2400" dirty="0" smtClean="0">
              <a:solidFill>
                <a:schemeClr val="bg1"/>
              </a:solidFill>
              <a:latin typeface="Book Antiqua" pitchFamily="18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Book Antiqua" pitchFamily="18" charset="0"/>
              </a:rPr>
              <a:t>     </a:t>
            </a:r>
          </a:p>
          <a:p>
            <a:r>
              <a:rPr lang="en-US" sz="2400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Book Antiqua" pitchFamily="18" charset="0"/>
              </a:rPr>
              <a:t>    </a:t>
            </a:r>
            <a:r>
              <a:rPr lang="en-US" sz="2400" dirty="0" smtClean="0">
                <a:solidFill>
                  <a:srgbClr val="FFFF00"/>
                </a:solidFill>
                <a:latin typeface="Book Antiqua" pitchFamily="18" charset="0"/>
              </a:rPr>
              <a:t>Devices    </a:t>
            </a:r>
            <a:r>
              <a:rPr lang="en-US" sz="2400" dirty="0" smtClean="0">
                <a:solidFill>
                  <a:schemeClr val="bg1"/>
                </a:solidFill>
                <a:latin typeface="Book Antiqua" pitchFamily="18" charset="0"/>
              </a:rPr>
              <a:t> </a:t>
            </a:r>
          </a:p>
          <a:p>
            <a:r>
              <a:rPr lang="en-US" sz="2400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Book Antiqua" pitchFamily="18" charset="0"/>
              </a:rPr>
              <a:t>    Bridges    </a:t>
            </a:r>
          </a:p>
          <a:p>
            <a:r>
              <a:rPr lang="en-US" sz="2400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Book Antiqua" pitchFamily="18" charset="0"/>
              </a:rPr>
              <a:t>    and    </a:t>
            </a:r>
          </a:p>
          <a:p>
            <a:r>
              <a:rPr lang="en-US" sz="2400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Book Antiqua" pitchFamily="18" charset="0"/>
              </a:rPr>
              <a:t>    Switches </a:t>
            </a:r>
          </a:p>
          <a:p>
            <a:endParaRPr lang="en-US" dirty="0" smtClean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02060" y="2362200"/>
            <a:ext cx="2146540" cy="4524315"/>
          </a:xfrm>
          <a:prstGeom prst="rect">
            <a:avLst/>
          </a:prstGeom>
          <a:solidFill>
            <a:schemeClr val="accent4">
              <a:lumMod val="90000"/>
              <a:lumOff val="1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Book Antiqua" pitchFamily="18" charset="0"/>
              </a:rPr>
              <a:t>Network layer 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Book Antiqua" pitchFamily="18" charset="0"/>
              </a:rPr>
              <a:t>Data routing 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Book Antiqua" pitchFamily="18" charset="0"/>
              </a:rPr>
              <a:t>through networks</a:t>
            </a:r>
          </a:p>
          <a:p>
            <a:endParaRPr lang="en-US" sz="2400" dirty="0" smtClean="0">
              <a:solidFill>
                <a:schemeClr val="bg1"/>
              </a:solidFill>
              <a:latin typeface="Book Antiqua" pitchFamily="18" charset="0"/>
            </a:endParaRPr>
          </a:p>
          <a:p>
            <a:r>
              <a:rPr lang="en-US" sz="2400" dirty="0" smtClean="0">
                <a:solidFill>
                  <a:srgbClr val="FFFF00"/>
                </a:solidFill>
                <a:latin typeface="Book Antiqua" pitchFamily="18" charset="0"/>
              </a:rPr>
              <a:t>Devices </a:t>
            </a:r>
            <a:r>
              <a:rPr lang="en-US" sz="2400" dirty="0" smtClean="0">
                <a:solidFill>
                  <a:schemeClr val="bg1"/>
                </a:solidFill>
                <a:latin typeface="Book Antiqua" pitchFamily="18" charset="0"/>
              </a:rPr>
              <a:t>Routers 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Book Antiqua" pitchFamily="18" charset="0"/>
              </a:rPr>
              <a:t>and </a:t>
            </a:r>
            <a:r>
              <a:rPr lang="en-US" sz="2400" dirty="0" err="1" smtClean="0">
                <a:solidFill>
                  <a:schemeClr val="bg1"/>
                </a:solidFill>
                <a:latin typeface="Book Antiqua" pitchFamily="18" charset="0"/>
              </a:rPr>
              <a:t>Brouters</a:t>
            </a:r>
            <a:r>
              <a:rPr lang="en-US" sz="2400" dirty="0" smtClean="0">
                <a:solidFill>
                  <a:schemeClr val="bg1"/>
                </a:solidFill>
                <a:latin typeface="Book Antiqua" pitchFamily="18" charset="0"/>
              </a:rPr>
              <a:t> </a:t>
            </a:r>
          </a:p>
          <a:p>
            <a:endParaRPr lang="en-US" sz="2400" dirty="0" smtClean="0">
              <a:solidFill>
                <a:schemeClr val="bg1"/>
              </a:solidFill>
              <a:latin typeface="Book Antiqua" pitchFamily="18" charset="0"/>
            </a:endParaRPr>
          </a:p>
          <a:p>
            <a:endParaRPr lang="en-US" sz="2400" dirty="0" smtClean="0">
              <a:solidFill>
                <a:schemeClr val="bg1"/>
              </a:solidFill>
              <a:latin typeface="Book Antiqua" pitchFamily="18" charset="0"/>
            </a:endParaRPr>
          </a:p>
          <a:p>
            <a:endParaRPr lang="en-US" sz="2400" dirty="0">
              <a:solidFill>
                <a:schemeClr val="bg1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0277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 advClick="0" advTm="45000">
        <p14:vortex dir="r"/>
      </p:transition>
    </mc:Choice>
    <mc:Fallback>
      <p:transition spd="slow" advClick="0" advTm="4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304800"/>
            <a:ext cx="8001000" cy="1143000"/>
          </a:xfrm>
        </p:spPr>
        <p:txBody>
          <a:bodyPr/>
          <a:lstStyle/>
          <a:p>
            <a:pPr eaLnBrk="1" hangingPunct="1"/>
            <a:r>
              <a:rPr lang="en-US" sz="4400" dirty="0" smtClean="0"/>
              <a:t>Physical</a:t>
            </a:r>
            <a:r>
              <a:rPr lang="en-US" dirty="0" smtClean="0"/>
              <a:t> </a:t>
            </a:r>
            <a:r>
              <a:rPr lang="en-US" sz="4400" dirty="0" smtClean="0"/>
              <a:t>Layer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362200"/>
            <a:ext cx="8001000" cy="3733800"/>
          </a:xfrm>
        </p:spPr>
        <p:txBody>
          <a:bodyPr/>
          <a:lstStyle/>
          <a:p>
            <a:pPr lvl="0">
              <a:buClr>
                <a:srgbClr val="FFCC66"/>
              </a:buClr>
              <a:buSzTx/>
              <a:buFontTx/>
              <a:buChar char="•"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Purpose</a:t>
            </a:r>
          </a:p>
          <a:p>
            <a:pPr lvl="1">
              <a:buClr>
                <a:srgbClr val="FFCC66"/>
              </a:buClr>
              <a:buSzTx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Book Antiqua"/>
              </a:rPr>
              <a:t>Deals with the transmission of 0s and 1s over the physical media</a:t>
            </a:r>
          </a:p>
          <a:p>
            <a:pPr lvl="1">
              <a:buClr>
                <a:srgbClr val="FFCC66"/>
              </a:buClr>
              <a:buSzTx/>
            </a:pPr>
            <a:r>
              <a:rPr lang="en-US" sz="2800" dirty="0" smtClean="0">
                <a:solidFill>
                  <a:schemeClr val="bg1"/>
                </a:solidFill>
                <a:latin typeface="Book Antiqua" pitchFamily="18" charset="0"/>
              </a:rPr>
              <a:t>Transmission of the electrical signals over a communication channel</a:t>
            </a:r>
            <a:endParaRPr lang="en-US" sz="2800" dirty="0">
              <a:solidFill>
                <a:schemeClr val="bg1"/>
              </a:solidFill>
              <a:latin typeface="Book Antiqua" pitchFamily="18" charset="0"/>
            </a:endParaRPr>
          </a:p>
          <a:p>
            <a:pPr lvl="1">
              <a:buClr>
                <a:srgbClr val="FFCC66"/>
              </a:buClr>
              <a:buSzTx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Book Antiqua"/>
              </a:rPr>
              <a:t>Translation of bits into signals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  <a:p>
            <a:pPr lvl="1">
              <a:buClr>
                <a:srgbClr val="FFCC66"/>
              </a:buClr>
              <a:buSzTx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Book Antiqua"/>
              </a:rPr>
              <a:t>Pulse duration determination</a:t>
            </a:r>
          </a:p>
          <a:p>
            <a:pPr lvl="1">
              <a:buClr>
                <a:srgbClr val="FFCC66"/>
              </a:buClr>
              <a:buSzTx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Book Antiqua"/>
              </a:rPr>
              <a:t>Transmission synchronization</a:t>
            </a:r>
          </a:p>
          <a:p>
            <a:pPr marL="457200" lvl="1" indent="0">
              <a:buClr>
                <a:srgbClr val="FFCC66"/>
              </a:buClr>
              <a:buSzTx/>
              <a:buNone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Book Antiqua"/>
            </a:endParaRPr>
          </a:p>
          <a:p>
            <a:pPr eaLnBrk="1" hangingPunct="1"/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85052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 advClick="0" advTm="60000">
        <p14:vortex dir="r"/>
      </p:transition>
    </mc:Choice>
    <mc:Fallback>
      <p:transition spd="slow" advClick="0" advTm="6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8001000" cy="1143000"/>
          </a:xfrm>
        </p:spPr>
        <p:txBody>
          <a:bodyPr/>
          <a:lstStyle/>
          <a:p>
            <a:pPr eaLnBrk="1" hangingPunct="1"/>
            <a:r>
              <a:rPr lang="en-US" sz="4400" dirty="0">
                <a:solidFill>
                  <a:srgbClr val="009C98"/>
                </a:solidFill>
              </a:rPr>
              <a:t>Physical</a:t>
            </a:r>
            <a:r>
              <a:rPr lang="en-US" dirty="0">
                <a:solidFill>
                  <a:srgbClr val="009C98"/>
                </a:solidFill>
              </a:rPr>
              <a:t> </a:t>
            </a:r>
            <a:r>
              <a:rPr lang="en-US" sz="4400" dirty="0">
                <a:solidFill>
                  <a:srgbClr val="009C98"/>
                </a:solidFill>
              </a:rPr>
              <a:t>Layer </a:t>
            </a:r>
            <a:endParaRPr lang="en-US" sz="4400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FFCC66"/>
              </a:buClr>
              <a:buSzTx/>
              <a:buFontTx/>
              <a:buChar char="•"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Encode bits into signals</a:t>
            </a:r>
          </a:p>
          <a:p>
            <a:pPr lvl="1">
              <a:buClr>
                <a:srgbClr val="FFCC66"/>
              </a:buClr>
              <a:buSzTx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Book Antiqua"/>
              </a:rPr>
              <a:t>Carry data from the higher layers</a:t>
            </a:r>
          </a:p>
          <a:p>
            <a:pPr lvl="0">
              <a:buClr>
                <a:srgbClr val="FFCC66"/>
              </a:buClr>
              <a:buSzTx/>
              <a:buFontTx/>
              <a:buChar char="•"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Define the interface to the card</a:t>
            </a:r>
          </a:p>
          <a:p>
            <a:pPr lvl="1">
              <a:buClr>
                <a:srgbClr val="FFCC66"/>
              </a:buClr>
              <a:buSzTx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Book Antiqua"/>
              </a:rPr>
              <a:t>Electrical</a:t>
            </a:r>
          </a:p>
          <a:p>
            <a:pPr lvl="1">
              <a:buClr>
                <a:srgbClr val="FFCC66"/>
              </a:buClr>
              <a:buSzTx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Book Antiqua"/>
              </a:rPr>
              <a:t>Mechanical</a:t>
            </a:r>
          </a:p>
          <a:p>
            <a:pPr lvl="1">
              <a:buClr>
                <a:srgbClr val="FFCC66"/>
              </a:buClr>
              <a:buSzTx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Book Antiqua"/>
              </a:rPr>
              <a:t>Functional</a:t>
            </a:r>
          </a:p>
          <a:p>
            <a:pPr lvl="1">
              <a:buClr>
                <a:srgbClr val="FFCC66"/>
              </a:buClr>
              <a:buSzTx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Book Antiqua"/>
              </a:rPr>
              <a:t>Example: Pin count on the connector</a:t>
            </a:r>
          </a:p>
          <a:p>
            <a:pPr marL="0" indent="0" eaLnBrk="1" hangingPunct="1">
              <a:buNone/>
            </a:pPr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2362200" y="1828800"/>
            <a:ext cx="19607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F</a:t>
            </a:r>
            <a:r>
              <a:rPr lang="en-US" sz="3200" dirty="0" smtClean="0">
                <a:solidFill>
                  <a:srgbClr val="FFFF00"/>
                </a:solidFill>
              </a:rPr>
              <a:t>unctions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657600" y="4343400"/>
            <a:ext cx="1130300" cy="787400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ECFF"/>
            </a:extrusionClr>
          </a:sp3d>
          <a:extLst>
            <a:ext uri="{91240B29-F687-4F45-9708-019B960494DF}">
              <a14:hiddenLine xmlns:a14="http://schemas.microsoft.com/office/drawing/2010/main" xmlns="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flatTx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NETWORK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SOFTWARE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333316" y="4318000"/>
            <a:ext cx="1182968" cy="787400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ECFF"/>
            </a:extrusionClr>
          </a:sp3d>
          <a:extLst>
            <a:ext uri="{91240B29-F687-4F45-9708-019B960494DF}">
              <a14:hiddenLine xmlns:a14="http://schemas.microsoft.com/office/drawing/2010/main" xmlns="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flatTx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NETWORK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CARD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903881" y="4570507"/>
            <a:ext cx="2438400" cy="139699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84881" y="4640356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FFFFCC"/>
                </a:solidFill>
                <a:latin typeface="Book Antiqua" pitchFamily="18" charset="0"/>
              </a:rPr>
              <a:t>NIC Driver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FFFFCC"/>
                </a:solidFill>
                <a:latin typeface="Book Antiqua" pitchFamily="18" charset="0"/>
              </a:rPr>
              <a:t>facilitates data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FFFFCC"/>
                </a:solidFill>
                <a:latin typeface="Book Antiqua" pitchFamily="18" charset="0"/>
              </a:rPr>
              <a:t>transfer</a:t>
            </a:r>
          </a:p>
        </p:txBody>
      </p:sp>
    </p:spTree>
    <p:extLst>
      <p:ext uri="{BB962C8B-B14F-4D97-AF65-F5344CB8AC3E}">
        <p14:creationId xmlns:p14="http://schemas.microsoft.com/office/powerpoint/2010/main" xmlns="" val="11890968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 advClick="0" advTm="60000">
        <p14:vortex dir="r"/>
      </p:transition>
    </mc:Choice>
    <mc:Fallback>
      <p:transition spd="slow" advClick="0" advTm="6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8001000" cy="1143000"/>
          </a:xfrm>
        </p:spPr>
        <p:txBody>
          <a:bodyPr/>
          <a:lstStyle/>
          <a:p>
            <a:pPr eaLnBrk="1" hangingPunct="1"/>
            <a:r>
              <a:rPr lang="en-US" sz="4400" dirty="0" smtClean="0"/>
              <a:t>Data Link</a:t>
            </a:r>
            <a:r>
              <a:rPr lang="en-US" dirty="0" smtClean="0"/>
              <a:t>	</a:t>
            </a:r>
            <a:r>
              <a:rPr lang="en-US" sz="4400" dirty="0" smtClean="0"/>
              <a:t>Layer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876800" y="2362200"/>
            <a:ext cx="4191000" cy="4495800"/>
          </a:xfrm>
          <a:solidFill>
            <a:schemeClr val="accent4">
              <a:lumMod val="90000"/>
              <a:lumOff val="10000"/>
            </a:schemeClr>
          </a:solidFill>
        </p:spPr>
        <p:txBody>
          <a:bodyPr>
            <a:normAutofit lnSpcReduction="10000"/>
          </a:bodyPr>
          <a:lstStyle/>
          <a:p>
            <a:pPr lvl="0">
              <a:buClr>
                <a:srgbClr val="FFCC66"/>
              </a:buClr>
              <a:buSzTx/>
              <a:buFontTx/>
              <a:buChar char="•"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ook Antiqua"/>
              </a:rPr>
              <a:t>Purpose</a:t>
            </a:r>
          </a:p>
          <a:p>
            <a:pPr lvl="0">
              <a:buClr>
                <a:srgbClr val="FFCC66"/>
              </a:buClr>
              <a:buSzTx/>
              <a:buFontTx/>
              <a:buChar char="-"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Book Antiqua"/>
              </a:rPr>
              <a:t>Manages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Book Antiqua"/>
              </a:rPr>
              <a:t>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Book Antiqua"/>
              </a:rPr>
              <a:t>data flow     </a:t>
            </a:r>
          </a:p>
          <a:p>
            <a:pPr marL="0" lvl="0" indent="0">
              <a:buClr>
                <a:srgbClr val="FFCC66"/>
              </a:buClr>
              <a:buSzTx/>
              <a:buNone/>
            </a:pPr>
            <a:r>
              <a:rPr lang="en-US" dirty="0">
                <a:solidFill>
                  <a:srgbClr val="FFFFCC"/>
                </a:solidFill>
                <a:latin typeface="Book Antiqua"/>
              </a:rPr>
              <a:t> </a:t>
            </a:r>
            <a:r>
              <a:rPr lang="en-US" dirty="0" smtClean="0">
                <a:solidFill>
                  <a:srgbClr val="FFFFCC"/>
                </a:solidFill>
                <a:latin typeface="Book Antiqua"/>
              </a:rPr>
              <a:t>  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Book Antiqua"/>
              </a:rPr>
              <a:t>over physical media</a:t>
            </a:r>
          </a:p>
          <a:p>
            <a:pPr lvl="0">
              <a:buClr>
                <a:srgbClr val="FFCC66"/>
              </a:buClr>
              <a:buSzTx/>
              <a:buFontTx/>
              <a:buChar char="-"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Book Antiqua"/>
              </a:rPr>
              <a:t>Ensures error-free transmission </a:t>
            </a:r>
            <a:r>
              <a:rPr lang="en-US" dirty="0" smtClean="0">
                <a:solidFill>
                  <a:srgbClr val="FFFFCC"/>
                </a:solidFill>
                <a:latin typeface="Book Antiqua"/>
              </a:rPr>
              <a:t>over   </a:t>
            </a:r>
          </a:p>
          <a:p>
            <a:pPr marL="0" lvl="0" indent="0">
              <a:buClr>
                <a:srgbClr val="FFCC66"/>
              </a:buClr>
              <a:buSzTx/>
              <a:buNone/>
            </a:pPr>
            <a:r>
              <a:rPr lang="en-US" dirty="0" smtClean="0">
                <a:solidFill>
                  <a:srgbClr val="FFFFCC"/>
                </a:solidFill>
                <a:latin typeface="Book Antiqua"/>
              </a:rPr>
              <a:t>   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Book Antiqua"/>
              </a:rPr>
              <a:t>physical media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Book Antiqua"/>
              </a:rPr>
              <a:t> and    </a:t>
            </a:r>
          </a:p>
          <a:p>
            <a:pPr marL="0" lvl="0" indent="0">
              <a:buClr>
                <a:srgbClr val="FFCC66"/>
              </a:buClr>
              <a:buSzTx/>
              <a:buNone/>
            </a:pPr>
            <a:r>
              <a:rPr lang="en-US" baseline="0" dirty="0">
                <a:solidFill>
                  <a:srgbClr val="FFFFCC"/>
                </a:solidFill>
                <a:latin typeface="Book Antiqua"/>
              </a:rPr>
              <a:t> </a:t>
            </a:r>
            <a:r>
              <a:rPr lang="en-US" baseline="0" dirty="0" smtClean="0">
                <a:solidFill>
                  <a:srgbClr val="FFFFCC"/>
                </a:solidFill>
                <a:latin typeface="Book Antiqua"/>
              </a:rPr>
              <a:t>  </a:t>
            </a:r>
            <a:r>
              <a:rPr lang="en-US" dirty="0" smtClean="0">
                <a:solidFill>
                  <a:srgbClr val="FFFFCC"/>
                </a:solidFill>
                <a:latin typeface="Book Antiqua"/>
              </a:rPr>
              <a:t>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Book Antiqua"/>
              </a:rPr>
              <a:t>error-free data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Book Antiqua"/>
              </a:rPr>
              <a:t>      </a:t>
            </a:r>
          </a:p>
          <a:p>
            <a:pPr marL="0" lvl="0" indent="0">
              <a:buClr>
                <a:srgbClr val="FFCC66"/>
              </a:buClr>
              <a:buSzTx/>
              <a:buNone/>
            </a:pPr>
            <a:r>
              <a:rPr lang="en-US" dirty="0">
                <a:solidFill>
                  <a:srgbClr val="FFFFCC"/>
                </a:solidFill>
                <a:latin typeface="Book Antiqua"/>
              </a:rPr>
              <a:t> </a:t>
            </a:r>
            <a:r>
              <a:rPr lang="en-US" dirty="0" smtClean="0">
                <a:solidFill>
                  <a:srgbClr val="FFFFCC"/>
                </a:solidFill>
                <a:latin typeface="Book Antiqua"/>
              </a:rPr>
              <a:t>  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Book Antiqua"/>
              </a:rPr>
              <a:t>submission to the      </a:t>
            </a:r>
          </a:p>
          <a:p>
            <a:pPr marL="0" lvl="0" indent="0">
              <a:buClr>
                <a:srgbClr val="FFCC66"/>
              </a:buClr>
              <a:buSzTx/>
              <a:buNone/>
            </a:pPr>
            <a:r>
              <a:rPr lang="en-US" dirty="0">
                <a:solidFill>
                  <a:srgbClr val="FFFFCC"/>
                </a:solidFill>
                <a:latin typeface="Book Antiqua"/>
              </a:rPr>
              <a:t> </a:t>
            </a:r>
            <a:r>
              <a:rPr lang="en-US" dirty="0" smtClean="0">
                <a:solidFill>
                  <a:srgbClr val="FFFFCC"/>
                </a:solidFill>
                <a:latin typeface="Book Antiqua"/>
              </a:rPr>
              <a:t>  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Book Antiqua"/>
              </a:rPr>
              <a:t>Network Layer</a:t>
            </a:r>
          </a:p>
          <a:p>
            <a:pPr eaLnBrk="1" hangingPunct="1"/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762000" y="2381577"/>
            <a:ext cx="4038600" cy="4512004"/>
          </a:xfrm>
          <a:prstGeom prst="rect">
            <a:avLst/>
          </a:prstGeom>
          <a:solidFill>
            <a:schemeClr val="accent4">
              <a:lumMod val="90000"/>
              <a:lumOff val="10000"/>
            </a:schemeClr>
          </a:solidFill>
        </p:spPr>
        <p:txBody>
          <a:bodyPr wrap="square" rtlCol="0">
            <a:spAutoFit/>
          </a:bodyPr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FontTx/>
              <a:buChar char="•"/>
            </a:pPr>
            <a:r>
              <a:rPr lang="en-US" sz="2800" kern="0" dirty="0" smtClean="0">
                <a:solidFill>
                  <a:srgbClr val="FFFF00"/>
                </a:solidFill>
                <a:latin typeface="Book Antiqua"/>
              </a:rPr>
              <a:t>Subdivisions</a:t>
            </a:r>
            <a:endParaRPr lang="en-US" sz="2800" dirty="0" smtClean="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chemeClr val="bg1"/>
                </a:solidFill>
                <a:latin typeface="Book Antiqua" pitchFamily="18" charset="0"/>
              </a:rPr>
              <a:t>  </a:t>
            </a:r>
            <a:r>
              <a:rPr lang="en-US" sz="2400" dirty="0" smtClean="0">
                <a:solidFill>
                  <a:srgbClr val="92D050"/>
                </a:solidFill>
                <a:latin typeface="Book Antiqua" pitchFamily="18" charset="0"/>
              </a:rPr>
              <a:t>Logical Link Control (LLC)   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92D050"/>
                </a:solidFill>
                <a:latin typeface="Book Antiqua" pitchFamily="18" charset="0"/>
              </a:rPr>
              <a:t>  sub- layer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chemeClr val="bg1"/>
                </a:solidFill>
                <a:latin typeface="Book Antiqua" pitchFamily="18" charset="0"/>
              </a:rPr>
              <a:t>- Manages service access points (logical link)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chemeClr val="bg1"/>
                </a:solidFill>
                <a:latin typeface="Book Antiqua" pitchFamily="18" charset="0"/>
              </a:rPr>
              <a:t>- Error and flow control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chemeClr val="bg1"/>
                </a:solidFill>
                <a:latin typeface="Book Antiqua" pitchFamily="18" charset="0"/>
              </a:rPr>
              <a:t>  </a:t>
            </a:r>
            <a:r>
              <a:rPr lang="en-US" sz="2400" dirty="0" smtClean="0">
                <a:solidFill>
                  <a:srgbClr val="92D050"/>
                </a:solidFill>
                <a:latin typeface="Book Antiqua" pitchFamily="18" charset="0"/>
              </a:rPr>
              <a:t>Media Access Control    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92D050"/>
                </a:solidFill>
                <a:latin typeface="Book Antiqua" pitchFamily="18" charset="0"/>
              </a:rPr>
              <a:t> </a:t>
            </a:r>
            <a:r>
              <a:rPr lang="en-US" sz="2400" dirty="0" smtClean="0">
                <a:solidFill>
                  <a:srgbClr val="92D050"/>
                </a:solidFill>
                <a:latin typeface="Book Antiqua" pitchFamily="18" charset="0"/>
              </a:rPr>
              <a:t> (MAC) sub-layer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chemeClr val="bg1"/>
                </a:solidFill>
                <a:latin typeface="Book Antiqua" pitchFamily="18" charset="0"/>
              </a:rPr>
              <a:t>- Applies directly to network card communication</a:t>
            </a:r>
          </a:p>
          <a:p>
            <a:pPr marL="800100" lvl="1" indent="-342900">
              <a:lnSpc>
                <a:spcPct val="90000"/>
              </a:lnSpc>
              <a:buFontTx/>
              <a:buChar char="-"/>
            </a:pPr>
            <a:r>
              <a:rPr lang="en-US" sz="2400" dirty="0" smtClean="0">
                <a:solidFill>
                  <a:schemeClr val="bg1"/>
                </a:solidFill>
                <a:latin typeface="Book Antiqua" pitchFamily="18" charset="0"/>
              </a:rPr>
              <a:t>Access control</a:t>
            </a:r>
          </a:p>
          <a:p>
            <a:pPr lvl="1">
              <a:lnSpc>
                <a:spcPct val="90000"/>
              </a:lnSpc>
            </a:pPr>
            <a:endParaRPr lang="en-US" sz="2400" dirty="0">
              <a:solidFill>
                <a:schemeClr val="bg1"/>
              </a:solidFill>
              <a:latin typeface="Book Antiqua" pitchFamily="18" charset="0"/>
            </a:endParaRPr>
          </a:p>
        </p:txBody>
      </p:sp>
      <p:pic>
        <p:nvPicPr>
          <p:cNvPr id="6145" name="Picture 1" descr="C:\Users\PRITTY AND ETHAN\Desktop\4444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00875" y="22412"/>
            <a:ext cx="2143125" cy="16049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67036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 advClick="0" advTm="60000">
        <p14:vortex dir="r"/>
      </p:transition>
    </mc:Choice>
    <mc:Fallback>
      <p:transition spd="slow" advClick="0" advTm="6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8001000" cy="1143000"/>
          </a:xfrm>
        </p:spPr>
        <p:txBody>
          <a:bodyPr/>
          <a:lstStyle/>
          <a:p>
            <a:pPr eaLnBrk="1" hangingPunct="1"/>
            <a:r>
              <a:rPr lang="en-US" sz="4400" dirty="0">
                <a:solidFill>
                  <a:srgbClr val="009C98"/>
                </a:solidFill>
              </a:rPr>
              <a:t>Data Link</a:t>
            </a:r>
            <a:r>
              <a:rPr lang="en-US" dirty="0">
                <a:solidFill>
                  <a:srgbClr val="009C98"/>
                </a:solidFill>
              </a:rPr>
              <a:t>	</a:t>
            </a:r>
            <a:r>
              <a:rPr lang="en-US" sz="4400" dirty="0">
                <a:solidFill>
                  <a:srgbClr val="009C98"/>
                </a:solidFill>
              </a:rPr>
              <a:t>Layer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FFCC66"/>
              </a:buClr>
              <a:buSzTx/>
              <a:buFontTx/>
              <a:buChar char="•"/>
            </a:pPr>
            <a:r>
              <a:rPr lang="en-US" dirty="0">
                <a:solidFill>
                  <a:srgbClr val="FFFFCC"/>
                </a:solidFill>
                <a:latin typeface="Book Antiqua"/>
              </a:rPr>
              <a:t>Point of origin</a:t>
            </a:r>
          </a:p>
          <a:p>
            <a:pPr lvl="1">
              <a:buClr>
                <a:srgbClr val="FFCC66"/>
              </a:buClr>
              <a:buSzTx/>
            </a:pPr>
            <a:r>
              <a:rPr lang="en-US" dirty="0">
                <a:solidFill>
                  <a:srgbClr val="FFFFCC"/>
                </a:solidFill>
                <a:latin typeface="Book Antiqua"/>
              </a:rPr>
              <a:t>Packages data for transmission over physical line</a:t>
            </a:r>
          </a:p>
          <a:p>
            <a:pPr lvl="0">
              <a:buClr>
                <a:srgbClr val="FFCC66"/>
              </a:buClr>
              <a:buSzTx/>
              <a:buFontTx/>
              <a:buChar char="•"/>
            </a:pPr>
            <a:r>
              <a:rPr lang="en-US" dirty="0">
                <a:solidFill>
                  <a:srgbClr val="FFFFCC"/>
                </a:solidFill>
                <a:latin typeface="Book Antiqua"/>
              </a:rPr>
              <a:t>Receiving end</a:t>
            </a:r>
          </a:p>
          <a:p>
            <a:pPr lvl="1">
              <a:buClr>
                <a:srgbClr val="FFCC66"/>
              </a:buClr>
              <a:buSzTx/>
            </a:pPr>
            <a:r>
              <a:rPr lang="en-US" dirty="0">
                <a:solidFill>
                  <a:srgbClr val="FFFFCC"/>
                </a:solidFill>
                <a:latin typeface="Book Antiqua"/>
              </a:rPr>
              <a:t>Packages data for submission to the network layer</a:t>
            </a:r>
          </a:p>
          <a:p>
            <a:pPr lvl="0">
              <a:buClr>
                <a:srgbClr val="FFCC66"/>
              </a:buClr>
              <a:buSzTx/>
              <a:buFontTx/>
              <a:buChar char="•"/>
            </a:pPr>
            <a:r>
              <a:rPr lang="en-US" dirty="0">
                <a:solidFill>
                  <a:srgbClr val="FFFFCC"/>
                </a:solidFill>
                <a:latin typeface="Book Antiqua"/>
              </a:rPr>
              <a:t>Deals with network transmission protocols</a:t>
            </a:r>
          </a:p>
          <a:p>
            <a:pPr lvl="1">
              <a:buClr>
                <a:srgbClr val="FFCC66"/>
              </a:buClr>
              <a:buSzTx/>
            </a:pPr>
            <a:r>
              <a:rPr lang="en-US" dirty="0">
                <a:solidFill>
                  <a:srgbClr val="FFFFCC"/>
                </a:solidFill>
                <a:latin typeface="Book Antiqua"/>
              </a:rPr>
              <a:t>IEEE 802. protocols</a:t>
            </a:r>
          </a:p>
          <a:p>
            <a:pPr eaLnBrk="1" hangingPunct="1"/>
            <a:endParaRPr lang="en-US" dirty="0" smtClean="0"/>
          </a:p>
        </p:txBody>
      </p:sp>
      <p:sp>
        <p:nvSpPr>
          <p:cNvPr id="3" name="Rectangle 2"/>
          <p:cNvSpPr/>
          <p:nvPr/>
        </p:nvSpPr>
        <p:spPr>
          <a:xfrm>
            <a:off x="2819400" y="1828800"/>
            <a:ext cx="19607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dirty="0">
                <a:solidFill>
                  <a:srgbClr val="FFFF00"/>
                </a:solidFill>
              </a:rPr>
              <a:t>Functions</a:t>
            </a:r>
          </a:p>
        </p:txBody>
      </p:sp>
      <p:pic>
        <p:nvPicPr>
          <p:cNvPr id="5122" name="Picture 2" descr="C:\Users\PRITTY AND ETHAN\Desktop\5555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50741" y="22412"/>
            <a:ext cx="2057400" cy="1869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146407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 advClick="0" advTm="60000">
        <p14:vortex dir="r"/>
      </p:transition>
    </mc:Choice>
    <mc:Fallback>
      <p:transition spd="slow" advClick="0" advTm="6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228600"/>
            <a:ext cx="80010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Network Layer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2330824"/>
            <a:ext cx="7315200" cy="4495800"/>
          </a:xfrm>
          <a:solidFill>
            <a:schemeClr val="accent5">
              <a:lumMod val="25000"/>
            </a:schemeClr>
          </a:solidFill>
        </p:spPr>
        <p:txBody>
          <a:bodyPr/>
          <a:lstStyle/>
          <a:p>
            <a:pPr algn="ctr">
              <a:buClr>
                <a:srgbClr val="FFCC66"/>
              </a:buClr>
              <a:buSzTx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Book Antiqua"/>
              </a:rPr>
              <a:t>Addressing and routing the packets</a:t>
            </a:r>
          </a:p>
          <a:p>
            <a:pPr marL="0" lvl="0" indent="0">
              <a:buClr>
                <a:srgbClr val="FFCC66"/>
              </a:buClr>
              <a:buSzTx/>
              <a:buNone/>
            </a:pPr>
            <a:r>
              <a:rPr lang="en-US" noProof="0" dirty="0" smtClean="0">
                <a:solidFill>
                  <a:srgbClr val="FFFF00"/>
                </a:solidFill>
                <a:latin typeface="Book Antiqua"/>
              </a:rPr>
              <a:t>   </a:t>
            </a:r>
          </a:p>
          <a:p>
            <a:pPr marL="0" lvl="0" indent="0">
              <a:buClr>
                <a:srgbClr val="FFCC66"/>
              </a:buClr>
              <a:buSzTx/>
              <a:buNone/>
            </a:pPr>
            <a:r>
              <a:rPr lang="en-US" dirty="0">
                <a:solidFill>
                  <a:srgbClr val="FFFF00"/>
                </a:solidFill>
                <a:latin typeface="Book Antiqua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Book Antiqua"/>
              </a:rPr>
              <a:t>      </a:t>
            </a:r>
            <a:r>
              <a:rPr lang="en-US" noProof="0" dirty="0" smtClean="0">
                <a:solidFill>
                  <a:srgbClr val="FFFF00"/>
                </a:solidFill>
                <a:latin typeface="Book Antiqua"/>
              </a:rPr>
              <a:t>-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Book Antiqua"/>
              </a:rPr>
              <a:t>Example 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Book Antiqua"/>
              </a:rPr>
              <a:t>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Book Antiqua"/>
              </a:rPr>
              <a:t>application at  the router</a:t>
            </a:r>
            <a:endParaRPr lang="en-US" sz="2400" dirty="0">
              <a:solidFill>
                <a:srgbClr val="FFFFCC"/>
              </a:solidFill>
              <a:latin typeface="Book Antiqua"/>
            </a:endParaRPr>
          </a:p>
          <a:p>
            <a:pPr marL="0" lvl="0" indent="0">
              <a:buClr>
                <a:srgbClr val="FFCC66"/>
              </a:buClr>
              <a:buSzTx/>
              <a:buNone/>
            </a:pP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Book Antiqua"/>
              </a:rPr>
              <a:t>  </a:t>
            </a:r>
          </a:p>
          <a:p>
            <a:pPr marL="0" lvl="0" indent="0">
              <a:buClr>
                <a:srgbClr val="FFCC66"/>
              </a:buClr>
              <a:buSzTx/>
              <a:buNone/>
            </a:pPr>
            <a:r>
              <a:rPr lang="en-US" dirty="0" smtClean="0">
                <a:solidFill>
                  <a:srgbClr val="FFFFCC"/>
                </a:solidFill>
                <a:latin typeface="Book Antiqua"/>
              </a:rPr>
              <a:t>       </a:t>
            </a:r>
            <a:r>
              <a:rPr lang="en-US" dirty="0" smtClean="0">
                <a:solidFill>
                  <a:srgbClr val="FFFF00"/>
                </a:solidFill>
                <a:latin typeface="Book Antiqua"/>
              </a:rPr>
              <a:t>-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Book Antiqua"/>
              </a:rPr>
              <a:t>If the packet size is  large, splits into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Book Antiqua"/>
              </a:rPr>
              <a:t>   </a:t>
            </a:r>
          </a:p>
          <a:p>
            <a:pPr marL="0" lvl="0" indent="0">
              <a:buClr>
                <a:srgbClr val="FFCC66"/>
              </a:buClr>
              <a:buSzTx/>
              <a:buNone/>
            </a:pPr>
            <a:r>
              <a:rPr lang="en-US" baseline="0" dirty="0">
                <a:solidFill>
                  <a:srgbClr val="FFFFCC"/>
                </a:solidFill>
                <a:latin typeface="Book Antiqua"/>
              </a:rPr>
              <a:t> </a:t>
            </a:r>
            <a:r>
              <a:rPr lang="en-US" baseline="0" dirty="0" smtClean="0">
                <a:solidFill>
                  <a:srgbClr val="FFFFCC"/>
                </a:solidFill>
                <a:latin typeface="Book Antiqua"/>
              </a:rPr>
              <a:t>       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Book Antiqua"/>
              </a:rPr>
              <a:t>small</a:t>
            </a:r>
            <a:r>
              <a:rPr lang="en-US" dirty="0" smtClean="0">
                <a:solidFill>
                  <a:srgbClr val="FFFFCC"/>
                </a:solidFill>
                <a:latin typeface="Book Antiqua"/>
              </a:rPr>
              <a:t>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Book Antiqua"/>
              </a:rPr>
              <a:t>packets</a:t>
            </a:r>
          </a:p>
          <a:p>
            <a:pPr marL="0" lvl="0" indent="0">
              <a:buClr>
                <a:srgbClr val="FFCC66"/>
              </a:buClr>
              <a:buSzTx/>
              <a:buNone/>
            </a:pPr>
            <a:r>
              <a:rPr lang="en-US" noProof="0" dirty="0" smtClean="0">
                <a:solidFill>
                  <a:srgbClr val="FFFFCC"/>
                </a:solidFill>
                <a:latin typeface="Book Antiqua"/>
              </a:rPr>
              <a:t>     </a:t>
            </a:r>
            <a:r>
              <a:rPr lang="en-US" sz="1800" noProof="0" dirty="0" smtClean="0">
                <a:solidFill>
                  <a:srgbClr val="FFFFCC"/>
                </a:solidFill>
                <a:latin typeface="Book Antiqua"/>
              </a:rPr>
              <a:t>Header   </a:t>
            </a:r>
            <a:r>
              <a:rPr lang="en-US" noProof="0" dirty="0" smtClean="0">
                <a:solidFill>
                  <a:srgbClr val="FFFFCC"/>
                </a:solidFill>
                <a:latin typeface="Book Antiqua"/>
              </a:rPr>
              <a:t>                                                     </a:t>
            </a:r>
            <a:r>
              <a:rPr lang="en-US" sz="1800" noProof="0" dirty="0" smtClean="0">
                <a:solidFill>
                  <a:srgbClr val="FFFFCC"/>
                </a:solidFill>
                <a:latin typeface="Book Antiqua"/>
              </a:rPr>
              <a:t>Trailer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Book Antiqua"/>
            </a:endParaRPr>
          </a:p>
          <a:p>
            <a:pPr marL="0" indent="0" eaLnBrk="1" hangingPunct="1">
              <a:buNone/>
            </a:pPr>
            <a:endParaRPr lang="en-US" dirty="0" smtClean="0"/>
          </a:p>
        </p:txBody>
      </p:sp>
      <p:sp>
        <p:nvSpPr>
          <p:cNvPr id="3" name="Rectangle 2"/>
          <p:cNvSpPr/>
          <p:nvPr/>
        </p:nvSpPr>
        <p:spPr>
          <a:xfrm>
            <a:off x="2895600" y="1828800"/>
            <a:ext cx="16850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Purpose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549026" y="6056309"/>
            <a:ext cx="1206500" cy="650597"/>
          </a:xfrm>
          <a:prstGeom prst="rect">
            <a:avLst/>
          </a:prstGeom>
          <a:solidFill>
            <a:srgbClr val="000000"/>
          </a:solidFill>
          <a:ln w="12700">
            <a:solidFill>
              <a:srgbClr val="CC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63067" y="6070319"/>
            <a:ext cx="12192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64491" y="6070319"/>
            <a:ext cx="4267200" cy="632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4167927" y="6157771"/>
            <a:ext cx="825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Data</a:t>
            </a:r>
          </a:p>
        </p:txBody>
      </p:sp>
    </p:spTree>
    <p:extLst>
      <p:ext uri="{BB962C8B-B14F-4D97-AF65-F5344CB8AC3E}">
        <p14:creationId xmlns:p14="http://schemas.microsoft.com/office/powerpoint/2010/main" xmlns="" val="29679343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 advClick="0" advTm="55000">
        <p14:vortex dir="r"/>
      </p:transition>
    </mc:Choice>
    <mc:Fallback>
      <p:transition spd="slow" advClick="0" advTm="5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228600"/>
            <a:ext cx="8001000" cy="11430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009C98"/>
                </a:solidFill>
              </a:rPr>
              <a:t>Network Layer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362200"/>
            <a:ext cx="8001000" cy="4114800"/>
          </a:xfrm>
        </p:spPr>
        <p:txBody>
          <a:bodyPr/>
          <a:lstStyle/>
          <a:p>
            <a:pPr marL="0" lv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    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-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Book Antiqua" pitchFamily="18" charset="0"/>
              </a:rPr>
              <a:t>Address messages</a:t>
            </a:r>
          </a:p>
          <a:p>
            <a:pPr marL="0" lv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3200" kern="1200" dirty="0">
                <a:solidFill>
                  <a:srgbClr val="FFFFFF">
                    <a:lumMod val="95000"/>
                  </a:srgbClr>
                </a:solidFill>
                <a:latin typeface="Book Antiqua" pitchFamily="18" charset="0"/>
              </a:rPr>
              <a:t> </a:t>
            </a:r>
            <a:r>
              <a:rPr lang="en-US" sz="3200" kern="1200" dirty="0" smtClean="0">
                <a:solidFill>
                  <a:srgbClr val="FFFFFF">
                    <a:lumMod val="95000"/>
                  </a:srgbClr>
                </a:solidFill>
                <a:latin typeface="Book Antiqua" pitchFamily="18" charset="0"/>
              </a:rPr>
              <a:t>  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ook Antiqua" pitchFamily="18" charset="0"/>
              </a:rPr>
              <a:t>-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Book Antiqua" pitchFamily="18" charset="0"/>
              </a:rPr>
              <a:t>Address translation from logical to      </a:t>
            </a:r>
          </a:p>
          <a:p>
            <a:pPr marL="0" lv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3200" kern="1200" dirty="0">
                <a:solidFill>
                  <a:srgbClr val="FFFFFF">
                    <a:lumMod val="95000"/>
                  </a:srgbClr>
                </a:solidFill>
                <a:latin typeface="Book Antiqua" pitchFamily="18" charset="0"/>
              </a:rPr>
              <a:t> </a:t>
            </a:r>
            <a:r>
              <a:rPr lang="en-US" sz="3200" kern="1200" dirty="0" smtClean="0">
                <a:solidFill>
                  <a:srgbClr val="FFFFFF">
                    <a:lumMod val="95000"/>
                  </a:srgbClr>
                </a:solidFill>
                <a:latin typeface="Book Antiqua" pitchFamily="18" charset="0"/>
              </a:rPr>
              <a:t>     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Book Antiqua" pitchFamily="18" charset="0"/>
              </a:rPr>
              <a:t>physical  </a:t>
            </a:r>
          </a:p>
          <a:p>
            <a:pPr marL="0" lv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Book Antiqua" pitchFamily="18" charset="0"/>
              </a:rPr>
              <a:t>       Example: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Book Antiqua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Book Antiqua" pitchFamily="18" charset="0"/>
              </a:rPr>
              <a:t>nganesa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Book Antiqua" pitchFamily="18" charset="0"/>
              </a:rPr>
              <a:t>----&gt;102.13.345.25</a:t>
            </a:r>
          </a:p>
          <a:p>
            <a:pPr marL="0" lv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Book Antiqua" pitchFamily="18" charset="0"/>
              </a:rPr>
              <a:t>   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ook Antiqua" pitchFamily="18" charset="0"/>
              </a:rPr>
              <a:t>-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Book Antiqua" pitchFamily="18" charset="0"/>
              </a:rPr>
              <a:t>Routing of data based on priority</a:t>
            </a:r>
          </a:p>
          <a:p>
            <a:pPr marL="0" lv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Book Antiqua" pitchFamily="18" charset="0"/>
              </a:rPr>
              <a:t>   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ook Antiqua" pitchFamily="18" charset="0"/>
              </a:rPr>
              <a:t>-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Book Antiqua" pitchFamily="18" charset="0"/>
              </a:rPr>
              <a:t>Best path at the time of transmission</a:t>
            </a:r>
          </a:p>
          <a:p>
            <a:pPr marL="0" lv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Book Antiqua" pitchFamily="18" charset="0"/>
              </a:rPr>
              <a:t>   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ook Antiqua" pitchFamily="18" charset="0"/>
              </a:rPr>
              <a:t>-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Book Antiqua" pitchFamily="18" charset="0"/>
              </a:rPr>
              <a:t>Congestion control</a:t>
            </a:r>
          </a:p>
          <a:p>
            <a:pPr eaLnBrk="1" hangingPunct="1"/>
            <a:endParaRPr lang="en-US" dirty="0" smtClean="0"/>
          </a:p>
        </p:txBody>
      </p:sp>
      <p:sp>
        <p:nvSpPr>
          <p:cNvPr id="2" name="Rectangle 1"/>
          <p:cNvSpPr/>
          <p:nvPr/>
        </p:nvSpPr>
        <p:spPr>
          <a:xfrm>
            <a:off x="2438400" y="1828800"/>
            <a:ext cx="19736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Functions</a:t>
            </a:r>
          </a:p>
        </p:txBody>
      </p:sp>
    </p:spTree>
    <p:extLst>
      <p:ext uri="{BB962C8B-B14F-4D97-AF65-F5344CB8AC3E}">
        <p14:creationId xmlns:p14="http://schemas.microsoft.com/office/powerpoint/2010/main" xmlns="" val="1034231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 advClick="0" advTm="60000">
        <p14:vortex dir="r"/>
      </p:transition>
    </mc:Choice>
    <mc:Fallback>
      <p:transition spd="slow" advClick="0" advTm="6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228600"/>
            <a:ext cx="8001000" cy="11430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009C98"/>
                </a:solidFill>
              </a:rPr>
              <a:t>Network Layer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362200"/>
            <a:ext cx="8001000" cy="22860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ClrTx/>
              <a:buSzTx/>
              <a:buNone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ook Antiqua" pitchFamily="18" charset="0"/>
              </a:rPr>
              <a:t>-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 Antiqua" pitchFamily="18" charset="0"/>
              </a:rPr>
              <a:t>A layer 3 device that is used to interconnect 2 or more logical networks.</a:t>
            </a: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ook Antiqua" pitchFamily="18" charset="0"/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</a:pPr>
            <a:r>
              <a:rPr lang="en-US" sz="2000" kern="1200" dirty="0" smtClean="0">
                <a:solidFill>
                  <a:srgbClr val="FFFF00"/>
                </a:solidFill>
                <a:latin typeface="Book Antiqua" pitchFamily="18" charset="0"/>
              </a:rPr>
              <a:t>-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 Antiqua" pitchFamily="18" charset="0"/>
              </a:rPr>
              <a:t>Can filter broadcast traffic, preventing broadcast traffic from one network from reaching another network.</a:t>
            </a:r>
          </a:p>
          <a:p>
            <a:pPr eaLnBrk="1" hangingPunct="1"/>
            <a:endParaRPr lang="en-US" dirty="0" smtClean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110714" y="1905000"/>
            <a:ext cx="16898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9900"/>
                </a:solidFill>
                <a:latin typeface="Arial" charset="0"/>
              </a:rPr>
              <a:t>ROUTERS</a:t>
            </a:r>
          </a:p>
        </p:txBody>
      </p:sp>
      <p:pic>
        <p:nvPicPr>
          <p:cNvPr id="5" name="Picture 11" descr="C:\My Documents\My Pictures\router(www.cisco.com)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57600" y="5334000"/>
            <a:ext cx="2286000" cy="973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12"/>
          <p:cNvSpPr>
            <a:spLocks noChangeArrowheads="1"/>
          </p:cNvSpPr>
          <p:nvPr/>
        </p:nvSpPr>
        <p:spPr bwMode="auto">
          <a:xfrm>
            <a:off x="1219200" y="5056981"/>
            <a:ext cx="1600200" cy="152717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3">
                    <a:lumMod val="65000"/>
                  </a:schemeClr>
                </a:solidFill>
                <a:effectLst/>
                <a:uLnTx/>
                <a:uFillTx/>
              </a:rPr>
              <a:t>180.200.0.0</a:t>
            </a:r>
          </a:p>
        </p:txBody>
      </p:sp>
      <p:sp>
        <p:nvSpPr>
          <p:cNvPr id="7" name="Oval 13"/>
          <p:cNvSpPr>
            <a:spLocks noChangeArrowheads="1"/>
          </p:cNvSpPr>
          <p:nvPr/>
        </p:nvSpPr>
        <p:spPr bwMode="auto">
          <a:xfrm>
            <a:off x="6858000" y="5039052"/>
            <a:ext cx="1600200" cy="152717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</a:rPr>
              <a:t>202.5.3.0</a:t>
            </a:r>
          </a:p>
        </p:txBody>
      </p:sp>
      <p:sp>
        <p:nvSpPr>
          <p:cNvPr id="8" name="Line 14"/>
          <p:cNvSpPr>
            <a:spLocks noChangeShapeType="1"/>
          </p:cNvSpPr>
          <p:nvPr/>
        </p:nvSpPr>
        <p:spPr bwMode="auto">
          <a:xfrm>
            <a:off x="2819400" y="5943600"/>
            <a:ext cx="838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Line 14"/>
          <p:cNvSpPr>
            <a:spLocks noChangeShapeType="1"/>
          </p:cNvSpPr>
          <p:nvPr/>
        </p:nvSpPr>
        <p:spPr bwMode="auto">
          <a:xfrm>
            <a:off x="5943600" y="5943600"/>
            <a:ext cx="914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998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 advClick="0" advTm="55000">
        <p14:vortex dir="r"/>
      </p:transition>
    </mc:Choice>
    <mc:Fallback>
      <p:transition spd="slow" advClick="0" advTm="5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ustom 1">
      <a:dk1>
        <a:srgbClr val="003366"/>
      </a:dk1>
      <a:lt1>
        <a:srgbClr val="FFFFFF"/>
      </a:lt1>
      <a:dk2>
        <a:srgbClr val="009C98"/>
      </a:dk2>
      <a:lt2>
        <a:srgbClr val="003366"/>
      </a:lt2>
      <a:accent1>
        <a:srgbClr val="99CC99"/>
      </a:accent1>
      <a:accent2>
        <a:srgbClr val="33CCCC"/>
      </a:accent2>
      <a:accent3>
        <a:srgbClr val="FFFFFF"/>
      </a:accent3>
      <a:accent4>
        <a:srgbClr val="002A56"/>
      </a:accent4>
      <a:accent5>
        <a:srgbClr val="CAE2CA"/>
      </a:accent5>
      <a:accent6>
        <a:srgbClr val="2DB9B9"/>
      </a:accent6>
      <a:hlink>
        <a:srgbClr val="666699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1">
                <a:gamma/>
                <a:shade val="50196"/>
                <a:invGamma/>
              </a:schemeClr>
            </a:gs>
          </a:gsLst>
          <a:path path="rect">
            <a:fillToRect l="50000" t="50000" r="50000" b="50000"/>
          </a:path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5000"/>
          <a:buFont typeface="Wingdings" pitchFamily="2" charset="2"/>
          <a:buChar char="l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1">
                <a:gamma/>
                <a:shade val="50196"/>
                <a:invGamma/>
              </a:schemeClr>
            </a:gs>
          </a:gsLst>
          <a:path path="rect">
            <a:fillToRect l="50000" t="50000" r="50000" b="50000"/>
          </a:path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5000"/>
          <a:buFont typeface="Wingdings" pitchFamily="2" charset="2"/>
          <a:buChar char="l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apsules">
  <a:themeElements>
    <a:clrScheme name="">
      <a:dk1>
        <a:srgbClr val="003366"/>
      </a:dk1>
      <a:lt1>
        <a:srgbClr val="FFFFFF"/>
      </a:lt1>
      <a:dk2>
        <a:srgbClr val="009C98"/>
      </a:dk2>
      <a:lt2>
        <a:srgbClr val="003366"/>
      </a:lt2>
      <a:accent1>
        <a:srgbClr val="99CC99"/>
      </a:accent1>
      <a:accent2>
        <a:srgbClr val="33CCCC"/>
      </a:accent2>
      <a:accent3>
        <a:srgbClr val="FFFFFF"/>
      </a:accent3>
      <a:accent4>
        <a:srgbClr val="002A56"/>
      </a:accent4>
      <a:accent5>
        <a:srgbClr val="CAE2CA"/>
      </a:accent5>
      <a:accent6>
        <a:srgbClr val="2DB9B9"/>
      </a:accent6>
      <a:hlink>
        <a:srgbClr val="666699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1">
                <a:gamma/>
                <a:shade val="50196"/>
                <a:invGamma/>
              </a:schemeClr>
            </a:gs>
          </a:gsLst>
          <a:path path="rect">
            <a:fillToRect l="50000" t="50000" r="50000" b="50000"/>
          </a:path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5000"/>
          <a:buFont typeface="Wingdings" pitchFamily="2" charset="2"/>
          <a:buChar char="l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1">
                <a:gamma/>
                <a:shade val="50196"/>
                <a:invGamma/>
              </a:schemeClr>
            </a:gs>
          </a:gsLst>
          <a:path path="rect">
            <a:fillToRect l="50000" t="50000" r="50000" b="50000"/>
          </a:path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5000"/>
          <a:buFont typeface="Wingdings" pitchFamily="2" charset="2"/>
          <a:buChar char="l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332</TotalTime>
  <Words>393</Words>
  <Application>Microsoft Office PowerPoint</Application>
  <PresentationFormat>On-screen Show (4:3)</PresentationFormat>
  <Paragraphs>117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Capsules</vt:lpstr>
      <vt:lpstr>1_Capsules</vt:lpstr>
      <vt:lpstr>COMPUTER NETWORKS </vt:lpstr>
      <vt:lpstr>           OVERVIEW</vt:lpstr>
      <vt:lpstr>Physical Layer </vt:lpstr>
      <vt:lpstr>Physical Layer </vt:lpstr>
      <vt:lpstr>Data Link Layer</vt:lpstr>
      <vt:lpstr>Data Link Layer</vt:lpstr>
      <vt:lpstr>Network Layer</vt:lpstr>
      <vt:lpstr>Network Layer</vt:lpstr>
      <vt:lpstr>Network Layer</vt:lpstr>
      <vt:lpstr>Summary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PRITTY AND ETHAN</dc:creator>
  <cp:lastModifiedBy>wanyama</cp:lastModifiedBy>
  <cp:revision>30</cp:revision>
  <dcterms:created xsi:type="dcterms:W3CDTF">2013-04-16T10:57:49Z</dcterms:created>
  <dcterms:modified xsi:type="dcterms:W3CDTF">2013-04-16T17:05:20Z</dcterms:modified>
</cp:coreProperties>
</file>