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90" autoAdjust="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334ED8-550D-440D-899C-DE8AE0A80D9F}" type="datetimeFigureOut">
              <a:rPr lang="en-US" smtClean="0"/>
              <a:t>2/20/2013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F081C4-45FA-48AE-AAB1-35DDE6F31FE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a:t>
            </a:r>
            <a:r>
              <a:rPr lang="en-US" baseline="0" dirty="0" smtClean="0"/>
              <a:t> entails to provide an indicative idea on how the concepts of risk management promoted by COSO could be used to improve and create more reflective functions in the way RIORDAN tries to establish a strong approach to Labor Management. </a:t>
            </a:r>
            <a:endParaRPr lang="en-US" dirty="0"/>
          </a:p>
        </p:txBody>
      </p:sp>
      <p:sp>
        <p:nvSpPr>
          <p:cNvPr id="4" name="Slide Number Placeholder 3"/>
          <p:cNvSpPr>
            <a:spLocks noGrp="1"/>
          </p:cNvSpPr>
          <p:nvPr>
            <p:ph type="sldNum" sz="quarter" idx="10"/>
          </p:nvPr>
        </p:nvSpPr>
        <p:spPr/>
        <p:txBody>
          <a:bodyPr/>
          <a:lstStyle/>
          <a:p>
            <a:fld id="{A2F081C4-45FA-48AE-AAB1-35DDE6F31FE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to note on this issue is the need to control the environment.</a:t>
            </a:r>
            <a:r>
              <a:rPr lang="en-US" baseline="0" dirty="0" smtClean="0"/>
              <a:t> This means that the company administrators ought to know what Riordan is for, what it aims to achieve and how it is going to impose the culture needed for the completion of such desire of development into the behavior of their employees without necessarily setting aside their rights as workers. Given that they are involved in the manufacturing industry, it is important to know the key elements that would define their employees’ role in the company.  </a:t>
            </a:r>
            <a:endParaRPr lang="en-US" dirty="0"/>
          </a:p>
        </p:txBody>
      </p:sp>
      <p:sp>
        <p:nvSpPr>
          <p:cNvPr id="4" name="Slide Number Placeholder 3"/>
          <p:cNvSpPr>
            <a:spLocks noGrp="1"/>
          </p:cNvSpPr>
          <p:nvPr>
            <p:ph type="sldNum" sz="quarter" idx="10"/>
          </p:nvPr>
        </p:nvSpPr>
        <p:spPr/>
        <p:txBody>
          <a:bodyPr/>
          <a:lstStyle/>
          <a:p>
            <a:fld id="{A2F081C4-45FA-48AE-AAB1-35DDE6F31FE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it comes to legalities, it is important to apply the second concept of</a:t>
            </a:r>
            <a:r>
              <a:rPr lang="en-US" baseline="0" dirty="0" smtClean="0"/>
              <a:t> COSO which is the assessment of risks both internally and externally that is faced by the organization. Riordan would best be able to benefit from this phase through gaining proper understanding on what laws on employment should be given attention to not only to protect the company from legal issues, but also to give their workers as sense of assurance and confidence knowing that their organization cares for them fully. </a:t>
            </a:r>
            <a:endParaRPr lang="en-US" dirty="0"/>
          </a:p>
        </p:txBody>
      </p:sp>
      <p:sp>
        <p:nvSpPr>
          <p:cNvPr id="4" name="Slide Number Placeholder 3"/>
          <p:cNvSpPr>
            <a:spLocks noGrp="1"/>
          </p:cNvSpPr>
          <p:nvPr>
            <p:ph type="sldNum" sz="quarter" idx="10"/>
          </p:nvPr>
        </p:nvSpPr>
        <p:spPr/>
        <p:txBody>
          <a:bodyPr/>
          <a:lstStyle/>
          <a:p>
            <a:fld id="{A2F081C4-45FA-48AE-AAB1-35DDE6F31FE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able to stay as ‘one’ in unison with</a:t>
            </a:r>
            <a:r>
              <a:rPr lang="en-US" baseline="0" dirty="0" smtClean="0"/>
              <a:t> one another is especially important for organizations like Riordan. Operating in several branches, its people should all be able to work as one so as to make sure that it is able to reach its goals in the industry. TO be able to do so, it is important to control activities, communication and information within the organization hence creating a common culture of progress between all. </a:t>
            </a:r>
          </a:p>
          <a:p>
            <a:endParaRPr lang="en-US" baseline="0" dirty="0" smtClean="0"/>
          </a:p>
          <a:p>
            <a:r>
              <a:rPr lang="en-US" baseline="0" dirty="0" smtClean="0"/>
              <a:t>With all these considerations kept in mind, being able to see through the progress of RIORDAN towards a global future is not a hard picture to paint. </a:t>
            </a:r>
            <a:endParaRPr lang="en-US" dirty="0"/>
          </a:p>
        </p:txBody>
      </p:sp>
      <p:sp>
        <p:nvSpPr>
          <p:cNvPr id="4" name="Slide Number Placeholder 3"/>
          <p:cNvSpPr>
            <a:spLocks noGrp="1"/>
          </p:cNvSpPr>
          <p:nvPr>
            <p:ph type="sldNum" sz="quarter" idx="10"/>
          </p:nvPr>
        </p:nvSpPr>
        <p:spPr/>
        <p:txBody>
          <a:bodyPr/>
          <a:lstStyle/>
          <a:p>
            <a:fld id="{A2F081C4-45FA-48AE-AAB1-35DDE6F31FE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Being able to stay as ‘one’ in unison with</a:t>
            </a:r>
            <a:r>
              <a:rPr lang="en-US" baseline="0" dirty="0" smtClean="0"/>
              <a:t> one another is especially important for organizations like Riordan. Operating in several branches, its people should all be able to work as one so as to make sure that it is able to reach its goals in the industry. TO be able to do so, it is important to control activities, communication and information within the organization hence creating a common culture of progress between all. </a:t>
            </a:r>
          </a:p>
          <a:p>
            <a:endParaRPr lang="en-US" baseline="0" dirty="0" smtClean="0"/>
          </a:p>
          <a:p>
            <a:r>
              <a:rPr lang="en-US" baseline="0" dirty="0" smtClean="0"/>
              <a:t>With all these considerations kept in mind, being able to see through the progress of RIORDAN towards a global future is not a </a:t>
            </a:r>
            <a:r>
              <a:rPr lang="en-US" baseline="0" smtClean="0"/>
              <a:t>hard picture to paint. </a:t>
            </a:r>
            <a:endParaRPr lang="en-US" dirty="0"/>
          </a:p>
        </p:txBody>
      </p:sp>
      <p:sp>
        <p:nvSpPr>
          <p:cNvPr id="4" name="Slide Number Placeholder 3"/>
          <p:cNvSpPr>
            <a:spLocks noGrp="1"/>
          </p:cNvSpPr>
          <p:nvPr>
            <p:ph type="sldNum" sz="quarter" idx="10"/>
          </p:nvPr>
        </p:nvSpPr>
        <p:spPr/>
        <p:txBody>
          <a:bodyPr/>
          <a:lstStyle/>
          <a:p>
            <a:fld id="{A2F081C4-45FA-48AE-AAB1-35DDE6F31FED}"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BA49B8-8950-4A57-AB2B-1D0971C97DA6}"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A49B8-8950-4A57-AB2B-1D0971C97DA6}"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A49B8-8950-4A57-AB2B-1D0971C97DA6}"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A49B8-8950-4A57-AB2B-1D0971C97DA6}"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A49B8-8950-4A57-AB2B-1D0971C97DA6}" type="datetimeFigureOut">
              <a:rPr lang="en-US" smtClean="0"/>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BA49B8-8950-4A57-AB2B-1D0971C97DA6}"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BA49B8-8950-4A57-AB2B-1D0971C97DA6}" type="datetimeFigureOut">
              <a:rPr lang="en-US" smtClean="0"/>
              <a:t>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BA49B8-8950-4A57-AB2B-1D0971C97DA6}" type="datetimeFigureOut">
              <a:rPr lang="en-US" smtClean="0"/>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A49B8-8950-4A57-AB2B-1D0971C97DA6}" type="datetimeFigureOut">
              <a:rPr lang="en-US" smtClean="0"/>
              <a:t>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A49B8-8950-4A57-AB2B-1D0971C97DA6}"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A49B8-8950-4A57-AB2B-1D0971C97DA6}" type="datetimeFigureOut">
              <a:rPr lang="en-US" smtClean="0"/>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19DFF-28E7-4B7B-BCCB-809061F3E7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A49B8-8950-4A57-AB2B-1D0971C97DA6}" type="datetimeFigureOut">
              <a:rPr lang="en-US" smtClean="0"/>
              <a:t>2/20/2013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19DFF-28E7-4B7B-BCCB-809061F3E7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oso.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5715000"/>
            <a:ext cx="9144000" cy="457200"/>
          </a:xfrm>
          <a:prstGeom prst="rect">
            <a:avLst/>
          </a:prstGeom>
          <a:noFill/>
        </p:spPr>
      </p:pic>
      <p:pic>
        <p:nvPicPr>
          <p:cNvPr id="11"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609600"/>
            <a:ext cx="9144000" cy="457200"/>
          </a:xfrm>
          <a:prstGeom prst="rect">
            <a:avLst/>
          </a:prstGeom>
          <a:noFill/>
        </p:spPr>
      </p:pic>
      <p:sp>
        <p:nvSpPr>
          <p:cNvPr id="11266" name="AutoShape 2" descr="data:image/jpeg;base64,/9j/4AAQSkZJRgABAQAAAQABAAD/2wCEAAkGBhQSERUUEhMVFRQWFxwXGBgXGRgXFhUXFBoXFxoYFxUXHCYfGBkkGRccHy8gJicpLSwtFx8yNTAqNSYrLCkBCQoKDgwOGg8PGjAcHB8sKSkpLCktKSksKSwpLCkpLCwsKSkpKSksKSwsLCwsKSwpLCwsKSwsKSwpKSwsLCkpLP/AABEIAGABUQMBIgACEQEDEQH/xAAcAAABBAMBAAAAAAAAAAAAAAAHAwQFBgABAgj/xABOEAABAgMDBwcFDQcDAwUAAAABAgMABBEFEiEGBzFBUWGSExYiVHGBkRQyodHSFyNCQ0RSU2KCk6KjsTNylKTB0/BFVbIVwvEkNHN04f/EABkBAQEBAAMAAAAAAAAAAAAAAAEAAgMEBf/EACYRAQABAgUFAAIDAAAAAAAAAAABAhETFSExUhIiQVFhAwUEcYH/2gAMAwEAAhEDEQA/ADjGjGViAyxyqTJMX6XnFG62n5x1k0+CPUNcSK5R5VsSSQp1XSI6KE4rVTdqG84RTDa9rWhjLo8mZOhWCSRt5RYJP2U0hoJNEqBOWlV+bd6TbCqYU0FWoUHcNGJiMn8oZmbV764Qg6G0VSgDZQae0wsaz8SLuQ06r9paYCtnlT2HcCBGhm6mzotIfxL/ALUNpGS3RYZGS0YQqyKGbSc/3D+YmPXHQzXzx0T6vv5n1xdZKQ3HwiYSm4NHoiuen6GRzXz3X1ffzPrjn3M53/cD/ETHrggzKzsPgYiZm981R7j6oLi31UJjN3OIQtZnyQhJUaPzBwSCTr3QPDaE07NNMNzMyC4pCP27poXFAVxXqB9EF/KWZLNmPE4KeUGxXA0rj6L0CnI/JZyemaowqSq9qQitL57sANdYhtIs2xnDDZEvIoMy6BdvYqSLtBqxcO0ig3xFvWFbEx0n5oMJPweU5IAdjQ/VVYazGULUkDL2aE3h0XJgiqlKGkJ1Eb9A1DXESi+6q86tS1HWolR9MRtM7pUZvpo/6mn+KfP/AHR0M3E3/uP8zMeuO5GS3f54RYpCQ2D0RLpVwZsp3/cD/ETHrjv3Lp7r6vv5n1wQZKSppHohw+8AKCG66Q0ObCd6+fv5j1wi/m8tJGLM4tR+pMug+C8D3xe5qYiLfmyDUEg7QcYlb6pEhnJn7Pd5OdSp9oGirybj7Y2hQwWO3A7RBesS2mpplLzCwptYwOsHWFDSFDWDFLt6RTaMq4FAeUspKkK1rSNKDuOjtoYHmbrK82bNONqvKl3ElV0CtFhN5BGyvmk766oDE+x0tq3mZVvlHlhI1DSpR2JTpJ/TXFFXlTaNoEiRa5Fqv7Q3SogfXX0R2JBI2wzaYDwNo2oTyZwYYGN/TQBPzf1pUmkMbRyrmJo3QeSZ0JabNAANAURQqw7BuiGs/D9/ImfWffrSCVbDMuj0JoPRCYzdTZ/1IfxMx7UNZCR3RZJCR0RLpRAzaTh0Wh/MTHrjoZrp7r6vv5n1xepGz6aoknDdFADDddP0Mzmwnevn7+Z9ccnNpOf7h/MTHri9TSlbD4GIiaCvmq4T6oLq31W05tZwmgtCp3TEwT4Vgc5Q2u+wsoRNTBKSoEh90hV03cKq0EiDPKTBYYmZhSSC22QmoIqpVdFRtpATlLKXNTYSgFRCkpTTSpQx06hXEmLwNpGROWKLOk5dhRXMTQaReTeJN9QqeUWakGpOGJ8YYuM2zOC+XBKtnVXkqfq53kjshqp5myuigJmJ9WK1qxQze046b1e81qSBhEM5OvTCrzzilneeiK7E6BFY77pZWQU2o1Nppr/9p/1xsZuZs/6j/MzHrhORktGAiwyEhsHohXShBmznTotA/wARMeuOxmunuvq+/mfXF6kpHd6IkXF3RSK56QzObCe6+fv5n1wmvNtPjFE8Sd0zMA+JNIvk1MREzMxFcWUNeUtrWW4EvKU8j6N7pXgNbbycSfGmsQT8jctWLRZLjRKVJoHG1ecgnbtGwj9YikrROIMrMdILrcUfOQsaKH/NkCKUn3LJtNLg1LLbydSk3glejuWN4EBi8aS9KVjIpHutSH0h4f8A9jcDS6kQNUOpnLXeddPvEik0roqjSTq88KP2Rsi/2tPBlhx06EIUrhBNIFtiJLdkPuKPTmnbgJ0qA84+N8wwzVvZAT06uafW85pWcB81I81I7B6axKSMpohGSk4sMjJ6ITJWRk90d5Y5YJsxAbbSkvqSFKWrFLYOA6OsmhoN0TtkSNVJ2Vr4QFM6Nr8tOOkGo5QgfutdAekGJmfR+c805X9srga9Ua92eb+mVwNeqCxkTkTLsyLCHJdpThQFOFSEqUVrF41KhXCtO6Jzm1K9Vl/um/ZgueiAL92ec+mVwNeqM92eb+mVwNeqDpzaleqy/wB037MZzaleqy/3TfsxXXTDz7amXz08EtPLUsA1HRQKEihJujZF1f8A/Q2W023RL050lkaUtAeaNYwIT9oxJZx7KZL0pLMMttqdWSShtKTSoQKkDR0ifswyy3UFzlxPmsoS0N1MT+o8IRER1K5IScWCRlISkZOLDIycTUnlj2enFSzRCElSjuGMUXKLPI6ly7L0abGhISlSiNSlFQoK7BF2yumPJ7Ne1KdIbG8E4/hCoFGbKxUztqDlUhbTYU6oHzTdolAUNlSMN0TO82PpbPFOKWlIeJJOtDZHfQaILkraZelWH1C6pxAKhqru3RWc50gykS8uwy0hx5ytUNpCro6GkDDpLEWK06NhDSdDSAkdwA/pAvJnNTERMzMQpNTERMw/C0nsknPf3CfNSyoncMPUYHGSNhJmrQbQfNPnfuIqtQ7xdT3xdW5ks2ZNO6FOkMp78FEdxUe6ILM/MJVOL2lt0J7QUaPsj0ROOrd1lTaZmppRH7Jo8m0nUEpwJpvI8AI7kJLRCUnIkEg6QTXtqYsUhJRNlpCSh7lHlEizWEEJC33QSkK81ASMVGmmmwaYkZCS3Q/tiwWZloIfReAxSRgpG9KhogUwCzueacKjR0gbkNgd1RXxhP3Z5z6ZXA16ostv5mL1VSziXPqq6CxuChge8CIOXtObs9QRMyjD6APNfZbS5T6ryU0V31hZ086G/uzzn0yuBr1Rnuzzn0yuBr1Rfcn8tLJmVBDkuzLOnC48y2ASdSXAm6f1i7Jybleqy/3Tfqgu10wAVpZ05iYbLTrilIVSqbrYrQgjEAHSBFqyIZEnIvzpFXK8k1XRfVQqPEfBMWvOTJS0vIrKZdhK3CltJDaAoVN5RFB81JiBt+X5GSkpX4V0vLp85dSK96iO6Jnpi6rSsuVKKlElRNSTpJJqSYn5GThKSlIsEhKQtHNk2deUlO2IPLTOcZRamJQBIQSlS6BSlKTgboOAANRXGsXSUWGGnXlaGm1K8AT/AEjz+JUzloNMnS44lKvtqClegmATrNlh92eb+mVwNV/SCjkflA5NySnHgL6F3bwFL2CTo1HGhjjLmzJWVs9zk5ZhJIDSKNoqL5AqDStQmp7o1YMt5PZ0uilFODlVfb6Q9BHhEral5qYiKmZiO5qYiKmH4Sd2UsqmWgnTygPcMT6IHeddxJnnqfSqHglIV+IGCPkioB115XmsNKWe0g09AVAinAqbnm28Sp1xKScdLqqqPgYF5hWqDZGQefcHY+k9BjUDawZ1p+5I3BpecSjDWkdM93Rp3xD2/KckzKSv0bd5X76sD6b3jC2WCfKrWlJYYpbAWrvN9Vfstp4o6tg8rNOK1BV0dicP1ELEbmMhKRYJGThKRk4sMjJwkhPzIlpV54/AbJH71MPxUjz1ZFnGctJhjSC4kK/dT03PEA+MGfO1aYbkkoHxi8f3WxfPpAihZirKLs87MK0Mt0+28SB33UqgHkeExuNCNwNMjSo3CE/NhptbivNQkqPYkE/0iQey6vKLdddJq3KoO8C4mn/Jaj3REAFxxTh0rUVeJr+kO8jWSmQmphXnzDlwHXpJV3XlK4YcyUpujTEbFpGTiwyEnCMhJxPyzFBA0GOeu1LiGmEnFKS4e1XQT/3RxmAsi61MTJ+GoNJOujYvK8SoD7MU7Oza/LTjtD0Qu4OxkU/5VMGTN/Zwk7KYC8KNF1fa5V1XhWndFIp9oJ5XldvgY3JVFTsvIF7/AJuDhhe0528tStpPhqiOyEcq1Ozq6hTqyhNdPTN8jxWPCEZiYhVO13EzMRFTMxHcy/CNlS/LzLTWpawD2DFX4QYieZx5ryeRlJfQbheWNZUrAfiUrwijZIWg7KKbmQn3vlShKj5pcSlJUgnVVCqf+Il871rh2ccAPRQQ2NlGhj3XifCCTkhkS07YjMs+jB1HKqpgpK3OmlQOpQBArugEReJdtyjU4nymVIIVitv4SF68NtfHVD6RkcdHrgVWrZE/Yrt+q1MjzZhutKakujQDuVhsMWrJ/PMldBMthX128Fd7ZOPcYRe24lyzASKw3mpmEZG3mJsVl3kKPza0WO1JxENJ9Sk+cCP82wNf0RmJqmvGGrtvmlx1CXka0rAPpIhnNTERE1MRBu18hJWdSoyfvbtKlhfmn9w/B7sNoEV3JPLp+ynhLzRWuVvFBCqlcud1cbo03cRTEQ+VPqQoKQq6pJqDsI/zRHWdGVTMS0vOJSAXkUXT57YqDv0KHYImdtYWHLx0Tc7IyqFBSVUcURiClw4EHZcSruMIZUL5WccpoRdbG67p9JPhEJmfZUpwvuqJEuwbpVqBqlKa7Ai94xNyrBUSo6VEk9pNYjG8lJGTiwyMpCUjKRYJOVoKmJpVs5E6GbPKNbygn7I6aj4Jp3wOMy1mcvaanlVoyhS919zoJr3FR7om8+Fr9NDI0Ib/ABOmn/FPpiWzDWRcknXyMXnKA7UM9EfiKopEbzJ3nOcLz8nJpp0131Y7TcGHYVxJZQzQDl1OAQAkdw/zwiKs9zym3H3TQolUED7AueN8rPdDefnLylKPwiT44xCNZmSMxMRFzL8dzL8RMzMbNMJWN97kbHdXoVMuhsajcTp7RRKvGKnmes/yi1uVI6LSFu7gT0EDt6RP2Ym868zyEvLSop70yCdt9zo4+Cj3xL5gbJuyr75FOVcCE/utDV9pR8IPCjeRRpGR1SMgbuGmSbvLWhPzmBDd5KO8lKfwt/ih/Iym3TEJmqX/AO8llYObNpaWtCh408Yu8hJ7v8/8wyxSWkJKH7rl0UEbNECI6amImgvz3T6lPpaAPQbApvcNSadgAhbNJlRJSMosTD1x51wqUnk3VFKUgJQCUoI0VP2oulqS0pMEGaZvrSKBSSUqpsJSoE98Ra7IssfJ3ONf9yFjWNkx7q1m9YP3T/8AbjPdWs3rB+6f/txX3JWyh8md41/3IbuKsgfJXuNX9yC0G8rR7q1ndYP3T/8AbiBy3zjyj8m4zLu33HKJpcdT0K1VipIGgU745sOSsqae5JuVdBulRKlqCQE01hyuuBlbkyjyy61g3eXcFScKlKdO4Q2ZmZF8WfyUnKMbEX1b1Kx/VRh5ISeiFmSH2ZZ5GKVNAdhGrxqIlpGUpBLcbFJSWCRUxqcnbjbrmnk21Kptugn+kdzL9IjFz10moqCKEHQQdIgLzpMJ5WbRypKWytPKLopQCVKClqwBrgTBmyoziSjkm4zKuFa1p5NKQ24miVUScVpHwagCFnbAszSZZQ7FrAHYAukJtCQljfYlauDzS4oqCTtF5Rx7BWNSxrazhxjyWz5dgi64qrrg2FWOPjTuiuzMxDm1LTU6srWak+gDUN0Qk1MRNR6JzUxE5m7oHn5pY6EuypVfrK1DfdB8YrUrKOzDoaZSVrVoGoD5yjqSNZifywtJqz5PyFld9ZN+YWKdJeB5PxAFNQA3xKqbQHtpqL00kuVCSsX1UKgL6qrOAxoD6IPTWdCzEgJExQAUHvT2AGA+L2RUM3WSrL8s49NIK6LCE0Kk40BVShFcVDTsi4s5ASCtEurvcc9uKWKeqzS86FmEEF+oOBBZeII3jk4pGUclk/M9Jt4yzmm8y08Entb5O74UO+Ly5kBZ6fiVfeOe1DZzJCzU6WFfeL9uDRq9XoEp4KlljkJkTKPgqSl1taRvC0gjuJgmZtcp5qZc5B9KnGiklRWaqapoN/TiaChxxiXcyeswaZdzjX/chN+1W2myzKtBlB0085VcMTp0bTCLeTCffAUoA4VIHYDh6IhpqYhSamIh5uYiagnNTMTuXKyzZkkwrz7inCNl7ADxX6DCOSeTgdPlU0bko10ypWh1STgkbU107dA0xVsvsrDNTJWcBUXQfgNoPRSd58474matdBHyKkgzZayPOfcu/Yb6P9FRMyMnDPIlwPWYhI0suKBGuiiVA07F+gxaJGThap2KyMnDy/UgDR6o5dcCRQRGuzdDUaRGSBGcufU/OOqAUffFAYHQ30Eg7PN9MEzJjLqQlJBlhDpLjbQ6Ibd6ThFVYlATisnGsSE/ZMg6tTj0uS4o1UUqUATtolQFTDJVn2Y30kyqlKGIClKKe8KWR6IWIvGhpkg0pmz333P2kyuiSdKga1V2ElR7ojJl+H9t24p9VVUCU+akaE9m3tivzMxEbW0JTUxCuSkoZieYRSoC76tyW+lU99B3xEvOFSglIKlE0AGJJ2CLchIsiUWtZHl0wmgAP7Bvad+veaDVEZm0XUjOhbPLzjprUXyBT5rXQHianvg7ZC2P5LZ8uyRRSWwVfvr6avxKI7o8/wCR1im0bRbRT3tJDiydTTZBx3qJp9qPTiYJURaHUZGRkBBbLqTdsu0fLGqhl5d+9qQ8RRaF/VWMe0mLzk9nClZhIvLSy6dKVmiSdqV6FD07Ysdp2e0+0pt9KVtqFFJVoI7dXbAiyhzLvNErkH0qbOIadN0jcHDVKu+naYWba3gVXX0K0PN8Y9cMnpYHQ81xQE3MgrXBp5KTvHJEeN6OeY1r9UV+V7US7hhesivx7PFDJ7Jon5QxxQKzkPa3VFfle1GuZNrdUP5XtQru+CQ7kYs/KZfiMM3s3zh+VS3EYoYyItbqh/L9qM5kWt1RWGn9lh+KJdwhSFi/9Nl5t9b7S3FNXG7itBUaa9d674QKbEsRU/aCZdCrtb1FfNDSSa9l4DxiUGRNr6fJFdo5L2ouWZ/IiYlpl56aZLauTCW7xSSStVVEBJOwCv1oFab3kwyIy5XIrXKzaCAlVFo+E0vWpA+Eg6aDtGmCrJ5QSzyatPtEbCoAjtSaEREZaZvZa0heJ5N9IupdRiofVWn4Q3HEbRAutPNZajJNzk5hOpSVJBpq6LlFA9hMQiJjYaHilXxzXGIYuyAPx7PFAV5kWtWnkhrs96r4Xo3zHtbqivyvahPcLjthE/KGOKGTuSqj8pl+IwMOY1r9UV+X7UaGRFrHRKH8v2ol3CI7kOs/KZfiMR72SEu0azdoMpHzW8VHcKmvoil8yLW6oa7Peq+F6Oms3lruYeTlA1kraQPG9Au5YbYzgMSjSmbPRyYV5zqsXnNXRrintNKagNY8b5SYXyhSrk0LF44lKSqpAJOlZp2wScm8xJJS5OvgjTybROO4vH+g74ls5OTEwGJaWsyV96QVLUEBISDQJTW8QSrEmsV10/7Ky5IyiG5BhBcQCRyiqqTW85VVNOqtO6J4TTYFA43xJ9cefeZFr1xlDj/8XtRhyItbqh/K9qIRFUQPDxSfjm+IQxekQfj2eKAqcibWHyQ/le1GzkPa/VFeDXtQ6HuFt6wSflDHFDF7JJR+Uy/EYGIyItbqivy/ajOZFrdUV+V7WES7hAeyFWcTNSwG28cIYmQs2V6T7/laxobawRUfOIJFO0xTDkTa3VT2+9e1DyTzSWm+QHQhpJ1rcSaa/MbqSd0S7jXLPOI5NEJTRDafMbR5jYGFdHSVv0DVFlzW5rVLIm51FE0JbaUMVXh+0WDoGJoDroYtOSGaSUkyHXVCYeSahSgA2g/VRUiu8kmL6FjURtgMREAbIWi9Yc8thYKmz5tcA+zXokKOAcTWndspBVsnK+UfSOTeQlR0oWbihuoqnohXKXJaXtBrk303gDVKkmi21bUKGg7RoOuBJa+Z6fYVSVdRMI1AlKFgbCleHgYhafAwvLSfjm+IeuGTsoD8e1xCAmrIa1+qH8r2ozmNa/VFfle1Cu4X3rGr8ezxQydyXJ+UMcUC3mPa3VFfl+1GuZNrUr5IabfeqeN6JdwjPZFLPymW4jDGYyJQjF+fl20bQanuBIij8x7W6or8v2o2nIG11EDyUp31aSOIqwgXctj+VUjZyT5EnlXiKGYdGA23E4EncABvMDx+YmbTmbjYW644akVxV9ZWpKB3ARcbGzGzLhvTr6GhrSk8o4R2+an0wWcmslJaRQW5ZATXFSiauL1VUo4kejdEYjW8mWb7IZFmsXahby6F1e06kp13BjTbUnXFqjgOitNezX4Ru/AXUZGr0ZEkbajVVIUUFxAvVQAFGppRV06aUIpvhq4yBdUZZSkFNAi6lRQSVE1RWgvAjHVSmuKxnYygflksJYcLfKFZUpOCuhcoAdQ6UDjnlO9bf4zGJr6Zd38P8Gr8tHXE2GlmTfSejh0QihNQErUtRI2lFUjfSOmpJ5NLt6oSlqpV8GqvfMdKhgd+MBTnlO9bf4zGc8p3rb/GYMWHJllXIbGrJPQC0XwkoHSAVgjlE1JOul098IPWbdWgho0vueY22rzloKSQrQKA4jGA1zznetv8ZjOeU71t/jMOKcsq5DjZTBBc6Kkk1xKEJBqVUIUkVV3w38jJASlgoWlJClkJF6qCKBVenUkHHCArzznetvccZz0netvccGJCy2rlA6TNnBLFy6V4g0QhANQag3BRKhXSNcIM2Qo3lkBC6C6AlIoeSCfO03QScN0BPnlO9bf4zGhlnO9bf4zFirLK/Y1OSl4UbYU3RKkq0Jv3hS6Ck1Vjje1bdMZPSS+leQXALgQQErrTlaX0KOIF4A9xG4Lc853rb/GYwZZTvW3+MxYsLLKuQ0mTNFJUyS6o1S4KXUV0C/WoubNdNdYSFkrClqKcSuoupSnDlkqN9QxUboBGzGA3zynetv8AGYznlO9bf4zDiwssq5DYbOcCAkCqbitKqKSTpTX5p1HVWF7Nb98JSwGk3aGqAlVdgIVRQ3074BnPOd62/wAZjOeU71t/jMGKstr5DaiVxCeRIcC7xcwpQKqTfBqapwu79kN5ay1oSbzd7FJKUhKQpAvGhAwUsKONcCAIDXPKd62/xmM55TvW3+Mw4gyyv2NZl3FoWhDYbS4rWko6IxVeCVa6AAimk4RymTfKiojppZuaaIcIUqtNJFRQgnRhvgLc8p3rb/GYznnO9be44sQ5ZVyGlMsUrbCmVKum9eASaKCUpSL1cBWp7oxuzXTe5VKFhxSVkAVuqCk1BvGh6GGAHmQFRlnO9be4zG+eU71t/jMWIsrr5DWZS6olbJdQbwSlKUque+LNaE4BSSnH6scIsx4JXTFRQlNCcCOlgPrJqBXXSAvzznetvcZjXPSd629xxYiyyrkOkm0Qt4BBQDWilBN4qJJwKfPTiCCdFaQ08jqkJQwULSlV5dEgLqhSaBQ8+pIMBfnjO9be4zGc8p3rb3HBifFllfIdf+lDyfkylKsNBSkCuHwQKV3w1fs1zGhN3lVEIATQJLa0ggjGlSMICnPKd62/xmM55TvW3+MxYsKf1lXsb7Pk6yykFsjCl1baE1ISPgpwOOswgLJUHVKCQEUoAEpBB5IDztJRWoptgLc853rb3HGc9J3rb3HDifFllXIZ0STi2UtoTyeNVFxAR5oFAA0R8Khr9Ux0thSlKvMKLigmi6JAQpIoTfrUCuOGowF+eU71t/jMZzznetv8ZixBllXIa3bKdKlUIAvlAxw5FwhayU6L4UaDcI5Mm8VLWQKODBIvX2ygVaJ6V0UpjTWqAtzynetv8ZjOeU71t/jMWIcsq5DrNShDTYCSoJIUtOBKxRVdOBN4hW+hhBTAISoS5uAklF1IJNAAvk60woRTTjWkBHnlO9bf4zGc853rb3HFiKf1lfIaES7oIU2gpCby0oJoMQhNwgGgJF5QGo0jaJN5OOKlIKlCpolZcuVT2Vv02UEBbnlO9bf4zGc8p3rb/GYMWFllXIaV2esJIWFuUJNRdUolS0LrdVgQFVFNgjSpZZUaNXSUJvYJoCLmCFg1pgRdNaUgLc9J3rb3HGc853rb3HDijLKuQ2IlDgkMlLgNVO0TRQ0qoutVXhUU1V1QpZ0g4lxquKEtKGJ6SFL5E3TtHRVQ90BDnlO9bf4zF3zU5TzL8w4086pxPJXxfNSkpUlOB2EK9Ahiu82Y/L/Aq/HRNV9hQpvjI3SMjV3n2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68" name="Picture 4" descr="http://www.markfrigo.com/COSO_Logo.jpg"/>
          <p:cNvPicPr>
            <a:picLocks noChangeAspect="1" noChangeArrowheads="1"/>
          </p:cNvPicPr>
          <p:nvPr/>
        </p:nvPicPr>
        <p:blipFill>
          <a:blip r:embed="rId4" cstate="print"/>
          <a:srcRect/>
          <a:stretch>
            <a:fillRect/>
          </a:stretch>
        </p:blipFill>
        <p:spPr bwMode="auto">
          <a:xfrm rot="19963706">
            <a:off x="51402" y="1312043"/>
            <a:ext cx="5082571" cy="1457326"/>
          </a:xfrm>
          <a:prstGeom prst="rect">
            <a:avLst/>
          </a:prstGeom>
          <a:noFill/>
        </p:spPr>
      </p:pic>
      <p:pic>
        <p:nvPicPr>
          <p:cNvPr id="11270" name="Picture 6" descr="http://futurepubliclibrary.com/wp-content/uploads/2011/10/riordan.bmp"/>
          <p:cNvPicPr>
            <a:picLocks noChangeAspect="1" noChangeArrowheads="1"/>
          </p:cNvPicPr>
          <p:nvPr/>
        </p:nvPicPr>
        <p:blipFill>
          <a:blip r:embed="rId5" cstate="print"/>
          <a:srcRect/>
          <a:stretch>
            <a:fillRect/>
          </a:stretch>
        </p:blipFill>
        <p:spPr bwMode="auto">
          <a:xfrm rot="1502548">
            <a:off x="2818110" y="3810423"/>
            <a:ext cx="6380262" cy="1160048"/>
          </a:xfrm>
          <a:prstGeom prst="rect">
            <a:avLst/>
          </a:prstGeom>
          <a:noFill/>
        </p:spPr>
      </p:pic>
      <p:sp>
        <p:nvSpPr>
          <p:cNvPr id="7" name="Title 6"/>
          <p:cNvSpPr>
            <a:spLocks noGrp="1"/>
          </p:cNvSpPr>
          <p:nvPr>
            <p:ph type="ctrTitle"/>
          </p:nvPr>
        </p:nvSpPr>
        <p:spPr>
          <a:xfrm>
            <a:off x="4724400" y="1676400"/>
            <a:ext cx="4114800" cy="1470025"/>
          </a:xfrm>
        </p:spPr>
        <p:txBody>
          <a:bodyPr>
            <a:normAutofit fontScale="90000"/>
          </a:bodyPr>
          <a:lstStyle/>
          <a:p>
            <a:r>
              <a:rPr lang="en-US" dirty="0" smtClean="0"/>
              <a:t>RIORDAN Corporate Compliance Plan Presentation  </a:t>
            </a:r>
            <a:endParaRPr lang="en-US" dirty="0"/>
          </a:p>
        </p:txBody>
      </p:sp>
      <p:sp>
        <p:nvSpPr>
          <p:cNvPr id="8" name="TextBox 7"/>
          <p:cNvSpPr txBox="1"/>
          <p:nvPr/>
        </p:nvSpPr>
        <p:spPr>
          <a:xfrm>
            <a:off x="228600" y="4343400"/>
            <a:ext cx="5181600" cy="1569660"/>
          </a:xfrm>
          <a:prstGeom prst="rect">
            <a:avLst/>
          </a:prstGeom>
          <a:noFill/>
        </p:spPr>
        <p:txBody>
          <a:bodyPr wrap="square" rtlCol="0">
            <a:spAutoFit/>
          </a:bodyPr>
          <a:lstStyle/>
          <a:p>
            <a:pPr algn="ctr"/>
            <a:r>
              <a:rPr lang="en-US" sz="2400" i="1" dirty="0" smtClean="0"/>
              <a:t>Understanding how COSO’s Enterprise Risk Management Approach </a:t>
            </a:r>
          </a:p>
          <a:p>
            <a:pPr algn="ctr"/>
            <a:r>
              <a:rPr lang="en-US" sz="2400" i="1" dirty="0" smtClean="0"/>
              <a:t>could be applied for </a:t>
            </a:r>
          </a:p>
          <a:p>
            <a:pPr algn="ctr"/>
            <a:r>
              <a:rPr lang="en-US" sz="2400" i="1" dirty="0" smtClean="0"/>
              <a:t>Company Development and Progress </a:t>
            </a:r>
            <a:endParaRPr lang="en-US" sz="2400" i="1" dirty="0"/>
          </a:p>
        </p:txBody>
      </p:sp>
      <p:sp>
        <p:nvSpPr>
          <p:cNvPr id="9" name="Rectangle 8"/>
          <p:cNvSpPr/>
          <p:nvPr/>
        </p:nvSpPr>
        <p:spPr>
          <a:xfrm>
            <a:off x="3048000" y="6096000"/>
            <a:ext cx="5445337" cy="584775"/>
          </a:xfrm>
          <a:prstGeom prst="rect">
            <a:avLst/>
          </a:prstGeom>
          <a:noFill/>
        </p:spPr>
        <p:txBody>
          <a:bodyPr wrap="none" lIns="91440" tIns="45720" rIns="91440" bIns="45720">
            <a:spAutoFit/>
          </a:bodyPr>
          <a:lstStyle/>
          <a:p>
            <a:pPr algn="ctr"/>
            <a:r>
              <a:rPr lang="en-US" sz="32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Focus on Labor Management</a:t>
            </a:r>
            <a:endParaRPr lang="en-US" sz="32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ight Arrow 9"/>
          <p:cNvSpPr/>
          <p:nvPr/>
        </p:nvSpPr>
        <p:spPr>
          <a:xfrm>
            <a:off x="1447800" y="6172200"/>
            <a:ext cx="1524000" cy="533400"/>
          </a:xfrm>
          <a:prstGeom prst="rightArrow">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decel="50000" fill="hold">
                                          <p:stCondLst>
                                            <p:cond delay="0"/>
                                          </p:stCondLst>
                                        </p:cTn>
                                        <p:tgtEl>
                                          <p:spTgt spid="1126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8"/>
                                        </p:tgtEl>
                                        <p:attrNameLst>
                                          <p:attrName>ppt_w</p:attrName>
                                        </p:attrNameLst>
                                      </p:cBhvr>
                                      <p:tavLst>
                                        <p:tav tm="0">
                                          <p:val>
                                            <p:strVal val="#ppt_w*.05"/>
                                          </p:val>
                                        </p:tav>
                                        <p:tav tm="100000">
                                          <p:val>
                                            <p:strVal val="#ppt_w"/>
                                          </p:val>
                                        </p:tav>
                                      </p:tavLst>
                                    </p:anim>
                                    <p:anim calcmode="lin" valueType="num">
                                      <p:cBhvr>
                                        <p:cTn id="10" dur="1000" fill="hold"/>
                                        <p:tgtEl>
                                          <p:spTgt spid="1126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11270"/>
                                        </p:tgtEl>
                                        <p:attrNameLst>
                                          <p:attrName>style.visibility</p:attrName>
                                        </p:attrNameLst>
                                      </p:cBhvr>
                                      <p:to>
                                        <p:strVal val="visible"/>
                                      </p:to>
                                    </p:set>
                                    <p:anim calcmode="lin" valueType="num">
                                      <p:cBhvr>
                                        <p:cTn id="19" dur="500" decel="50000" fill="hold">
                                          <p:stCondLst>
                                            <p:cond delay="0"/>
                                          </p:stCondLst>
                                        </p:cTn>
                                        <p:tgtEl>
                                          <p:spTgt spid="1127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127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1270"/>
                                        </p:tgtEl>
                                        <p:attrNameLst>
                                          <p:attrName>ppt_w</p:attrName>
                                        </p:attrNameLst>
                                      </p:cBhvr>
                                      <p:tavLst>
                                        <p:tav tm="0">
                                          <p:val>
                                            <p:strVal val="#ppt_w*.05"/>
                                          </p:val>
                                        </p:tav>
                                        <p:tav tm="100000">
                                          <p:val>
                                            <p:strVal val="#ppt_w"/>
                                          </p:val>
                                        </p:tav>
                                      </p:tavLst>
                                    </p:anim>
                                    <p:anim calcmode="lin" valueType="num">
                                      <p:cBhvr>
                                        <p:cTn id="22" dur="1000" fill="hold"/>
                                        <p:tgtEl>
                                          <p:spTgt spid="1127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127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127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127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127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plus(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down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304800"/>
            <a:ext cx="9144000" cy="457200"/>
          </a:xfrm>
          <a:prstGeom prst="rect">
            <a:avLst/>
          </a:prstGeom>
          <a:noFill/>
        </p:spPr>
      </p:pic>
      <p:pic>
        <p:nvPicPr>
          <p:cNvPr id="5"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6019800"/>
            <a:ext cx="9144000" cy="457200"/>
          </a:xfrm>
          <a:prstGeom prst="rect">
            <a:avLst/>
          </a:prstGeom>
          <a:noFill/>
        </p:spPr>
      </p:pic>
      <p:pic>
        <p:nvPicPr>
          <p:cNvPr id="6"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1752600"/>
            <a:ext cx="9144000" cy="457200"/>
          </a:xfrm>
          <a:prstGeom prst="rect">
            <a:avLst/>
          </a:prstGeom>
          <a:noFill/>
        </p:spPr>
      </p:pic>
      <p:sp>
        <p:nvSpPr>
          <p:cNvPr id="8" name="TextBox 7"/>
          <p:cNvSpPr txBox="1"/>
          <p:nvPr/>
        </p:nvSpPr>
        <p:spPr>
          <a:xfrm>
            <a:off x="152400" y="990600"/>
            <a:ext cx="8763000" cy="646331"/>
          </a:xfrm>
          <a:prstGeom prst="rect">
            <a:avLst/>
          </a:prstGeom>
          <a:noFill/>
        </p:spPr>
        <p:txBody>
          <a:bodyPr wrap="square" rtlCol="0">
            <a:spAutoFit/>
          </a:bodyPr>
          <a:lstStyle/>
          <a:p>
            <a:pPr algn="ctr"/>
            <a:r>
              <a:rPr lang="en-US" sz="3600" b="1" dirty="0" smtClean="0"/>
              <a:t>Issues on Employment and Laboring Policies</a:t>
            </a:r>
            <a:endParaRPr lang="en-US" sz="3600" b="1" dirty="0"/>
          </a:p>
        </p:txBody>
      </p:sp>
      <p:sp>
        <p:nvSpPr>
          <p:cNvPr id="9" name="Rectangle 8"/>
          <p:cNvSpPr/>
          <p:nvPr/>
        </p:nvSpPr>
        <p:spPr>
          <a:xfrm>
            <a:off x="609600" y="2362200"/>
            <a:ext cx="5888215" cy="52322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RIORDAN functions through its people</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0" y="2971800"/>
            <a:ext cx="9174884" cy="461665"/>
          </a:xfrm>
          <a:prstGeom prst="rect">
            <a:avLst/>
          </a:prstGeom>
          <a:noFill/>
        </p:spPr>
        <p:txBody>
          <a:bodyPr wrap="none" lIns="91440" tIns="45720" rIns="91440" bIns="4572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Because of this, RIORDAN should know how to take care of its people. </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Rectangle 10"/>
          <p:cNvSpPr/>
          <p:nvPr/>
        </p:nvSpPr>
        <p:spPr>
          <a:xfrm>
            <a:off x="415329" y="3581400"/>
            <a:ext cx="6255880" cy="338554"/>
          </a:xfrm>
          <a:prstGeom prst="rect">
            <a:avLst/>
          </a:prstGeom>
          <a:noFill/>
        </p:spPr>
        <p:txBody>
          <a:bodyPr wrap="none" lIns="91440" tIns="45720" rIns="91440" bIns="45720">
            <a:spAutoFit/>
          </a:bodyPr>
          <a:lstStyle/>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Providing a good source of learning curve for employees is important</a:t>
            </a:r>
            <a:endParaRPr lang="en-US" sz="16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Rectangle 11"/>
          <p:cNvSpPr/>
          <p:nvPr/>
        </p:nvSpPr>
        <p:spPr>
          <a:xfrm>
            <a:off x="170796" y="3886200"/>
            <a:ext cx="8200323" cy="338554"/>
          </a:xfrm>
          <a:prstGeom prst="rect">
            <a:avLst/>
          </a:prstGeom>
          <a:noFill/>
        </p:spPr>
        <p:txBody>
          <a:bodyPr wrap="none" lIns="91440" tIns="45720" rIns="91440" bIns="45720">
            <a:spAutoFit/>
          </a:bodyPr>
          <a:lstStyle/>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Establishing a good policy for reward and development based on performance and behavior</a:t>
            </a:r>
            <a:endParaRPr lang="en-US" sz="16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 name="Rectangle 12"/>
          <p:cNvSpPr/>
          <p:nvPr/>
        </p:nvSpPr>
        <p:spPr>
          <a:xfrm>
            <a:off x="1386546" y="4267200"/>
            <a:ext cx="6494085" cy="584775"/>
          </a:xfrm>
          <a:prstGeom prst="rect">
            <a:avLst/>
          </a:prstGeom>
          <a:noFill/>
        </p:spPr>
        <p:txBody>
          <a:bodyPr wrap="none" lIns="91440" tIns="45720" rIns="91440" bIns="45720">
            <a:spAutoFit/>
          </a:bodyPr>
          <a:lstStyle/>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Creating extensive possibilities for the employees and allowing them to </a:t>
            </a:r>
          </a:p>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take leaves and days off based on what the law indicates</a:t>
            </a:r>
            <a:endParaRPr lang="en-US" sz="16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Rectangle 13"/>
          <p:cNvSpPr/>
          <p:nvPr/>
        </p:nvSpPr>
        <p:spPr>
          <a:xfrm>
            <a:off x="609600" y="4800600"/>
            <a:ext cx="7458837" cy="584775"/>
          </a:xfrm>
          <a:prstGeom prst="rect">
            <a:avLst/>
          </a:prstGeom>
          <a:noFill/>
        </p:spPr>
        <p:txBody>
          <a:bodyPr wrap="none" lIns="91440" tIns="45720" rIns="91440" bIns="45720">
            <a:spAutoFit/>
          </a:bodyPr>
          <a:lstStyle/>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Establishing a good environment that would not only promote workable conditions</a:t>
            </a:r>
          </a:p>
          <a:p>
            <a:pPr algn="ctr"/>
            <a:r>
              <a:rPr lang="en-US" sz="1600" b="1" dirty="0" smtClean="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but would also provide motivation for good performance. </a:t>
            </a:r>
            <a:endParaRPr lang="en-US" sz="1600" b="1" dirty="0">
              <a:ln w="10541" cmpd="sng">
                <a:solidFill>
                  <a:srgbClr val="00B05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304800"/>
            <a:ext cx="9144000" cy="457200"/>
          </a:xfrm>
          <a:prstGeom prst="rect">
            <a:avLst/>
          </a:prstGeom>
          <a:noFill/>
        </p:spPr>
      </p:pic>
      <p:pic>
        <p:nvPicPr>
          <p:cNvPr id="5"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6019800"/>
            <a:ext cx="9144000" cy="457200"/>
          </a:xfrm>
          <a:prstGeom prst="rect">
            <a:avLst/>
          </a:prstGeom>
          <a:noFill/>
        </p:spPr>
      </p:pic>
      <p:pic>
        <p:nvPicPr>
          <p:cNvPr id="6"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1752600"/>
            <a:ext cx="9144000" cy="457200"/>
          </a:xfrm>
          <a:prstGeom prst="rect">
            <a:avLst/>
          </a:prstGeom>
          <a:noFill/>
        </p:spPr>
      </p:pic>
      <p:sp>
        <p:nvSpPr>
          <p:cNvPr id="8" name="TextBox 7"/>
          <p:cNvSpPr txBox="1"/>
          <p:nvPr/>
        </p:nvSpPr>
        <p:spPr>
          <a:xfrm>
            <a:off x="152400" y="990600"/>
            <a:ext cx="8763000" cy="646331"/>
          </a:xfrm>
          <a:prstGeom prst="rect">
            <a:avLst/>
          </a:prstGeom>
          <a:noFill/>
        </p:spPr>
        <p:txBody>
          <a:bodyPr wrap="square" rtlCol="0">
            <a:spAutoFit/>
          </a:bodyPr>
          <a:lstStyle/>
          <a:p>
            <a:pPr algn="ctr"/>
            <a:r>
              <a:rPr lang="en-US" sz="3600" b="1" dirty="0" smtClean="0"/>
              <a:t>Keeping things Legal and Moral </a:t>
            </a:r>
            <a:endParaRPr lang="en-US" sz="3600" b="1" dirty="0"/>
          </a:p>
        </p:txBody>
      </p:sp>
      <p:sp>
        <p:nvSpPr>
          <p:cNvPr id="9" name="Rectangle 8"/>
          <p:cNvSpPr/>
          <p:nvPr/>
        </p:nvSpPr>
        <p:spPr>
          <a:xfrm>
            <a:off x="517471" y="2362200"/>
            <a:ext cx="6072496" cy="52322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RIORDAN functions along with the LAW</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1094581" y="2971800"/>
            <a:ext cx="6985759" cy="830997"/>
          </a:xfrm>
          <a:prstGeom prst="rect">
            <a:avLst/>
          </a:prstGeom>
          <a:noFill/>
        </p:spPr>
        <p:txBody>
          <a:bodyPr wrap="none" lIns="91440" tIns="45720" rIns="91440" bIns="4572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This is why it is important that the company complies</a:t>
            </a:r>
          </a:p>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with legal requirements</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914400" y="4038600"/>
            <a:ext cx="4027898" cy="338554"/>
          </a:xfrm>
          <a:prstGeom prst="rect">
            <a:avLst/>
          </a:prstGeom>
          <a:noFill/>
        </p:spPr>
        <p:txBody>
          <a:bodyPr wrap="none" lIns="91440" tIns="45720" rIns="91440" bIns="45720">
            <a:spAutoFit/>
          </a:bodyPr>
          <a:lstStyle/>
          <a:p>
            <a:pPr algn="ctr"/>
            <a:r>
              <a:rPr lang="en-US" sz="1600" b="1" dirty="0" smtClean="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Establishing reachable goals for employees</a:t>
            </a:r>
            <a:endParaRPr lang="en-US" sz="1600" b="1" dirty="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6" name="Rectangle 15"/>
          <p:cNvSpPr/>
          <p:nvPr/>
        </p:nvSpPr>
        <p:spPr>
          <a:xfrm>
            <a:off x="2520733" y="4419600"/>
            <a:ext cx="5844484" cy="584775"/>
          </a:xfrm>
          <a:prstGeom prst="rect">
            <a:avLst/>
          </a:prstGeom>
          <a:noFill/>
        </p:spPr>
        <p:txBody>
          <a:bodyPr wrap="none" lIns="91440" tIns="45720" rIns="91440" bIns="45720">
            <a:spAutoFit/>
          </a:bodyPr>
          <a:lstStyle/>
          <a:p>
            <a:pPr algn="ctr"/>
            <a:r>
              <a:rPr lang="en-US" sz="1600" b="1" dirty="0" smtClean="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Creating reasonable expectations and following through rules of</a:t>
            </a:r>
          </a:p>
          <a:p>
            <a:pPr algn="ctr"/>
            <a:r>
              <a:rPr lang="en-US" sz="1600" b="1" dirty="0" smtClean="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both motivation and punishment when needed</a:t>
            </a:r>
            <a:endParaRPr lang="en-US" sz="1600" b="1" dirty="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Rectangle 16"/>
          <p:cNvSpPr/>
          <p:nvPr/>
        </p:nvSpPr>
        <p:spPr>
          <a:xfrm>
            <a:off x="457200" y="5105400"/>
            <a:ext cx="6808466" cy="584775"/>
          </a:xfrm>
          <a:prstGeom prst="rect">
            <a:avLst/>
          </a:prstGeom>
          <a:noFill/>
        </p:spPr>
        <p:txBody>
          <a:bodyPr wrap="none" lIns="91440" tIns="45720" rIns="91440" bIns="45720">
            <a:spAutoFit/>
          </a:bodyPr>
          <a:lstStyle/>
          <a:p>
            <a:pPr algn="ctr"/>
            <a:r>
              <a:rPr lang="en-US" sz="1600" b="1" dirty="0" smtClean="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Making necessary changes in the process by which the employees are given</a:t>
            </a:r>
          </a:p>
          <a:p>
            <a:pPr algn="ctr"/>
            <a:r>
              <a:rPr lang="en-US" sz="1600" b="1" dirty="0" smtClean="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leeway for task completion when reasonable and needed </a:t>
            </a:r>
            <a:endParaRPr lang="en-US" sz="1600" b="1" dirty="0">
              <a:ln w="10541" cmpd="sng">
                <a:solidFill>
                  <a:schemeClr val="accent6">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strVal val="#ppt_w*0.70"/>
                                          </p:val>
                                        </p:tav>
                                        <p:tav tm="100000">
                                          <p:val>
                                            <p:strVal val="#ppt_w"/>
                                          </p:val>
                                        </p:tav>
                                      </p:tavLst>
                                    </p:anim>
                                    <p:anim calcmode="lin" valueType="num">
                                      <p:cBhvr>
                                        <p:cTn id="24" dur="1000" fill="hold"/>
                                        <p:tgtEl>
                                          <p:spTgt spid="13"/>
                                        </p:tgtEl>
                                        <p:attrNameLst>
                                          <p:attrName>ppt_h</p:attrName>
                                        </p:attrNameLst>
                                      </p:cBhvr>
                                      <p:tavLst>
                                        <p:tav tm="0">
                                          <p:val>
                                            <p:strVal val="#ppt_h"/>
                                          </p:val>
                                        </p:tav>
                                        <p:tav tm="100000">
                                          <p:val>
                                            <p:strVal val="#ppt_h"/>
                                          </p:val>
                                        </p:tav>
                                      </p:tavLst>
                                    </p:anim>
                                    <p:animEffect transition="in" filter="fade">
                                      <p:cBhvr>
                                        <p:cTn id="25" dur="1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1000" fill="hold"/>
                                        <p:tgtEl>
                                          <p:spTgt spid="16"/>
                                        </p:tgtEl>
                                        <p:attrNameLst>
                                          <p:attrName>ppt_w</p:attrName>
                                        </p:attrNameLst>
                                      </p:cBhvr>
                                      <p:tavLst>
                                        <p:tav tm="0">
                                          <p:val>
                                            <p:strVal val="#ppt_w*0.70"/>
                                          </p:val>
                                        </p:tav>
                                        <p:tav tm="100000">
                                          <p:val>
                                            <p:strVal val="#ppt_w"/>
                                          </p:val>
                                        </p:tav>
                                      </p:tavLst>
                                    </p:anim>
                                    <p:anim calcmode="lin" valueType="num">
                                      <p:cBhvr>
                                        <p:cTn id="31" dur="1000" fill="hold"/>
                                        <p:tgtEl>
                                          <p:spTgt spid="16"/>
                                        </p:tgtEl>
                                        <p:attrNameLst>
                                          <p:attrName>ppt_h</p:attrName>
                                        </p:attrNameLst>
                                      </p:cBhvr>
                                      <p:tavLst>
                                        <p:tav tm="0">
                                          <p:val>
                                            <p:strVal val="#ppt_h"/>
                                          </p:val>
                                        </p:tav>
                                        <p:tav tm="100000">
                                          <p:val>
                                            <p:strVal val="#ppt_h"/>
                                          </p:val>
                                        </p:tav>
                                      </p:tavLst>
                                    </p:anim>
                                    <p:animEffect transition="in" filter="fade">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1000" fill="hold"/>
                                        <p:tgtEl>
                                          <p:spTgt spid="17"/>
                                        </p:tgtEl>
                                        <p:attrNameLst>
                                          <p:attrName>ppt_w</p:attrName>
                                        </p:attrNameLst>
                                      </p:cBhvr>
                                      <p:tavLst>
                                        <p:tav tm="0">
                                          <p:val>
                                            <p:strVal val="#ppt_w*0.70"/>
                                          </p:val>
                                        </p:tav>
                                        <p:tav tm="100000">
                                          <p:val>
                                            <p:strVal val="#ppt_w"/>
                                          </p:val>
                                        </p:tav>
                                      </p:tavLst>
                                    </p:anim>
                                    <p:anim calcmode="lin" valueType="num">
                                      <p:cBhvr>
                                        <p:cTn id="38" dur="1000" fill="hold"/>
                                        <p:tgtEl>
                                          <p:spTgt spid="17"/>
                                        </p:tgtEl>
                                        <p:attrNameLst>
                                          <p:attrName>ppt_h</p:attrName>
                                        </p:attrNameLst>
                                      </p:cBhvr>
                                      <p:tavLst>
                                        <p:tav tm="0">
                                          <p:val>
                                            <p:strVal val="#ppt_h"/>
                                          </p:val>
                                        </p:tav>
                                        <p:tav tm="100000">
                                          <p:val>
                                            <p:strVal val="#ppt_h"/>
                                          </p:val>
                                        </p:tav>
                                      </p:tavLst>
                                    </p:anim>
                                    <p:animEffect transition="in" filter="fade">
                                      <p:cBhvr>
                                        <p:cTn id="3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304800"/>
            <a:ext cx="9144000" cy="457200"/>
          </a:xfrm>
          <a:prstGeom prst="rect">
            <a:avLst/>
          </a:prstGeom>
          <a:noFill/>
        </p:spPr>
      </p:pic>
      <p:pic>
        <p:nvPicPr>
          <p:cNvPr id="5"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6019800"/>
            <a:ext cx="9144000" cy="457200"/>
          </a:xfrm>
          <a:prstGeom prst="rect">
            <a:avLst/>
          </a:prstGeom>
          <a:noFill/>
        </p:spPr>
      </p:pic>
      <p:pic>
        <p:nvPicPr>
          <p:cNvPr id="6"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1752600"/>
            <a:ext cx="9144000" cy="457200"/>
          </a:xfrm>
          <a:prstGeom prst="rect">
            <a:avLst/>
          </a:prstGeom>
          <a:noFill/>
        </p:spPr>
      </p:pic>
      <p:sp>
        <p:nvSpPr>
          <p:cNvPr id="8" name="TextBox 7"/>
          <p:cNvSpPr txBox="1"/>
          <p:nvPr/>
        </p:nvSpPr>
        <p:spPr>
          <a:xfrm>
            <a:off x="152400" y="990600"/>
            <a:ext cx="8763000" cy="1200329"/>
          </a:xfrm>
          <a:prstGeom prst="rect">
            <a:avLst/>
          </a:prstGeom>
          <a:noFill/>
        </p:spPr>
        <p:txBody>
          <a:bodyPr wrap="square" rtlCol="0">
            <a:spAutoFit/>
          </a:bodyPr>
          <a:lstStyle/>
          <a:p>
            <a:pPr algn="ctr"/>
            <a:r>
              <a:rPr lang="en-US" sz="3600" b="1" dirty="0" smtClean="0"/>
              <a:t>Retaining Connection and Loyalty through Communication </a:t>
            </a:r>
            <a:endParaRPr lang="en-US" sz="3600" b="1" dirty="0"/>
          </a:p>
        </p:txBody>
      </p:sp>
      <p:sp>
        <p:nvSpPr>
          <p:cNvPr id="9" name="Rectangle 8"/>
          <p:cNvSpPr/>
          <p:nvPr/>
        </p:nvSpPr>
        <p:spPr>
          <a:xfrm>
            <a:off x="304800" y="2362200"/>
            <a:ext cx="7516609" cy="523220"/>
          </a:xfrm>
          <a:prstGeom prst="rect">
            <a:avLst/>
          </a:prstGeom>
          <a:noFill/>
        </p:spPr>
        <p:txBody>
          <a:bodyPr wrap="non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RIORDAN functions better under the Will of Unity</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1052600" y="2971800"/>
            <a:ext cx="7069756" cy="830997"/>
          </a:xfrm>
          <a:prstGeom prst="rect">
            <a:avLst/>
          </a:prstGeom>
          <a:noFill/>
        </p:spPr>
        <p:txBody>
          <a:bodyPr wrap="none" lIns="91440" tIns="45720" rIns="91440" bIns="45720">
            <a:spAutoFit/>
          </a:bodyPr>
          <a:lstStyle/>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Every organization working in a unified manner would</a:t>
            </a:r>
          </a:p>
          <a:p>
            <a:pPr algn="ctr"/>
            <a:r>
              <a:rPr lang="en-US" sz="2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be benefited by the oneness of its people</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a:off x="457200" y="3962400"/>
            <a:ext cx="6793143" cy="338554"/>
          </a:xfrm>
          <a:prstGeom prst="rect">
            <a:avLst/>
          </a:prstGeom>
          <a:noFill/>
        </p:spPr>
        <p:txBody>
          <a:bodyPr wrap="none" lIns="91440" tIns="45720" rIns="91440" bIns="45720">
            <a:spAutoFit/>
          </a:bodyPr>
          <a:lstStyle/>
          <a:p>
            <a:pPr algn="ctr"/>
            <a:r>
              <a:rPr lang="en-US" sz="1600" b="1" dirty="0" smtClean="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Keeping communication lines between administration and employees open</a:t>
            </a:r>
            <a:endParaRPr lang="en-US" sz="1600" b="1" dirty="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Rectangle 10"/>
          <p:cNvSpPr/>
          <p:nvPr/>
        </p:nvSpPr>
        <p:spPr>
          <a:xfrm>
            <a:off x="1143000" y="4495800"/>
            <a:ext cx="7392345" cy="338554"/>
          </a:xfrm>
          <a:prstGeom prst="rect">
            <a:avLst/>
          </a:prstGeom>
          <a:noFill/>
        </p:spPr>
        <p:txBody>
          <a:bodyPr wrap="none" lIns="91440" tIns="45720" rIns="91440" bIns="45720">
            <a:spAutoFit/>
          </a:bodyPr>
          <a:lstStyle/>
          <a:p>
            <a:pPr algn="ctr"/>
            <a:r>
              <a:rPr lang="en-US" sz="1600" b="1" dirty="0" smtClean="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Maintaining rules and policies intact especially regarding rewards and promotions </a:t>
            </a:r>
            <a:endParaRPr lang="en-US" sz="1600" b="1" dirty="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Rectangle 11"/>
          <p:cNvSpPr/>
          <p:nvPr/>
        </p:nvSpPr>
        <p:spPr>
          <a:xfrm>
            <a:off x="2057400" y="5105400"/>
            <a:ext cx="6697346" cy="584775"/>
          </a:xfrm>
          <a:prstGeom prst="rect">
            <a:avLst/>
          </a:prstGeom>
          <a:noFill/>
        </p:spPr>
        <p:txBody>
          <a:bodyPr wrap="none" lIns="91440" tIns="45720" rIns="91440" bIns="45720">
            <a:spAutoFit/>
          </a:bodyPr>
          <a:lstStyle/>
          <a:p>
            <a:pPr algn="ctr"/>
            <a:r>
              <a:rPr lang="en-US" sz="1600" b="1" dirty="0" smtClean="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Establishing a culture of loyalty, honesty and supportive operation among </a:t>
            </a:r>
          </a:p>
          <a:p>
            <a:pPr algn="ctr"/>
            <a:r>
              <a:rPr lang="en-US" sz="1600" b="1" dirty="0" smtClean="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employees and the administration as well </a:t>
            </a:r>
            <a:endParaRPr lang="en-US" sz="1600" b="1" dirty="0">
              <a:ln w="10541" cmpd="sng">
                <a:solidFill>
                  <a:schemeClr val="tx2">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strVal val="#ppt_w*0.70"/>
                                          </p:val>
                                        </p:tav>
                                        <p:tav tm="100000">
                                          <p:val>
                                            <p:strVal val="#ppt_w"/>
                                          </p:val>
                                        </p:tav>
                                      </p:tavLst>
                                    </p:anim>
                                    <p:anim calcmode="lin" valueType="num">
                                      <p:cBhvr>
                                        <p:cTn id="14" dur="1000" fill="hold"/>
                                        <p:tgtEl>
                                          <p:spTgt spid="9"/>
                                        </p:tgtEl>
                                        <p:attrNameLst>
                                          <p:attrName>ppt_h</p:attrName>
                                        </p:attrNameLst>
                                      </p:cBhvr>
                                      <p:tavLst>
                                        <p:tav tm="0">
                                          <p:val>
                                            <p:strVal val="#ppt_h"/>
                                          </p:val>
                                        </p:tav>
                                        <p:tav tm="100000">
                                          <p:val>
                                            <p:strVal val="#ppt_h"/>
                                          </p:val>
                                        </p:tav>
                                      </p:tavLst>
                                    </p:anim>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304800"/>
            <a:ext cx="9144000" cy="457200"/>
          </a:xfrm>
          <a:prstGeom prst="rect">
            <a:avLst/>
          </a:prstGeom>
          <a:noFill/>
        </p:spPr>
      </p:pic>
      <p:pic>
        <p:nvPicPr>
          <p:cNvPr id="15"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1295400"/>
            <a:ext cx="9144000" cy="457200"/>
          </a:xfrm>
          <a:prstGeom prst="rect">
            <a:avLst/>
          </a:prstGeom>
          <a:noFill/>
        </p:spPr>
      </p:pic>
      <p:pic>
        <p:nvPicPr>
          <p:cNvPr id="16" name="Picture 2" descr="http://t2.gstatic.com/images?q=tbn:ANd9GcQFwyvD-qwMmusZldHYf1x3BU3lS8bLtSedOtxZ1BaYqPQDKuPq"/>
          <p:cNvPicPr>
            <a:picLocks noChangeAspect="1" noChangeArrowheads="1"/>
          </p:cNvPicPr>
          <p:nvPr/>
        </p:nvPicPr>
        <p:blipFill>
          <a:blip r:embed="rId3" cstate="print">
            <a:lum bright="70000" contrast="-70000"/>
          </a:blip>
          <a:srcRect/>
          <a:stretch>
            <a:fillRect/>
          </a:stretch>
        </p:blipFill>
        <p:spPr bwMode="auto">
          <a:xfrm>
            <a:off x="0" y="4724400"/>
            <a:ext cx="9144000" cy="457200"/>
          </a:xfrm>
          <a:prstGeom prst="rect">
            <a:avLst/>
          </a:prstGeom>
          <a:noFill/>
        </p:spPr>
      </p:pic>
      <p:pic>
        <p:nvPicPr>
          <p:cNvPr id="17" name="Picture 2" descr="http://t2.gstatic.com/images?q=tbn:ANd9GcQFwyvD-qwMmusZldHYf1x3BU3lS8bLtSedOtxZ1BaYqPQDKuPq"/>
          <p:cNvPicPr>
            <a:picLocks noChangeAspect="1" noChangeArrowheads="1"/>
          </p:cNvPicPr>
          <p:nvPr/>
        </p:nvPicPr>
        <p:blipFill>
          <a:blip r:embed="rId3" cstate="print"/>
          <a:srcRect/>
          <a:stretch>
            <a:fillRect/>
          </a:stretch>
        </p:blipFill>
        <p:spPr bwMode="auto">
          <a:xfrm>
            <a:off x="0" y="5715000"/>
            <a:ext cx="9144000" cy="457200"/>
          </a:xfrm>
          <a:prstGeom prst="rect">
            <a:avLst/>
          </a:prstGeom>
          <a:noFill/>
        </p:spPr>
      </p:pic>
      <p:sp>
        <p:nvSpPr>
          <p:cNvPr id="18" name="Rectangle 17"/>
          <p:cNvSpPr/>
          <p:nvPr/>
        </p:nvSpPr>
        <p:spPr>
          <a:xfrm>
            <a:off x="2921180" y="1752600"/>
            <a:ext cx="368254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References: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 name="TextBox 18"/>
          <p:cNvSpPr txBox="1"/>
          <p:nvPr/>
        </p:nvSpPr>
        <p:spPr>
          <a:xfrm>
            <a:off x="0" y="2819400"/>
            <a:ext cx="8305800" cy="369332"/>
          </a:xfrm>
          <a:prstGeom prst="rect">
            <a:avLst/>
          </a:prstGeom>
          <a:noFill/>
        </p:spPr>
        <p:txBody>
          <a:bodyPr wrap="square" rtlCol="0">
            <a:spAutoFit/>
          </a:bodyPr>
          <a:lstStyle/>
          <a:p>
            <a:r>
              <a:rPr lang="en-US" dirty="0" smtClean="0"/>
              <a:t>Enterprise Risk Management-Integrated Framework: Executive Summary (2004)</a:t>
            </a:r>
            <a:endParaRPr lang="en-US" dirty="0"/>
          </a:p>
        </p:txBody>
      </p:sp>
      <p:sp>
        <p:nvSpPr>
          <p:cNvPr id="20" name="TextBox 19"/>
          <p:cNvSpPr txBox="1"/>
          <p:nvPr/>
        </p:nvSpPr>
        <p:spPr>
          <a:xfrm>
            <a:off x="228600" y="3352800"/>
            <a:ext cx="8305800" cy="369332"/>
          </a:xfrm>
          <a:prstGeom prst="rect">
            <a:avLst/>
          </a:prstGeom>
          <a:noFill/>
        </p:spPr>
        <p:txBody>
          <a:bodyPr wrap="square" rtlCol="0">
            <a:spAutoFit/>
          </a:bodyPr>
          <a:lstStyle/>
          <a:p>
            <a:r>
              <a:rPr lang="en-US" dirty="0" smtClean="0"/>
              <a:t>Using the New COSO Risk-management Guidelines. ERM and Internal Controls. </a:t>
            </a:r>
            <a:endParaRPr lang="en-US" dirty="0"/>
          </a:p>
        </p:txBody>
      </p:sp>
      <p:sp>
        <p:nvSpPr>
          <p:cNvPr id="21" name="TextBox 20"/>
          <p:cNvSpPr txBox="1"/>
          <p:nvPr/>
        </p:nvSpPr>
        <p:spPr>
          <a:xfrm>
            <a:off x="304800" y="3810000"/>
            <a:ext cx="7391400" cy="369332"/>
          </a:xfrm>
          <a:prstGeom prst="rect">
            <a:avLst/>
          </a:prstGeom>
          <a:noFill/>
        </p:spPr>
        <p:txBody>
          <a:bodyPr wrap="square" rtlCol="0">
            <a:spAutoFit/>
          </a:bodyPr>
          <a:lstStyle/>
          <a:p>
            <a:r>
              <a:rPr lang="en-US" dirty="0" smtClean="0"/>
              <a:t>COSO website. </a:t>
            </a:r>
            <a:r>
              <a:rPr lang="en-US" dirty="0" smtClean="0">
                <a:hlinkClick r:id="rId4"/>
              </a:rPr>
              <a:t>http://www.coso.org/</a:t>
            </a:r>
            <a:r>
              <a:rPr lang="en-US" dirty="0" smtClean="0"/>
              <a:t>. Retrieved on February 20, 2013.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plus(i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500" fill="hold"/>
                                        <p:tgtEl>
                                          <p:spTgt spid="20"/>
                                        </p:tgtEl>
                                        <p:attrNameLst>
                                          <p:attrName>ppt_x</p:attrName>
                                        </p:attrNameLst>
                                      </p:cBhvr>
                                      <p:tavLst>
                                        <p:tav tm="0">
                                          <p:val>
                                            <p:strVal val="#ppt_x"/>
                                          </p:val>
                                        </p:tav>
                                        <p:tav tm="100000">
                                          <p:val>
                                            <p:strVal val="#ppt_x"/>
                                          </p:val>
                                        </p:tav>
                                      </p:tavLst>
                                    </p:anim>
                                    <p:anim calcmode="lin" valueType="num">
                                      <p:cBhvr additive="base">
                                        <p:cTn id="1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761</Words>
  <Application>Microsoft Office PowerPoint</Application>
  <PresentationFormat>On-screen Show (4:3)</PresentationFormat>
  <Paragraphs>49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RIORDAN Corporate Compliance Plan Presentation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Researcher</dc:creator>
  <cp:lastModifiedBy>Researcher</cp:lastModifiedBy>
  <cp:revision>6</cp:revision>
  <dcterms:created xsi:type="dcterms:W3CDTF">2013-02-20T12:23:35Z</dcterms:created>
  <dcterms:modified xsi:type="dcterms:W3CDTF">2013-02-20T14:31:34Z</dcterms:modified>
</cp:coreProperties>
</file>