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D7432C3-2C69-4B29-9B1B-A54E33D40C83}"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04B8-AAA1-4F57-ABC8-0D41238523C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432C3-2C69-4B29-9B1B-A54E33D40C83}"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432C3-2C69-4B29-9B1B-A54E33D40C83}" type="datetimeFigureOut">
              <a:rPr lang="en-US" smtClean="0"/>
              <a:t>5/5/2013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7432C3-2C69-4B29-9B1B-A54E33D40C83}"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7432C3-2C69-4B29-9B1B-A54E33D40C83}"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0104B8-AAA1-4F57-ABC8-0D41238523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7432C3-2C69-4B29-9B1B-A54E33D40C83}"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7432C3-2C69-4B29-9B1B-A54E33D40C83}" type="datetimeFigureOut">
              <a:rPr lang="en-US" smtClean="0"/>
              <a:t>5/5/2013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7432C3-2C69-4B29-9B1B-A54E33D40C83}" type="datetimeFigureOut">
              <a:rPr lang="en-US" smtClean="0"/>
              <a:t>5/5/2013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432C3-2C69-4B29-9B1B-A54E33D40C83}" type="datetimeFigureOut">
              <a:rPr lang="en-US" smtClean="0"/>
              <a:t>5/5/2013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0104B8-AAA1-4F57-ABC8-0D41238523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7432C3-2C69-4B29-9B1B-A54E33D40C83}"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0104B8-AAA1-4F57-ABC8-0D41238523C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D7432C3-2C69-4B29-9B1B-A54E33D40C83}" type="datetimeFigureOut">
              <a:rPr lang="en-US" smtClean="0"/>
              <a:t>5/5/2013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B0104B8-AAA1-4F57-ABC8-0D41238523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D7432C3-2C69-4B29-9B1B-A54E33D40C83}" type="datetimeFigureOut">
              <a:rPr lang="en-US" smtClean="0"/>
              <a:t>5/5/2013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B0104B8-AAA1-4F57-ABC8-0D41238523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t/>
            </a:r>
            <a:br>
              <a:rPr lang="en-US" dirty="0" smtClean="0"/>
            </a:br>
            <a:r>
              <a:rPr lang="en-US" dirty="0" smtClean="0"/>
              <a:t>Name</a:t>
            </a:r>
            <a:endParaRPr lang="en-US" dirty="0"/>
          </a:p>
        </p:txBody>
      </p:sp>
      <p:sp>
        <p:nvSpPr>
          <p:cNvPr id="3" name="Subtitle 2"/>
          <p:cNvSpPr>
            <a:spLocks noGrp="1"/>
          </p:cNvSpPr>
          <p:nvPr>
            <p:ph type="subTitle" idx="1"/>
          </p:nvPr>
        </p:nvSpPr>
        <p:spPr/>
        <p:txBody>
          <a:bodyPr>
            <a:normAutofit fontScale="85000" lnSpcReduction="10000"/>
          </a:bodyPr>
          <a:lstStyle/>
          <a:p>
            <a:pPr algn="ctr"/>
            <a:r>
              <a:rPr lang="en-US" sz="7200" dirty="0" smtClean="0">
                <a:latin typeface="Times New Roman" pitchFamily="18" charset="0"/>
                <a:ea typeface="Tahoma" pitchFamily="34" charset="0"/>
                <a:cs typeface="Times New Roman" pitchFamily="18" charset="0"/>
              </a:rPr>
              <a:t>Depression in the Elderly</a:t>
            </a:r>
            <a:endParaRPr lang="en-US" sz="7200" dirty="0">
              <a:latin typeface="Times New Roman" pitchFamily="18" charset="0"/>
              <a:ea typeface="Tahoma" pitchFamily="34"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Times New Roman" pitchFamily="18" charset="0"/>
                <a:cs typeface="Times New Roman" pitchFamily="18" charset="0"/>
              </a:rPr>
              <a:t>Health History and Physical Assessment (cont)</a:t>
            </a:r>
            <a:endParaRPr lang="en-US" dirty="0"/>
          </a:p>
        </p:txBody>
      </p:sp>
      <p:sp>
        <p:nvSpPr>
          <p:cNvPr id="3" name="Content Placeholder 2"/>
          <p:cNvSpPr>
            <a:spLocks noGrp="1"/>
          </p:cNvSpPr>
          <p:nvPr>
            <p:ph idx="1"/>
          </p:nvPr>
        </p:nvSpPr>
        <p:spPr/>
        <p:txBody>
          <a:bodyPr>
            <a:normAutofit fontScale="47500" lnSpcReduction="20000"/>
          </a:bodyPr>
          <a:lstStyle/>
          <a:p>
            <a:r>
              <a:rPr lang="en-US" sz="4000" dirty="0" smtClean="0">
                <a:latin typeface="Times New Roman" pitchFamily="18" charset="0"/>
                <a:cs typeface="Times New Roman" pitchFamily="18" charset="0"/>
              </a:rPr>
              <a:t>Nurses have to consider the impact and consequences of depression in elderly patients.  These issues are significant and often remain unrecognized and untreated.  Acknowledging and addressing depression early on is important.  Nurses also need to realize that diagnosis is often impeded by preconceived ideas regarding the true nature or severity of this condition.  The nurse’s role is vital in addressing this situation.  </a:t>
            </a:r>
          </a:p>
          <a:p>
            <a:r>
              <a:rPr lang="en-US" sz="4000" dirty="0" smtClean="0">
                <a:latin typeface="Times New Roman" pitchFamily="18" charset="0"/>
                <a:cs typeface="Times New Roman" pitchFamily="18" charset="0"/>
              </a:rPr>
              <a:t>“Major depression, for example, accounts for 60% of suicides and carries as much as a twenty-fold increase in lifetime risk of suicide. The whole process of care for people with depression needs to be enhanced, involving changes in the organization and function of healthcare teams, such as those already being used to improve outcomes in other chronic diseases.” (</a:t>
            </a:r>
            <a:r>
              <a:rPr lang="en-US" sz="4000" dirty="0" err="1" smtClean="0">
                <a:latin typeface="Times New Roman" pitchFamily="18" charset="0"/>
                <a:cs typeface="Times New Roman" pitchFamily="18" charset="0"/>
              </a:rPr>
              <a:t>McIlrath</a:t>
            </a:r>
            <a:r>
              <a:rPr lang="en-US" sz="4000" dirty="0" smtClean="0">
                <a:latin typeface="Times New Roman" pitchFamily="18" charset="0"/>
                <a:cs typeface="Times New Roman" pitchFamily="18" charset="0"/>
              </a:rPr>
              <a:t>, Keeney, McKenna, &amp; McLaughlin, 2009) This raises the need for nurses to be as proactive in their assessment and treatment as possible.  The outcome of missing an important diagnosis can be life-threatening to the patients.  The need for nurses to recognize depression in elderly is not only limited to nursing homes.  The need can present in primary care, assisted living facilities, and even in hospitals.  “Depression is common in older medical inpatients, but recognition is poor and treatment often inadequate”. (</a:t>
            </a:r>
            <a:r>
              <a:rPr lang="en-US" sz="4000" dirty="0" err="1" smtClean="0">
                <a:latin typeface="Times New Roman" pitchFamily="18" charset="0"/>
                <a:cs typeface="Times New Roman" pitchFamily="18" charset="0"/>
              </a:rPr>
              <a:t>Cullum</a:t>
            </a:r>
            <a:r>
              <a:rPr lang="en-US" sz="4000" dirty="0" smtClean="0">
                <a:latin typeface="Times New Roman" pitchFamily="18" charset="0"/>
                <a:cs typeface="Times New Roman" pitchFamily="18" charset="0"/>
              </a:rPr>
              <a:t>; Tucker; Todd; &amp; </a:t>
            </a:r>
            <a:r>
              <a:rPr lang="en-US" sz="4000" dirty="0" err="1" smtClean="0">
                <a:latin typeface="Times New Roman" pitchFamily="18" charset="0"/>
                <a:cs typeface="Times New Roman" pitchFamily="18" charset="0"/>
              </a:rPr>
              <a:t>Brayne</a:t>
            </a:r>
            <a:r>
              <a:rPr lang="en-US" sz="4000" dirty="0" smtClean="0">
                <a:latin typeface="Times New Roman" pitchFamily="18" charset="0"/>
                <a:cs typeface="Times New Roman" pitchFamily="18" charset="0"/>
              </a:rPr>
              <a:t>, 2007)</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Nursing Diagnosis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3100" dirty="0" smtClean="0">
                <a:latin typeface="Times New Roman" pitchFamily="18" charset="0"/>
                <a:cs typeface="Times New Roman" pitchFamily="18" charset="0"/>
              </a:rPr>
              <a:t>Nurses </a:t>
            </a:r>
            <a:r>
              <a:rPr lang="en-US" sz="3100" dirty="0" smtClean="0">
                <a:latin typeface="Times New Roman" pitchFamily="18" charset="0"/>
                <a:cs typeface="Times New Roman" pitchFamily="18" charset="0"/>
              </a:rPr>
              <a:t>need to consider all the data, including the appearance, moods, and affects</a:t>
            </a:r>
          </a:p>
          <a:p>
            <a:r>
              <a:rPr lang="en-US" sz="3100" dirty="0" smtClean="0">
                <a:latin typeface="Times New Roman" pitchFamily="18" charset="0"/>
                <a:cs typeface="Times New Roman" pitchFamily="18" charset="0"/>
              </a:rPr>
              <a:t>The </a:t>
            </a:r>
            <a:r>
              <a:rPr lang="en-US" sz="3100" dirty="0" smtClean="0">
                <a:latin typeface="Times New Roman" pitchFamily="18" charset="0"/>
                <a:cs typeface="Times New Roman" pitchFamily="18" charset="0"/>
              </a:rPr>
              <a:t>nurse’s diagnosis would be depression, clearly shown by the patients impairments. </a:t>
            </a:r>
          </a:p>
          <a:p>
            <a:r>
              <a:rPr lang="en-US" sz="3100" dirty="0" smtClean="0">
                <a:latin typeface="Times New Roman" pitchFamily="18" charset="0"/>
                <a:cs typeface="Times New Roman" pitchFamily="18" charset="0"/>
              </a:rPr>
              <a:t>Depression </a:t>
            </a:r>
            <a:r>
              <a:rPr lang="en-US" sz="3100" dirty="0" smtClean="0">
                <a:latin typeface="Times New Roman" pitchFamily="18" charset="0"/>
                <a:cs typeface="Times New Roman" pitchFamily="18" charset="0"/>
              </a:rPr>
              <a:t>often goes unnoticed due to physical changes that coincide with the aging </a:t>
            </a:r>
            <a:r>
              <a:rPr lang="en-US" sz="3100" dirty="0" smtClean="0">
                <a:latin typeface="Times New Roman" pitchFamily="18" charset="0"/>
                <a:cs typeface="Times New Roman" pitchFamily="18" charset="0"/>
              </a:rPr>
              <a:t>process</a:t>
            </a:r>
            <a:r>
              <a:rPr lang="en-US" sz="3100" dirty="0" smtClean="0">
                <a:latin typeface="Times New Roman" pitchFamily="18" charset="0"/>
                <a:cs typeface="Times New Roman" pitchFamily="18" charset="0"/>
              </a:rPr>
              <a:t>.  The adaptive health response accepts the depression and associates it with part </a:t>
            </a:r>
            <a:r>
              <a:rPr lang="en-US" sz="3100" dirty="0" smtClean="0">
                <a:latin typeface="Times New Roman" pitchFamily="18" charset="0"/>
                <a:cs typeface="Times New Roman" pitchFamily="18" charset="0"/>
              </a:rPr>
              <a:t>of </a:t>
            </a:r>
            <a:r>
              <a:rPr lang="en-US" sz="3100" dirty="0" smtClean="0">
                <a:latin typeface="Times New Roman" pitchFamily="18" charset="0"/>
                <a:cs typeface="Times New Roman" pitchFamily="18" charset="0"/>
              </a:rPr>
              <a:t>life.  The maladaptive health response hides the depression for fear of being seen </a:t>
            </a:r>
            <a:r>
              <a:rPr lang="en-US" sz="3100" dirty="0" smtClean="0">
                <a:latin typeface="Times New Roman" pitchFamily="18" charset="0"/>
                <a:cs typeface="Times New Roman" pitchFamily="18" charset="0"/>
              </a:rPr>
              <a:t>differently </a:t>
            </a:r>
            <a:r>
              <a:rPr lang="en-US" sz="3100" dirty="0" smtClean="0">
                <a:latin typeface="Times New Roman" pitchFamily="18" charset="0"/>
                <a:cs typeface="Times New Roman" pitchFamily="18" charset="0"/>
              </a:rPr>
              <a:t>or oddly.  Contributing stressors may be the loss of a loved one or separation </a:t>
            </a:r>
            <a:r>
              <a:rPr lang="en-US" sz="3100" dirty="0" smtClean="0">
                <a:latin typeface="Times New Roman" pitchFamily="18" charset="0"/>
                <a:cs typeface="Times New Roman" pitchFamily="18" charset="0"/>
              </a:rPr>
              <a:t>from </a:t>
            </a:r>
            <a:r>
              <a:rPr lang="en-US" sz="3100" dirty="0" smtClean="0">
                <a:latin typeface="Times New Roman" pitchFamily="18" charset="0"/>
                <a:cs typeface="Times New Roman" pitchFamily="18" charset="0"/>
              </a:rPr>
              <a:t>their family.  </a:t>
            </a:r>
          </a:p>
          <a:p>
            <a:r>
              <a:rPr lang="en-US" sz="3100" dirty="0" smtClean="0">
                <a:latin typeface="Times New Roman" pitchFamily="18" charset="0"/>
                <a:cs typeface="Times New Roman" pitchFamily="18" charset="0"/>
              </a:rPr>
              <a:t>The </a:t>
            </a:r>
            <a:r>
              <a:rPr lang="en-US" sz="3100" dirty="0" smtClean="0">
                <a:latin typeface="Times New Roman" pitchFamily="18" charset="0"/>
                <a:cs typeface="Times New Roman" pitchFamily="18" charset="0"/>
              </a:rPr>
              <a:t>growing concern is the overall patient’s health and well being.</a:t>
            </a:r>
          </a:p>
          <a:p>
            <a:r>
              <a:rPr lang="en-US" sz="3100" dirty="0" smtClean="0">
                <a:latin typeface="Times New Roman" pitchFamily="18" charset="0"/>
                <a:cs typeface="Times New Roman" pitchFamily="18" charset="0"/>
              </a:rPr>
              <a:t>Part </a:t>
            </a:r>
            <a:r>
              <a:rPr lang="en-US" sz="3100" dirty="0" smtClean="0">
                <a:latin typeface="Times New Roman" pitchFamily="18" charset="0"/>
                <a:cs typeface="Times New Roman" pitchFamily="18" charset="0"/>
              </a:rPr>
              <a:t>of the problem with elderly patients with depression is that nurse’s diagnosis may </a:t>
            </a:r>
            <a:r>
              <a:rPr lang="en-US" sz="3100" dirty="0" smtClean="0">
                <a:latin typeface="Times New Roman" pitchFamily="18" charset="0"/>
                <a:cs typeface="Times New Roman" pitchFamily="18" charset="0"/>
              </a:rPr>
              <a:t>be </a:t>
            </a:r>
            <a:r>
              <a:rPr lang="en-US" sz="3100" dirty="0" smtClean="0">
                <a:latin typeface="Times New Roman" pitchFamily="18" charset="0"/>
                <a:cs typeface="Times New Roman" pitchFamily="18" charset="0"/>
              </a:rPr>
              <a:t>the actual or the potential health problems based on the history with the age.     </a:t>
            </a:r>
          </a:p>
          <a:p>
            <a:r>
              <a:rPr lang="en-US" sz="3100" dirty="0" smtClean="0">
                <a:latin typeface="Times New Roman" pitchFamily="18" charset="0"/>
                <a:cs typeface="Times New Roman" pitchFamily="18" charset="0"/>
              </a:rPr>
              <a:t>The </a:t>
            </a:r>
            <a:r>
              <a:rPr lang="en-US" sz="3100" dirty="0" smtClean="0">
                <a:latin typeface="Times New Roman" pitchFamily="18" charset="0"/>
                <a:cs typeface="Times New Roman" pitchFamily="18" charset="0"/>
              </a:rPr>
              <a:t>North American Nursing Diagnosis Association, NANDA, is the most common </a:t>
            </a:r>
            <a:r>
              <a:rPr lang="en-US" sz="3100" dirty="0" smtClean="0">
                <a:latin typeface="Times New Roman" pitchFamily="18" charset="0"/>
                <a:cs typeface="Times New Roman" pitchFamily="18" charset="0"/>
              </a:rPr>
              <a:t>standard </a:t>
            </a:r>
            <a:r>
              <a:rPr lang="en-US" sz="3100" dirty="0" smtClean="0">
                <a:latin typeface="Times New Roman" pitchFamily="18" charset="0"/>
                <a:cs typeface="Times New Roman" pitchFamily="18" charset="0"/>
              </a:rPr>
              <a:t>for nurses.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Nursing Diagnosis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3800" dirty="0" smtClean="0">
                <a:latin typeface="Times New Roman" pitchFamily="18" charset="0"/>
                <a:cs typeface="Times New Roman" pitchFamily="18" charset="0"/>
              </a:rPr>
              <a:t>Within the nursing diagnostic statement, the patient will consist of:</a:t>
            </a:r>
          </a:p>
          <a:p>
            <a:r>
              <a:rPr lang="en-US" sz="3800" dirty="0" smtClean="0">
                <a:latin typeface="Times New Roman" pitchFamily="18" charset="0"/>
                <a:cs typeface="Times New Roman" pitchFamily="18" charset="0"/>
              </a:rPr>
              <a:t>The </a:t>
            </a:r>
            <a:r>
              <a:rPr lang="en-US" sz="3800" dirty="0" smtClean="0">
                <a:latin typeface="Times New Roman" pitchFamily="18" charset="0"/>
                <a:cs typeface="Times New Roman" pitchFamily="18" charset="0"/>
              </a:rPr>
              <a:t>medical and physical problems include but are not exclusive to loneliness, </a:t>
            </a:r>
            <a:r>
              <a:rPr lang="en-US" sz="3800" dirty="0" smtClean="0">
                <a:latin typeface="Times New Roman" pitchFamily="18" charset="0"/>
                <a:cs typeface="Times New Roman" pitchFamily="18" charset="0"/>
              </a:rPr>
              <a:t>isolation</a:t>
            </a:r>
            <a:r>
              <a:rPr lang="en-US" sz="3800" dirty="0" smtClean="0">
                <a:latin typeface="Times New Roman" pitchFamily="18" charset="0"/>
                <a:cs typeface="Times New Roman" pitchFamily="18" charset="0"/>
              </a:rPr>
              <a:t>, illness, and suicidal thoughts. </a:t>
            </a:r>
          </a:p>
          <a:p>
            <a:r>
              <a:rPr lang="en-US" sz="3800" dirty="0" smtClean="0">
                <a:latin typeface="Times New Roman" pitchFamily="18" charset="0"/>
                <a:cs typeface="Times New Roman" pitchFamily="18" charset="0"/>
              </a:rPr>
              <a:t>Age</a:t>
            </a:r>
            <a:r>
              <a:rPr lang="en-US" sz="3800" dirty="0" smtClean="0">
                <a:latin typeface="Times New Roman" pitchFamily="18" charset="0"/>
                <a:cs typeface="Times New Roman" pitchFamily="18" charset="0"/>
              </a:rPr>
              <a:t>, physical illness, dementia, and loss of love ones all contribute. </a:t>
            </a:r>
          </a:p>
          <a:p>
            <a:r>
              <a:rPr lang="en-US" sz="3800" dirty="0" smtClean="0">
                <a:latin typeface="Times New Roman" pitchFamily="18" charset="0"/>
                <a:cs typeface="Times New Roman" pitchFamily="18" charset="0"/>
              </a:rPr>
              <a:t>Other </a:t>
            </a:r>
            <a:r>
              <a:rPr lang="en-US" sz="3800" dirty="0" smtClean="0">
                <a:latin typeface="Times New Roman" pitchFamily="18" charset="0"/>
                <a:cs typeface="Times New Roman" pitchFamily="18" charset="0"/>
              </a:rPr>
              <a:t>defining characteristics include social isolation, sleeplessness, fatigue, and </a:t>
            </a:r>
            <a:r>
              <a:rPr lang="en-US" sz="3800" dirty="0" smtClean="0">
                <a:latin typeface="Times New Roman" pitchFamily="18" charset="0"/>
                <a:cs typeface="Times New Roman" pitchFamily="18" charset="0"/>
              </a:rPr>
              <a:t>insomnia</a:t>
            </a:r>
            <a:r>
              <a:rPr lang="en-US" sz="3800" dirty="0" smtClean="0">
                <a:latin typeface="Times New Roman" pitchFamily="18" charset="0"/>
                <a:cs typeface="Times New Roman" pitchFamily="18" charset="0"/>
              </a:rPr>
              <a:t>.  	</a:t>
            </a:r>
          </a:p>
          <a:p>
            <a:r>
              <a:rPr lang="en-US" sz="3800" dirty="0" smtClean="0">
                <a:latin typeface="Times New Roman" pitchFamily="18" charset="0"/>
                <a:cs typeface="Times New Roman" pitchFamily="18" charset="0"/>
              </a:rPr>
              <a:t>The characteristic assessment helps with the evaluation because it defines the behaviors that allow nurses to adequately and promptly intervene.  It also sets a norm to evaluate if the nurse’s involvement met the set standards and expected goals.  </a:t>
            </a:r>
          </a:p>
          <a:p>
            <a:pPr>
              <a:buNone/>
            </a:pPr>
            <a:r>
              <a:rPr lang="en-US" sz="3800" dirty="0" smtClean="0">
                <a:latin typeface="Times New Roman" pitchFamily="18" charset="0"/>
                <a:cs typeface="Times New Roman" pitchFamily="18" charset="0"/>
              </a:rPr>
              <a:t>For </a:t>
            </a:r>
            <a:r>
              <a:rPr lang="en-US" sz="3800" dirty="0" smtClean="0">
                <a:latin typeface="Times New Roman" pitchFamily="18" charset="0"/>
                <a:cs typeface="Times New Roman" pitchFamily="18" charset="0"/>
              </a:rPr>
              <a:t>example:</a:t>
            </a:r>
          </a:p>
          <a:p>
            <a:pPr>
              <a:buNone/>
            </a:pPr>
            <a:r>
              <a:rPr lang="en-US" sz="3800" dirty="0" smtClean="0">
                <a:latin typeface="Times New Roman" pitchFamily="18" charset="0"/>
                <a:cs typeface="Times New Roman" pitchFamily="18" charset="0"/>
              </a:rPr>
              <a:t>	• </a:t>
            </a:r>
            <a:r>
              <a:rPr lang="en-US" sz="3800" dirty="0" smtClean="0">
                <a:latin typeface="Times New Roman" pitchFamily="18" charset="0"/>
                <a:cs typeface="Times New Roman" pitchFamily="18" charset="0"/>
              </a:rPr>
              <a:t>Thought process and content: negative/ pessimistic; slow thinking; self-derogatory </a:t>
            </a:r>
            <a:r>
              <a:rPr lang="en-US" sz="3800" dirty="0" smtClean="0">
                <a:latin typeface="Times New Roman" pitchFamily="18" charset="0"/>
                <a:cs typeface="Times New Roman" pitchFamily="18" charset="0"/>
              </a:rPr>
              <a:t>remarks</a:t>
            </a:r>
            <a:r>
              <a:rPr lang="en-US" sz="3800" dirty="0" smtClean="0">
                <a:latin typeface="Times New Roman" pitchFamily="18" charset="0"/>
                <a:cs typeface="Times New Roman" pitchFamily="18" charset="0"/>
              </a:rPr>
              <a:t>; and thoughts of suicide.  </a:t>
            </a:r>
          </a:p>
          <a:p>
            <a:pPr>
              <a:buNone/>
            </a:pPr>
            <a:r>
              <a:rPr lang="en-US" sz="3800" dirty="0" smtClean="0">
                <a:latin typeface="Times New Roman" pitchFamily="18" charset="0"/>
                <a:cs typeface="Times New Roman" pitchFamily="18" charset="0"/>
              </a:rPr>
              <a:t>	• </a:t>
            </a:r>
            <a:r>
              <a:rPr lang="en-US" sz="3800" dirty="0" smtClean="0">
                <a:latin typeface="Times New Roman" pitchFamily="18" charset="0"/>
                <a:cs typeface="Times New Roman" pitchFamily="18" charset="0"/>
              </a:rPr>
              <a:t>Mood and affect: hopeless, helpless, sad, low-self esteem.</a:t>
            </a:r>
          </a:p>
          <a:p>
            <a:pPr>
              <a:buNone/>
            </a:pPr>
            <a:r>
              <a:rPr lang="en-US" sz="3800" dirty="0" smtClean="0">
                <a:latin typeface="Times New Roman" pitchFamily="18" charset="0"/>
                <a:cs typeface="Times New Roman" pitchFamily="18" charset="0"/>
              </a:rPr>
              <a:t>	• </a:t>
            </a:r>
            <a:r>
              <a:rPr lang="en-US" sz="3800" dirty="0" smtClean="0">
                <a:latin typeface="Times New Roman" pitchFamily="18" charset="0"/>
                <a:cs typeface="Times New Roman" pitchFamily="18" charset="0"/>
              </a:rPr>
              <a:t>Physiologic and self-care: sleep change; weight loss; failure to utilize personal hygiene; </a:t>
            </a:r>
            <a:r>
              <a:rPr lang="en-US" sz="3800" dirty="0" smtClean="0">
                <a:latin typeface="Times New Roman" pitchFamily="18" charset="0"/>
                <a:cs typeface="Times New Roman" pitchFamily="18" charset="0"/>
              </a:rPr>
              <a:t>and </a:t>
            </a:r>
            <a:r>
              <a:rPr lang="en-US" sz="3800" dirty="0" smtClean="0">
                <a:latin typeface="Times New Roman" pitchFamily="18" charset="0"/>
                <a:cs typeface="Times New Roman" pitchFamily="18" charset="0"/>
              </a:rPr>
              <a:t>mobility problems.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Nursing Diagnosis (cont)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en-US" sz="4000" dirty="0" smtClean="0">
                <a:latin typeface="Times New Roman" pitchFamily="18" charset="0"/>
                <a:cs typeface="Times New Roman" pitchFamily="18" charset="0"/>
              </a:rPr>
              <a:t>There are certain diagnosis that can be associated with </a:t>
            </a:r>
            <a:r>
              <a:rPr lang="en-US" sz="4000" dirty="0" err="1" smtClean="0">
                <a:latin typeface="Times New Roman" pitchFamily="18" charset="0"/>
                <a:cs typeface="Times New Roman" pitchFamily="18" charset="0"/>
              </a:rPr>
              <a:t>comorbid</a:t>
            </a:r>
            <a:r>
              <a:rPr lang="en-US" sz="4000" dirty="0" smtClean="0">
                <a:latin typeface="Times New Roman" pitchFamily="18" charset="0"/>
                <a:cs typeface="Times New Roman" pitchFamily="18" charset="0"/>
              </a:rPr>
              <a:t> depression.  These include the following:</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Current alcohol or substance use disorder</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Dementia or stroke	</a:t>
            </a:r>
            <a:endParaRPr lang="en-US" sz="4000" dirty="0" smtClean="0">
              <a:latin typeface="Times New Roman" pitchFamily="18" charset="0"/>
              <a:cs typeface="Times New Roman" pitchFamily="18" charset="0"/>
            </a:endParaRPr>
          </a:p>
          <a:p>
            <a:pPr>
              <a:buNone/>
            </a:pP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Cancer or arthritis</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Hip fracture</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Myocardial infarction</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Chronic obstructive pulmonary disorder</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Parkinson’s disease</a:t>
            </a:r>
          </a:p>
          <a:p>
            <a:pPr>
              <a:buNone/>
            </a:pPr>
            <a:r>
              <a:rPr lang="en-US" sz="4000" dirty="0" smtClean="0">
                <a:latin typeface="Times New Roman" pitchFamily="18" charset="0"/>
                <a:cs typeface="Times New Roman" pitchFamily="18" charset="0"/>
              </a:rPr>
              <a:t>		• </a:t>
            </a:r>
            <a:r>
              <a:rPr lang="en-US" sz="4000" dirty="0" smtClean="0">
                <a:latin typeface="Times New Roman" pitchFamily="18" charset="0"/>
                <a:cs typeface="Times New Roman" pitchFamily="18" charset="0"/>
              </a:rPr>
              <a:t>Fibromyalgia </a:t>
            </a:r>
          </a:p>
          <a:p>
            <a:r>
              <a:rPr lang="en-US" sz="4000" dirty="0" smtClean="0">
                <a:latin typeface="Times New Roman" pitchFamily="18" charset="0"/>
                <a:cs typeface="Times New Roman" pitchFamily="18" charset="0"/>
              </a:rPr>
              <a:t>Nurses inquiring about past and current history will allow them to accommodate for other risk factors.  “Nurses also needs to be aware of the very different side effects of antidepressants and other medications prescribed for older adults besides their side effects can be harmful (i.e. orthostatic hypotension, or hypertensive effects) and antidepressants may interact with other medications. “(</a:t>
            </a:r>
            <a:r>
              <a:rPr lang="en-US" sz="4000" dirty="0" err="1" smtClean="0">
                <a:latin typeface="Times New Roman" pitchFamily="18" charset="0"/>
                <a:cs typeface="Times New Roman" pitchFamily="18" charset="0"/>
              </a:rPr>
              <a:t>Mynatt</a:t>
            </a:r>
            <a:r>
              <a:rPr lang="en-US" sz="4000" dirty="0" smtClean="0">
                <a:latin typeface="Times New Roman" pitchFamily="18" charset="0"/>
                <a:cs typeface="Times New Roman" pitchFamily="18" charset="0"/>
              </a:rPr>
              <a:t>, 2004)  An individual patient plan of care is essential for all nursing settings.  Intervening with elderly depression is essential and nurses need to evaluate the need and intervene effectively.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Outcome Identification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900" dirty="0" smtClean="0">
                <a:latin typeface="Times New Roman" pitchFamily="18" charset="0"/>
                <a:cs typeface="Times New Roman" pitchFamily="18" charset="0"/>
              </a:rPr>
              <a:t>The outcome of intervention and care of elderly patients with depression is favorable when addressed in a timely and effective manner.  The nurse’s ultimate goal is to recognize and improve the patient’s health and overall well-being.  The first step is recognizing the problem.  </a:t>
            </a:r>
          </a:p>
          <a:p>
            <a:r>
              <a:rPr lang="en-US" sz="1900" dirty="0" smtClean="0">
                <a:latin typeface="Times New Roman" pitchFamily="18" charset="0"/>
                <a:cs typeface="Times New Roman" pitchFamily="18" charset="0"/>
              </a:rPr>
              <a:t>In a study done by “Effects of Depressive Syndromes on the Everyday Competence of Nursing Home Residents with Dementia” they found that 47 residents suffered from depression symptoms.  Of this study 34.1% of the residents had dementia.  According to the nursing home, 33 of the 47 patients are not classified as having depression by the physician in charge.  This shows that many nursing-home resident’s depressive disorders are going undiagnosed and untreated.   This study shows the substantial need for change in long-term care facilities.  “The findings on the impact of accompanying depressive symptoms on the everyday competence of nursing home residents with mild and moderate dementia, based on the results of this paper, provide support for the advice for more education in long-term care facilities.” (</a:t>
            </a:r>
            <a:r>
              <a:rPr lang="en-US" sz="1900" dirty="0" err="1" smtClean="0">
                <a:latin typeface="Times New Roman" pitchFamily="18" charset="0"/>
                <a:cs typeface="Times New Roman" pitchFamily="18" charset="0"/>
              </a:rPr>
              <a:t>Verhülsdonk</a:t>
            </a:r>
            <a:r>
              <a:rPr lang="en-US" sz="1900" dirty="0" smtClean="0">
                <a:latin typeface="Times New Roman" pitchFamily="18" charset="0"/>
                <a:cs typeface="Times New Roman" pitchFamily="18" charset="0"/>
              </a:rPr>
              <a:t> &amp; Engel, 2012) </a:t>
            </a:r>
            <a:endParaRPr lang="en-US" sz="19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Outcome Identification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3500" dirty="0" smtClean="0">
                <a:latin typeface="Times New Roman" pitchFamily="18" charset="0"/>
                <a:cs typeface="Times New Roman" pitchFamily="18" charset="0"/>
              </a:rPr>
              <a:t>Recognizing the symptoms is vital for effective and efficient care of the patients.  It is important to consider the following:					</a:t>
            </a:r>
          </a:p>
          <a:p>
            <a:pPr>
              <a:buNone/>
            </a:pPr>
            <a:r>
              <a:rPr lang="en-US" sz="3500" dirty="0" smtClean="0">
                <a:latin typeface="Times New Roman" pitchFamily="18" charset="0"/>
                <a:cs typeface="Times New Roman" pitchFamily="18" charset="0"/>
              </a:rPr>
              <a:t>		• </a:t>
            </a:r>
            <a:r>
              <a:rPr lang="en-US" sz="3500" dirty="0" smtClean="0">
                <a:latin typeface="Times New Roman" pitchFamily="18" charset="0"/>
                <a:cs typeface="Times New Roman" pitchFamily="18" charset="0"/>
              </a:rPr>
              <a:t>The patient may not feel they have a depression problem.		</a:t>
            </a:r>
          </a:p>
          <a:p>
            <a:pPr>
              <a:buNone/>
            </a:pPr>
            <a:r>
              <a:rPr lang="en-US" sz="3500" dirty="0" smtClean="0">
                <a:latin typeface="Times New Roman" pitchFamily="18" charset="0"/>
                <a:cs typeface="Times New Roman" pitchFamily="18" charset="0"/>
              </a:rPr>
              <a:t>		• </a:t>
            </a:r>
            <a:r>
              <a:rPr lang="en-US" sz="3500" dirty="0" smtClean="0">
                <a:latin typeface="Times New Roman" pitchFamily="18" charset="0"/>
                <a:cs typeface="Times New Roman" pitchFamily="18" charset="0"/>
              </a:rPr>
              <a:t>They may feel that the problem is with their environment or the care </a:t>
            </a:r>
            <a:r>
              <a:rPr lang="en-US" sz="3500" dirty="0" smtClean="0">
                <a:latin typeface="Times New Roman" pitchFamily="18" charset="0"/>
                <a:cs typeface="Times New Roman" pitchFamily="18" charset="0"/>
              </a:rPr>
              <a:t>they	 </a:t>
            </a:r>
            <a:r>
              <a:rPr lang="en-US" sz="3500" dirty="0" smtClean="0">
                <a:latin typeface="Times New Roman" pitchFamily="18" charset="0"/>
                <a:cs typeface="Times New Roman" pitchFamily="18" charset="0"/>
              </a:rPr>
              <a:t>are receiving </a:t>
            </a:r>
            <a:r>
              <a:rPr lang="en-US" sz="3500" dirty="0" smtClean="0">
                <a:latin typeface="Times New Roman" pitchFamily="18" charset="0"/>
                <a:cs typeface="Times New Roman" pitchFamily="18" charset="0"/>
              </a:rPr>
              <a:t>and </a:t>
            </a:r>
            <a:r>
              <a:rPr lang="en-US" sz="3500" dirty="0" smtClean="0">
                <a:latin typeface="Times New Roman" pitchFamily="18" charset="0"/>
                <a:cs typeface="Times New Roman" pitchFamily="18" charset="0"/>
              </a:rPr>
              <a:t>not accept their own depression issues.  </a:t>
            </a:r>
          </a:p>
          <a:p>
            <a:r>
              <a:rPr lang="en-US" sz="3500" dirty="0" smtClean="0">
                <a:latin typeface="Times New Roman" pitchFamily="18" charset="0"/>
                <a:cs typeface="Times New Roman" pitchFamily="18" charset="0"/>
              </a:rPr>
              <a:t>Clearly agreeing on an outcome could help both the nurse with providing the necessary care, and the patient for receiving it. “Reform of primary care has created many competing demands on the primary care team, but, with adequate support and training, the majority of practice nurses would like to expand their role in dealing with mental health problems, and practices may be in a better position to provide multidisciplinary depression care as an ‘enhanced service’ within the new general practice contract.” (Symons, </a:t>
            </a:r>
            <a:r>
              <a:rPr lang="en-US" sz="3500" dirty="0" err="1" smtClean="0">
                <a:latin typeface="Times New Roman" pitchFamily="18" charset="0"/>
                <a:cs typeface="Times New Roman" pitchFamily="18" charset="0"/>
              </a:rPr>
              <a:t>Tylee</a:t>
            </a:r>
            <a:r>
              <a:rPr lang="en-US" sz="3500" dirty="0" smtClean="0">
                <a:latin typeface="Times New Roman" pitchFamily="18" charset="0"/>
                <a:cs typeface="Times New Roman" pitchFamily="18" charset="0"/>
              </a:rPr>
              <a:t>, Mann, Jones, Plummer, Walker, Duff, &amp;Holt, 2004)  Regardless of the type of treatment that the patient is given, it is important for there to be a goal set.  This allows the nurse and the patient to have a mutual relationship based on a predetermined outcome.  Once these goals are set, they can determine long-term, short-term and track the progress.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Planning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200" dirty="0" smtClean="0">
                <a:latin typeface="Times New Roman" pitchFamily="18" charset="0"/>
                <a:cs typeface="Times New Roman" pitchFamily="18" charset="0"/>
              </a:rPr>
              <a:t>Once the patient’s depression issues are diagnoses, the nursing care plan can begin. There are several options available to aid patients with depression. The first and most important is the recognition and ability to address depression.  This is where nursing training come into play. According to a study completed by </a:t>
            </a:r>
            <a:r>
              <a:rPr lang="en-US" sz="2200" i="1" dirty="0" smtClean="0">
                <a:latin typeface="Times New Roman" pitchFamily="18" charset="0"/>
                <a:cs typeface="Times New Roman" pitchFamily="18" charset="0"/>
              </a:rPr>
              <a:t>Aging &amp; Mental Health</a:t>
            </a:r>
            <a:r>
              <a:rPr lang="en-US" sz="2200" dirty="0" smtClean="0">
                <a:latin typeface="Times New Roman" pitchFamily="18" charset="0"/>
                <a:cs typeface="Times New Roman" pitchFamily="18" charset="0"/>
              </a:rPr>
              <a:t>, 78.8% of the residents who had depression were not receiving treatment or being monitored accordingly.  “Evidence suggests that depression has a bidirectional relationship with physical illness and can complicate recovery and rehabilitation. Leaving depression untreated can lead to deterioration in health, </a:t>
            </a:r>
            <a:r>
              <a:rPr lang="en-US" sz="2200" dirty="0" err="1" smtClean="0">
                <a:latin typeface="Times New Roman" pitchFamily="18" charset="0"/>
                <a:cs typeface="Times New Roman" pitchFamily="18" charset="0"/>
              </a:rPr>
              <a:t>behavioural</a:t>
            </a:r>
            <a:r>
              <a:rPr lang="en-US" sz="2200" dirty="0" smtClean="0">
                <a:latin typeface="Times New Roman" pitchFamily="18" charset="0"/>
                <a:cs typeface="Times New Roman" pitchFamily="18" charset="0"/>
              </a:rPr>
              <a:t> problems, low quality of life, increased risk of co-morbidity and mortality for the residents.” (Huang &amp;Carpenter, 2011) </a:t>
            </a:r>
            <a:endParaRPr lang="en-US"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Planning (cont)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3100" dirty="0" smtClean="0">
                <a:latin typeface="Times New Roman" pitchFamily="18" charset="0"/>
                <a:cs typeface="Times New Roman" pitchFamily="18" charset="0"/>
              </a:rPr>
              <a:t>The inability to recognize the problem is a vital reason that there is a need for training.  There is no means to plan for a solution if the depression goes undiagnosed.   </a:t>
            </a:r>
          </a:p>
          <a:p>
            <a:r>
              <a:rPr lang="en-US" sz="3100" dirty="0" smtClean="0">
                <a:latin typeface="Times New Roman" pitchFamily="18" charset="0"/>
                <a:cs typeface="Times New Roman" pitchFamily="18" charset="0"/>
              </a:rPr>
              <a:t>There are several steps in the planning process.  These include:</a:t>
            </a:r>
          </a:p>
          <a:p>
            <a:pPr>
              <a:buNone/>
            </a:pPr>
            <a:r>
              <a:rPr lang="en-US" sz="3100" dirty="0" smtClean="0">
                <a:latin typeface="Times New Roman" pitchFamily="18" charset="0"/>
                <a:cs typeface="Times New Roman" pitchFamily="18" charset="0"/>
              </a:rPr>
              <a:t>		• </a:t>
            </a:r>
            <a:r>
              <a:rPr lang="en-US" sz="3100" dirty="0" smtClean="0">
                <a:latin typeface="Times New Roman" pitchFamily="18" charset="0"/>
                <a:cs typeface="Times New Roman" pitchFamily="18" charset="0"/>
              </a:rPr>
              <a:t>Goal Setting</a:t>
            </a:r>
          </a:p>
          <a:p>
            <a:pPr>
              <a:buNone/>
            </a:pPr>
            <a:r>
              <a:rPr lang="en-US" sz="3100" dirty="0" smtClean="0">
                <a:latin typeface="Times New Roman" pitchFamily="18" charset="0"/>
                <a:cs typeface="Times New Roman" pitchFamily="18" charset="0"/>
              </a:rPr>
              <a:t>		• </a:t>
            </a:r>
            <a:r>
              <a:rPr lang="en-US" sz="3100" dirty="0" smtClean="0">
                <a:latin typeface="Times New Roman" pitchFamily="18" charset="0"/>
                <a:cs typeface="Times New Roman" pitchFamily="18" charset="0"/>
              </a:rPr>
              <a:t>Nurses action determination</a:t>
            </a:r>
          </a:p>
          <a:p>
            <a:pPr>
              <a:buNone/>
            </a:pPr>
            <a:r>
              <a:rPr lang="en-US" sz="3100" dirty="0" smtClean="0">
                <a:latin typeface="Times New Roman" pitchFamily="18" charset="0"/>
                <a:cs typeface="Times New Roman" pitchFamily="18" charset="0"/>
              </a:rPr>
              <a:t>		• </a:t>
            </a:r>
            <a:r>
              <a:rPr lang="en-US" sz="3100" dirty="0" smtClean="0">
                <a:latin typeface="Times New Roman" pitchFamily="18" charset="0"/>
                <a:cs typeface="Times New Roman" pitchFamily="18" charset="0"/>
              </a:rPr>
              <a:t>Implementing a nurses care plan</a:t>
            </a:r>
          </a:p>
          <a:p>
            <a:r>
              <a:rPr lang="en-US" sz="3100" dirty="0" smtClean="0">
                <a:latin typeface="Times New Roman" pitchFamily="18" charset="0"/>
                <a:cs typeface="Times New Roman" pitchFamily="18" charset="0"/>
              </a:rPr>
              <a:t>The planning can include both the patient and their families in the event the patient wants outside resources.  Even though the elderly may have limited impairment including the potential for dementia and other memory issues, they need to be a part of the solution.  The nurse and patient will decide the goals.  The nurse will then prioritize according to which option is most important for the patient’s betterment.  Careful planning is an important part of the necessary care for elderly patients with depression.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Implementation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 implementation step is when the nurses carry out the plan of action for patient care.  In cases of elderly patients with depression there are several different steps to carrying out the plan of action, depending on the desired treatment.  This step is considered the initiation of the nursing plan.  The implementation of the following potential treatments included:</a:t>
            </a:r>
          </a:p>
          <a:p>
            <a:pPr>
              <a:buNone/>
            </a:pP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Nurse training</a:t>
            </a:r>
          </a:p>
          <a:p>
            <a:pPr>
              <a:buNone/>
            </a:pP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Medication, electroconvulsive, and psychotherapy therapy</a:t>
            </a:r>
          </a:p>
          <a:p>
            <a:pPr>
              <a:buNone/>
            </a:pP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Animal therapy</a:t>
            </a:r>
          </a:p>
          <a:p>
            <a:r>
              <a:rPr lang="en-US" dirty="0" smtClean="0">
                <a:latin typeface="Times New Roman" pitchFamily="18" charset="0"/>
                <a:cs typeface="Times New Roman" pitchFamily="18" charset="0"/>
              </a:rPr>
              <a:t>First, the nurses can utilize training.  Training helps the nursing team not only identify, but also work with elderly patients with depression.  “Collectively, these finding provide an important foundation for implementing depression training programs like DTN in long term care settings and conducting psychiatric-mental health research focused on older adult outcomes. Additional research related to factors that impede or facilitate the uptake of evidence-based psychiatric-mental health training in LTC settings is needed to promote use of best practices in this important care environment.” (Smith; </a:t>
            </a:r>
            <a:r>
              <a:rPr lang="en-US" dirty="0" err="1" smtClean="0">
                <a:latin typeface="Times New Roman" pitchFamily="18" charset="0"/>
                <a:cs typeface="Times New Roman" pitchFamily="18" charset="0"/>
              </a:rPr>
              <a:t>Stolder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Jaggers</a:t>
            </a:r>
            <a:r>
              <a:rPr lang="en-US" dirty="0" smtClean="0">
                <a:latin typeface="Times New Roman" pitchFamily="18" charset="0"/>
                <a:cs typeface="Times New Roman" pitchFamily="18" charset="0"/>
              </a:rPr>
              <a:t>; Fang Liu; &amp; </a:t>
            </a:r>
            <a:r>
              <a:rPr lang="en-US" dirty="0" err="1" smtClean="0">
                <a:latin typeface="Times New Roman" pitchFamily="18" charset="0"/>
                <a:cs typeface="Times New Roman" pitchFamily="18" charset="0"/>
              </a:rPr>
              <a:t>Haedtke</a:t>
            </a:r>
            <a:r>
              <a:rPr lang="en-US" dirty="0" smtClean="0">
                <a:latin typeface="Times New Roman" pitchFamily="18" charset="0"/>
                <a:cs typeface="Times New Roman" pitchFamily="18" charset="0"/>
              </a:rPr>
              <a:t>, 2013) </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Implementation (cont)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3100" dirty="0" smtClean="0">
                <a:latin typeface="Times New Roman" pitchFamily="18" charset="0"/>
                <a:cs typeface="Times New Roman" pitchFamily="18" charset="0"/>
              </a:rPr>
              <a:t>This solution offers the proper tools for nurses to provide the necessary treatment for depression.  No two cases are alike, which makes it even more important for the nurses to be trained to be able to provide the necessary care.  “The role of improved depression training and involvement of mental health professionals in long-term care should be further investigated.” (Gruber-</a:t>
            </a:r>
            <a:r>
              <a:rPr lang="en-US" sz="3100" dirty="0" err="1" smtClean="0">
                <a:latin typeface="Times New Roman" pitchFamily="18" charset="0"/>
                <a:cs typeface="Times New Roman" pitchFamily="18" charset="0"/>
              </a:rPr>
              <a:t>Baldini</a:t>
            </a:r>
            <a:r>
              <a:rPr lang="en-US" sz="3100" dirty="0" smtClean="0">
                <a:latin typeface="Times New Roman" pitchFamily="18" charset="0"/>
                <a:cs typeface="Times New Roman" pitchFamily="18" charset="0"/>
              </a:rPr>
              <a:t>; Zimmerman; </a:t>
            </a:r>
            <a:r>
              <a:rPr lang="en-US" sz="3100" dirty="0" err="1" smtClean="0">
                <a:latin typeface="Times New Roman" pitchFamily="18" charset="0"/>
                <a:cs typeface="Times New Roman" pitchFamily="18" charset="0"/>
              </a:rPr>
              <a:t>Boustani</a:t>
            </a:r>
            <a:r>
              <a:rPr lang="en-US" sz="3100" dirty="0" smtClean="0">
                <a:latin typeface="Times New Roman" pitchFamily="18" charset="0"/>
                <a:cs typeface="Times New Roman" pitchFamily="18" charset="0"/>
              </a:rPr>
              <a:t>; Watson; Williams; &amp;Reed, 2005)  However, it has proven to have favorable outcomes in diagnosing and treating elderly patients with depression.  “Nurses might benefit from training </a:t>
            </a:r>
            <a:r>
              <a:rPr lang="en-US" sz="3100" dirty="0" err="1" smtClean="0">
                <a:latin typeface="Times New Roman" pitchFamily="18" charset="0"/>
                <a:cs typeface="Times New Roman" pitchFamily="18" charset="0"/>
              </a:rPr>
              <a:t>programmes</a:t>
            </a:r>
            <a:r>
              <a:rPr lang="en-US" sz="3100" dirty="0" smtClean="0">
                <a:latin typeface="Times New Roman" pitchFamily="18" charset="0"/>
                <a:cs typeface="Times New Roman" pitchFamily="18" charset="0"/>
              </a:rPr>
              <a:t> and simple additional screening tools that aid with the initial detection of depression across healthcare settings but this requires further examination under randomized conditions.” (Mitchell &amp; </a:t>
            </a:r>
            <a:r>
              <a:rPr lang="en-US" sz="3100" dirty="0" err="1" smtClean="0">
                <a:latin typeface="Times New Roman" pitchFamily="18" charset="0"/>
                <a:cs typeface="Times New Roman" pitchFamily="18" charset="0"/>
              </a:rPr>
              <a:t>Kakkadasam</a:t>
            </a:r>
            <a:r>
              <a:rPr lang="en-US" sz="3100" dirty="0" smtClean="0">
                <a:latin typeface="Times New Roman" pitchFamily="18" charset="0"/>
                <a:cs typeface="Times New Roman" pitchFamily="18" charset="0"/>
              </a:rPr>
              <a:t>, 2011)  The treatment may not be to simply utilize training, but it will definitely aid in the ability to acknowledge and diagnose the problem.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Abstract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Depression in elderly patients is a growing problem, especially with patients who suffer from dementia. The psychological status of these older adults makes it easy for the symptoms to be overlooked.  Nurses have a responsibility to provide the necessary care possible for these patients.  Training is an essential part of recognizing depression to be able to render the necessary treatment.  Additional methods of treatment include medication, electroconvulsive, psychotherapy or animal therapy may be the best option to implement in the nursing care plan.  The nurse’s assessment and evaluation is an essential step for providing the necessary care for these patients.  The nursing plan is to recognize, address and adapt to the patient’s needs for the best care possible.   This will ensure that the elderly patient’s depression does not go unnoticed or untreated and provides a greater potential for a fast and efficient care.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Implementation (cont)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3500" dirty="0" smtClean="0">
                <a:latin typeface="Times New Roman" pitchFamily="18" charset="0"/>
                <a:cs typeface="Times New Roman" pitchFamily="18" charset="0"/>
              </a:rPr>
              <a:t>Another treatment option is medication, electroconvulsive therapy and psychotherapy.  “The typical therapy is medication in conjunction with electroconvulsive therapy and psychotherapy. Skilled nurses, psychiatrists, anesthesia care providers, and family members must collaborate on the outpatient ECT treatment in order for it to be a potential option for success.” (Irvin, 1997)  Nurses need to be aware that all three of these treatment options have the potential for side effects that can be worse than the depression issues.  The best plan of action for nurses is not to medicate and assume the patient will get better, it is to weight the options to find the best treatment for each individual patient.   Raising awareness for nurses and recognizing depression has grown significantly, however the solution could also turn out to be part of the problem.  Although these advances appear to have made significant inroads with regard to the classic problems of the under-recognition and under treatment of depression in nursing homes, second-generation problems are emerging. New initiatives in research and public policy will be necessary to ensure that the high prevalence of antidepressant drug prescribing translates into the widespread delivery of effective treatment. (</a:t>
            </a:r>
            <a:r>
              <a:rPr lang="en-US" sz="3500" dirty="0" err="1" smtClean="0">
                <a:latin typeface="Times New Roman" pitchFamily="18" charset="0"/>
                <a:cs typeface="Times New Roman" pitchFamily="18" charset="0"/>
              </a:rPr>
              <a:t>Datto</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Oslin</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Streim</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Scheinthal</a:t>
            </a:r>
            <a:r>
              <a:rPr lang="en-US" sz="3500" dirty="0" smtClean="0">
                <a:latin typeface="Times New Roman" pitchFamily="18" charset="0"/>
                <a:cs typeface="Times New Roman" pitchFamily="18" charset="0"/>
              </a:rPr>
              <a:t>, </a:t>
            </a:r>
            <a:r>
              <a:rPr lang="en-US" sz="3500" dirty="0" err="1" smtClean="0">
                <a:latin typeface="Times New Roman" pitchFamily="18" charset="0"/>
                <a:cs typeface="Times New Roman" pitchFamily="18" charset="0"/>
              </a:rPr>
              <a:t>DiFilippo</a:t>
            </a:r>
            <a:r>
              <a:rPr lang="en-US" sz="3500" dirty="0" smtClean="0">
                <a:latin typeface="Times New Roman" pitchFamily="18" charset="0"/>
                <a:cs typeface="Times New Roman" pitchFamily="18" charset="0"/>
              </a:rPr>
              <a:t>, &amp; Katz, 2002)  Giving medication may not be the best solution to the problem at hand.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Implementation (cont)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The use of animals has also been successful in other trials to help with depression that may occur.  “Self-perceived health is the extent to which people believe they are healthy in relation to the past or to others their own age and in a similar situation. If AAA, animal assisted activities can benefit patients with cancer, attending to these issues in a larger replication study is warranted.” (Johnson, Meadows, </a:t>
            </a:r>
            <a:r>
              <a:rPr lang="en-US" dirty="0" err="1" smtClean="0">
                <a:latin typeface="Times New Roman" pitchFamily="18" charset="0"/>
                <a:cs typeface="Times New Roman" pitchFamily="18" charset="0"/>
              </a:rPr>
              <a:t>Haubner</a:t>
            </a:r>
            <a:r>
              <a:rPr lang="en-US" dirty="0" smtClean="0">
                <a:latin typeface="Times New Roman" pitchFamily="18" charset="0"/>
                <a:cs typeface="Times New Roman" pitchFamily="18" charset="0"/>
              </a:rPr>
              <a:t>, &amp;</a:t>
            </a:r>
            <a:r>
              <a:rPr lang="en-US" dirty="0" err="1" smtClean="0">
                <a:latin typeface="Times New Roman" pitchFamily="18" charset="0"/>
                <a:cs typeface="Times New Roman" pitchFamily="18" charset="0"/>
              </a:rPr>
              <a:t>Sevedge</a:t>
            </a:r>
            <a:r>
              <a:rPr lang="en-US" dirty="0" smtClean="0">
                <a:latin typeface="Times New Roman" pitchFamily="18" charset="0"/>
                <a:cs typeface="Times New Roman" pitchFamily="18" charset="0"/>
              </a:rPr>
              <a:t>, RN, 2008)  There has been research completed to show that dog therapy can also aid in people with dementia at various stages.  Dementia is a factor that can trigger depression in the elderly as well.  The studies have not been conclusive, but they are a promising option that needs additional study to determine if this is a viable treatment option.  “A well constructed RCT of dog-assisted therapy and activity is required to address the question of whether dog-assisted therapy or activity is effective for people with dementia, and if it is effective, to what degree and why.” (Perkins, Bartlett, Travers, &amp; Rand, 2008)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Implementation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nursing action falls under two different categories.  </a:t>
            </a:r>
          </a:p>
          <a:p>
            <a:pPr>
              <a:buNone/>
            </a:pP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The first type is what is considered </a:t>
            </a:r>
            <a:r>
              <a:rPr lang="en-US" dirty="0" smtClean="0">
                <a:latin typeface="Times New Roman" pitchFamily="18" charset="0"/>
                <a:cs typeface="Times New Roman" pitchFamily="18" charset="0"/>
              </a:rPr>
              <a:t>	dependent </a:t>
            </a:r>
            <a:r>
              <a:rPr lang="en-US" dirty="0" smtClean="0">
                <a:latin typeface="Times New Roman" pitchFamily="18" charset="0"/>
                <a:cs typeface="Times New Roman" pitchFamily="18" charset="0"/>
              </a:rPr>
              <a:t>nursing action.  That is what is </a:t>
            </a:r>
            <a:r>
              <a:rPr lang="en-US" dirty="0" smtClean="0">
                <a:latin typeface="Times New Roman" pitchFamily="18" charset="0"/>
                <a:cs typeface="Times New Roman" pitchFamily="18" charset="0"/>
              </a:rPr>
              <a:t>	dictated by </a:t>
            </a:r>
            <a:r>
              <a:rPr lang="en-US" dirty="0" smtClean="0">
                <a:latin typeface="Times New Roman" pitchFamily="18" charset="0"/>
                <a:cs typeface="Times New Roman" pitchFamily="18" charset="0"/>
              </a:rPr>
              <a:t>others, such as a physician.  </a:t>
            </a:r>
          </a:p>
          <a:p>
            <a:pPr>
              <a:buNone/>
            </a:pPr>
            <a:r>
              <a:rPr lang="en-US"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The second is independent nursing </a:t>
            </a:r>
            <a:r>
              <a:rPr lang="en-US" dirty="0" smtClean="0">
                <a:latin typeface="Times New Roman" pitchFamily="18" charset="0"/>
                <a:cs typeface="Times New Roman" pitchFamily="18" charset="0"/>
              </a:rPr>
              <a:t>action.</a:t>
            </a:r>
          </a:p>
          <a:p>
            <a:r>
              <a:rPr lang="en-US" dirty="0" smtClean="0">
                <a:latin typeface="Times New Roman" pitchFamily="18" charset="0"/>
                <a:cs typeface="Times New Roman" pitchFamily="18" charset="0"/>
              </a:rPr>
              <a:t>This </a:t>
            </a:r>
            <a:r>
              <a:rPr lang="en-US" dirty="0" smtClean="0">
                <a:latin typeface="Times New Roman" pitchFamily="18" charset="0"/>
                <a:cs typeface="Times New Roman" pitchFamily="18" charset="0"/>
              </a:rPr>
              <a:t>is the route that the nurses feel is the 	best option for their patient.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Evaluation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3100" dirty="0" smtClean="0">
                <a:latin typeface="Times New Roman" pitchFamily="18" charset="0"/>
                <a:cs typeface="Times New Roman" pitchFamily="18" charset="0"/>
              </a:rPr>
              <a:t>Evaluation is an ongoing process that nurses must continually rely upon.   This is the means by which the patients progress is checked and changed based on the need. “It is not only a question of getting back on track or finding a new track but also of increasing the individual’s ability to cope with difficult situations and teaching him/her to solve problems in daily life. This is a tremendous challenge for nurses, as they have to recognize the benefits of early detection and intervention as a means of supporting individuals and families in preventing or managing depressive illness.” (</a:t>
            </a:r>
            <a:r>
              <a:rPr lang="en-US" sz="3100" dirty="0" err="1" smtClean="0">
                <a:latin typeface="Times New Roman" pitchFamily="18" charset="0"/>
                <a:cs typeface="Times New Roman" pitchFamily="18" charset="0"/>
              </a:rPr>
              <a:t>Sk¨ars¨ater</a:t>
            </a:r>
            <a:r>
              <a:rPr lang="en-US" sz="3100" dirty="0" smtClean="0">
                <a:latin typeface="Times New Roman" pitchFamily="18" charset="0"/>
                <a:cs typeface="Times New Roman" pitchFamily="18" charset="0"/>
              </a:rPr>
              <a:t> &amp; </a:t>
            </a:r>
            <a:r>
              <a:rPr lang="en-US" sz="3100" dirty="0" err="1" smtClean="0">
                <a:latin typeface="Times New Roman" pitchFamily="18" charset="0"/>
                <a:cs typeface="Times New Roman" pitchFamily="18" charset="0"/>
              </a:rPr>
              <a:t>Willman</a:t>
            </a:r>
            <a:r>
              <a:rPr lang="en-US" sz="3100" dirty="0" smtClean="0">
                <a:latin typeface="Times New Roman" pitchFamily="18" charset="0"/>
                <a:cs typeface="Times New Roman" pitchFamily="18" charset="0"/>
              </a:rPr>
              <a:t>, 2006)  Teaching the patient to cope and overcome is not a simple black and white process.  The nursing plan may work for one patient and not the other.  This is why it is necessary to use the evaluation process.  In the event that the patient’s status changes or new treatments become available the evaluation process will allow the nurse to render change.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Components of Assessment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b="1" dirty="0" smtClean="0">
                <a:latin typeface="Times New Roman" pitchFamily="18" charset="0"/>
                <a:cs typeface="Times New Roman" pitchFamily="18" charset="0"/>
              </a:rPr>
              <a:t>Appearance: </a:t>
            </a:r>
            <a:r>
              <a:rPr lang="en-US" dirty="0" smtClean="0">
                <a:latin typeface="Times New Roman" pitchFamily="18" charset="0"/>
                <a:cs typeface="Times New Roman" pitchFamily="18" charset="0"/>
              </a:rPr>
              <a:t>The patient fails to use proper hygiene, their dress shows their lack of interest and they are unable to exhibit smiles and happiness.</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Activities: </a:t>
            </a:r>
            <a:r>
              <a:rPr lang="en-US" dirty="0" smtClean="0">
                <a:latin typeface="Times New Roman" pitchFamily="18" charset="0"/>
                <a:cs typeface="Times New Roman" pitchFamily="18" charset="0"/>
              </a:rPr>
              <a:t>The patient is reserved, agitated, and does not participate or interact in group settings.  </a:t>
            </a:r>
          </a:p>
          <a:p>
            <a:r>
              <a:rPr lang="en-US" b="1" dirty="0" smtClean="0">
                <a:latin typeface="Times New Roman" pitchFamily="18" charset="0"/>
                <a:cs typeface="Times New Roman" pitchFamily="18" charset="0"/>
              </a:rPr>
              <a:t>Attitude: </a:t>
            </a:r>
            <a:r>
              <a:rPr lang="en-US" dirty="0" smtClean="0">
                <a:latin typeface="Times New Roman" pitchFamily="18" charset="0"/>
                <a:cs typeface="Times New Roman" pitchFamily="18" charset="0"/>
              </a:rPr>
              <a:t>Clearly altered, angry or frustrated easily, and negative in many capacities that are usually non-responsive.  </a:t>
            </a:r>
          </a:p>
          <a:p>
            <a:r>
              <a:rPr lang="en-US" b="1" dirty="0" smtClean="0">
                <a:latin typeface="Times New Roman" pitchFamily="18" charset="0"/>
                <a:cs typeface="Times New Roman" pitchFamily="18" charset="0"/>
              </a:rPr>
              <a:t>Mood:  </a:t>
            </a:r>
            <a:r>
              <a:rPr lang="en-US" dirty="0" smtClean="0">
                <a:latin typeface="Times New Roman" pitchFamily="18" charset="0"/>
                <a:cs typeface="Times New Roman" pitchFamily="18" charset="0"/>
              </a:rPr>
              <a:t>Patient is sad, angry, withdrawn, fearful or quiet.  </a:t>
            </a:r>
          </a:p>
          <a:p>
            <a:r>
              <a:rPr lang="en-US" b="1" dirty="0" smtClean="0">
                <a:latin typeface="Times New Roman" pitchFamily="18" charset="0"/>
                <a:cs typeface="Times New Roman" pitchFamily="18" charset="0"/>
              </a:rPr>
              <a:t>Perception: </a:t>
            </a:r>
            <a:r>
              <a:rPr lang="en-US" dirty="0" smtClean="0">
                <a:latin typeface="Times New Roman" pitchFamily="18" charset="0"/>
                <a:cs typeface="Times New Roman" pitchFamily="18" charset="0"/>
              </a:rPr>
              <a:t>How the patient sees situations, withdrawn, and even has hallucinations.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Components of </a:t>
            </a:r>
            <a:r>
              <a:rPr lang="en-US" dirty="0" smtClean="0">
                <a:latin typeface="Times New Roman" pitchFamily="18" charset="0"/>
                <a:cs typeface="Times New Roman" pitchFamily="18" charset="0"/>
              </a:rPr>
              <a:t>Assessment (cont)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Thoughts: </a:t>
            </a:r>
            <a:r>
              <a:rPr lang="en-US" dirty="0" smtClean="0">
                <a:latin typeface="Times New Roman" pitchFamily="18" charset="0"/>
                <a:cs typeface="Times New Roman" pitchFamily="18" charset="0"/>
              </a:rPr>
              <a:t>illogical thought process, unable to rationalize situations in a “competent” manner.  </a:t>
            </a:r>
          </a:p>
          <a:p>
            <a:r>
              <a:rPr lang="en-US" b="1" dirty="0" smtClean="0">
                <a:latin typeface="Times New Roman" pitchFamily="18" charset="0"/>
                <a:cs typeface="Times New Roman" pitchFamily="18" charset="0"/>
              </a:rPr>
              <a:t>Judgment: </a:t>
            </a:r>
            <a:r>
              <a:rPr lang="en-US" dirty="0" smtClean="0">
                <a:latin typeface="Times New Roman" pitchFamily="18" charset="0"/>
                <a:cs typeface="Times New Roman" pitchFamily="18" charset="0"/>
              </a:rPr>
              <a:t> The patient’s ability to rationalize and consider options in order to make decisions for themselves.  This included taking responsibility for their actions.  </a:t>
            </a:r>
          </a:p>
          <a:p>
            <a:r>
              <a:rPr lang="en-US" b="1" dirty="0" smtClean="0">
                <a:latin typeface="Times New Roman" pitchFamily="18" charset="0"/>
                <a:cs typeface="Times New Roman" pitchFamily="18" charset="0"/>
              </a:rPr>
              <a:t>Reliability: </a:t>
            </a:r>
            <a:r>
              <a:rPr lang="en-US" dirty="0" smtClean="0">
                <a:latin typeface="Times New Roman" pitchFamily="18" charset="0"/>
                <a:cs typeface="Times New Roman" pitchFamily="18" charset="0"/>
              </a:rPr>
              <a:t>The patient’s ability to take personal responsibility for their own information and accurately speaking for themselves.  </a:t>
            </a:r>
          </a:p>
          <a:p>
            <a:r>
              <a:rPr lang="en-US" b="1" dirty="0" smtClean="0">
                <a:latin typeface="Times New Roman" pitchFamily="18" charset="0"/>
                <a:cs typeface="Times New Roman" pitchFamily="18" charset="0"/>
              </a:rPr>
              <a:t>Relationships: </a:t>
            </a:r>
            <a:r>
              <a:rPr lang="en-US" dirty="0" smtClean="0">
                <a:latin typeface="Times New Roman" pitchFamily="18" charset="0"/>
                <a:cs typeface="Times New Roman" pitchFamily="18" charset="0"/>
              </a:rPr>
              <a:t>the patient’s ability to have healthy relationships without dependency and other issues that arise with depression.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Nursing Care Plan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sz="3100" dirty="0" smtClean="0">
                <a:latin typeface="Times New Roman" pitchFamily="18" charset="0"/>
                <a:cs typeface="Times New Roman" pitchFamily="18" charset="0"/>
              </a:rPr>
              <a:t>The nursing care plan is to address and adapt according to the patient’s depression and overall needs.  “This quality-improvement initiative has identified concrete strategies that can advance the goals of improved screening, assessment, and management of depression in skilled-nursing and long-term care settings. Also, our findings suggest that merely detecting, diagnosing, and initiating treatment of residents with depression is not enough. More attention should be given to the importance of reassessment and the need to intensify or modify the treatment plan until an adequate response has been achieved, and resolution of signs and symptoms is well documented.” (Boyle,  </a:t>
            </a:r>
            <a:r>
              <a:rPr lang="en-US" sz="3100" dirty="0" err="1" smtClean="0">
                <a:latin typeface="Times New Roman" pitchFamily="18" charset="0"/>
                <a:cs typeface="Times New Roman" pitchFamily="18" charset="0"/>
              </a:rPr>
              <a:t>Roychoudhury</a:t>
            </a:r>
            <a:r>
              <a:rPr lang="en-US" sz="3100" dirty="0" smtClean="0">
                <a:latin typeface="Times New Roman" pitchFamily="18" charset="0"/>
                <a:cs typeface="Times New Roman" pitchFamily="18" charset="0"/>
              </a:rPr>
              <a:t>, </a:t>
            </a:r>
            <a:r>
              <a:rPr lang="en-US" sz="3100" dirty="0" err="1" smtClean="0">
                <a:latin typeface="Times New Roman" pitchFamily="18" charset="0"/>
                <a:cs typeface="Times New Roman" pitchFamily="18" charset="0"/>
              </a:rPr>
              <a:t>Beniak</a:t>
            </a:r>
            <a:r>
              <a:rPr lang="en-US" sz="3100" dirty="0" smtClean="0">
                <a:latin typeface="Times New Roman" pitchFamily="18" charset="0"/>
                <a:cs typeface="Times New Roman" pitchFamily="18" charset="0"/>
              </a:rPr>
              <a:t>, Cohn, Bayer, &amp; Katz, 2003)  Each patient is different, so the response to each situation will vary based on the severity and the patient’s response to treatment.  The nursing diagnosis is based upon the analysis of the patient.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Nursing Care Plan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The nursing plan need so include the following consideration:  “Two critical steps may be necessary to improve the detection and treatment of depression in the long-term care population. First, nursing home staff should be given specific guidelines for selecting nursing home residents appropriate for interview with a standardized depression screening instrument such as the GDS-short. Second, assessment and treatment care processes recommended in depression- care practice guidelines should be systematically audited and feedback provided to licensed nursing home staff and physicians who are responsible for implementing these care processes.” (Simmons, </a:t>
            </a:r>
            <a:r>
              <a:rPr lang="en-US" dirty="0" err="1" smtClean="0">
                <a:latin typeface="Times New Roman" pitchFamily="18" charset="0"/>
                <a:cs typeface="Times New Roman" pitchFamily="18" charset="0"/>
              </a:rPr>
              <a:t>Cadogan</a:t>
            </a:r>
            <a:r>
              <a:rPr lang="en-US" dirty="0" smtClean="0">
                <a:latin typeface="Times New Roman" pitchFamily="18" charset="0"/>
                <a:cs typeface="Times New Roman" pitchFamily="18" charset="0"/>
              </a:rPr>
              <a:t>, Cabrera, Al-</a:t>
            </a:r>
            <a:r>
              <a:rPr lang="en-US" dirty="0" err="1" smtClean="0">
                <a:latin typeface="Times New Roman" pitchFamily="18" charset="0"/>
                <a:cs typeface="Times New Roman" pitchFamily="18" charset="0"/>
              </a:rPr>
              <a:t>Samarrai</a:t>
            </a:r>
            <a:r>
              <a:rPr lang="en-US" dirty="0" smtClean="0">
                <a:latin typeface="Times New Roman" pitchFamily="18" charset="0"/>
                <a:cs typeface="Times New Roman" pitchFamily="18" charset="0"/>
              </a:rPr>
              <a:t>, Jorge, Levy-Storms, </a:t>
            </a:r>
            <a:r>
              <a:rPr lang="en-US" dirty="0" err="1" smtClean="0">
                <a:latin typeface="Times New Roman" pitchFamily="18" charset="0"/>
                <a:cs typeface="Times New Roman" pitchFamily="18" charset="0"/>
              </a:rPr>
              <a:t>Osterweil</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Schnelle</a:t>
            </a:r>
            <a:r>
              <a:rPr lang="en-US" dirty="0" smtClean="0">
                <a:latin typeface="Times New Roman" pitchFamily="18" charset="0"/>
                <a:cs typeface="Times New Roman" pitchFamily="18" charset="0"/>
              </a:rPr>
              <a:t>, 2004)</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Assessing the </a:t>
            </a:r>
            <a:r>
              <a:rPr lang="en-US" dirty="0" smtClean="0">
                <a:latin typeface="Times New Roman" pitchFamily="18" charset="0"/>
                <a:cs typeface="Times New Roman" pitchFamily="18" charset="0"/>
              </a:rPr>
              <a:t>Risk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Self-harm </a:t>
            </a:r>
            <a:r>
              <a:rPr lang="en-US" dirty="0" smtClean="0">
                <a:latin typeface="Times New Roman" pitchFamily="18" charset="0"/>
                <a:cs typeface="Times New Roman" pitchFamily="18" charset="0"/>
              </a:rPr>
              <a:t>and </a:t>
            </a:r>
            <a:r>
              <a:rPr lang="en-US" dirty="0" smtClean="0">
                <a:latin typeface="Times New Roman" pitchFamily="18" charset="0"/>
                <a:cs typeface="Times New Roman" pitchFamily="18" charset="0"/>
              </a:rPr>
              <a:t>Violence </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774825"/>
          <a:ext cx="8229600" cy="423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kumimoji="0" lang="en-US" sz="1400" b="1" kern="1200" dirty="0" smtClean="0">
                          <a:solidFill>
                            <a:schemeClr val="lt1"/>
                          </a:solidFill>
                          <a:latin typeface="Times New Roman" pitchFamily="18" charset="0"/>
                          <a:ea typeface="+mn-ea"/>
                          <a:cs typeface="Times New Roman" pitchFamily="18" charset="0"/>
                        </a:rPr>
                        <a:t>Patient Outcome</a:t>
                      </a:r>
                      <a:endParaRPr lang="en-US" sz="1400" dirty="0">
                        <a:latin typeface="Times New Roman" pitchFamily="18" charset="0"/>
                        <a:cs typeface="Times New Roman" pitchFamily="18" charset="0"/>
                      </a:endParaRPr>
                    </a:p>
                  </a:txBody>
                  <a:tcPr/>
                </a:tc>
                <a:tc>
                  <a:txBody>
                    <a:bodyPr/>
                    <a:lstStyle/>
                    <a:p>
                      <a:pPr algn="ctr"/>
                      <a:r>
                        <a:rPr kumimoji="0" lang="en-US" sz="1400" b="1" kern="1200" dirty="0" smtClean="0">
                          <a:solidFill>
                            <a:schemeClr val="lt1"/>
                          </a:solidFill>
                          <a:latin typeface="Times New Roman" pitchFamily="18" charset="0"/>
                          <a:ea typeface="+mn-ea"/>
                          <a:cs typeface="Times New Roman" pitchFamily="18" charset="0"/>
                        </a:rPr>
                        <a:t>Nursing Intervention with Rationale</a:t>
                      </a:r>
                      <a:endParaRPr lang="en-US" sz="1400" dirty="0">
                        <a:latin typeface="Times New Roman" pitchFamily="18" charset="0"/>
                        <a:cs typeface="Times New Roman" pitchFamily="18" charset="0"/>
                      </a:endParaRPr>
                    </a:p>
                  </a:txBody>
                  <a:tcPr/>
                </a:tc>
                <a:tc>
                  <a:txBody>
                    <a:bodyPr/>
                    <a:lstStyle/>
                    <a:p>
                      <a:pPr algn="ctr"/>
                      <a:r>
                        <a:rPr kumimoji="0" lang="en-US" sz="1800" b="1" kern="1200" dirty="0" smtClean="0">
                          <a:solidFill>
                            <a:schemeClr val="lt1"/>
                          </a:solidFill>
                          <a:latin typeface="Times New Roman" pitchFamily="18" charset="0"/>
                          <a:ea typeface="+mn-ea"/>
                          <a:cs typeface="Times New Roman" pitchFamily="18" charset="0"/>
                        </a:rPr>
                        <a:t>Evaluation</a:t>
                      </a:r>
                      <a:endParaRPr lang="en-US" dirty="0">
                        <a:latin typeface="Times New Roman" pitchFamily="18" charset="0"/>
                        <a:cs typeface="Times New Roman" pitchFamily="18" charset="0"/>
                      </a:endParaRPr>
                    </a:p>
                  </a:txBody>
                  <a:tcPr/>
                </a:tc>
              </a:tr>
              <a:tr h="370840">
                <a:tc>
                  <a:txBody>
                    <a:bodyPr/>
                    <a:lstStyle/>
                    <a:p>
                      <a:r>
                        <a:rPr kumimoji="0" lang="en-GB" sz="1600" kern="1200" dirty="0" smtClean="0">
                          <a:solidFill>
                            <a:schemeClr val="dk1"/>
                          </a:solidFill>
                          <a:latin typeface="Times New Roman" pitchFamily="18" charset="0"/>
                          <a:ea typeface="+mn-ea"/>
                          <a:cs typeface="Times New Roman" pitchFamily="18" charset="0"/>
                        </a:rPr>
                        <a:t>Self-harm</a:t>
                      </a:r>
                      <a:endParaRPr kumimoji="0" lang="en-US" sz="1600" kern="1200" dirty="0" smtClean="0">
                        <a:solidFill>
                          <a:schemeClr val="dk1"/>
                        </a:solidFill>
                        <a:latin typeface="Times New Roman" pitchFamily="18" charset="0"/>
                        <a:ea typeface="+mn-ea"/>
                        <a:cs typeface="Times New Roman" pitchFamily="18" charset="0"/>
                      </a:endParaRPr>
                    </a:p>
                    <a:p>
                      <a:r>
                        <a:rPr kumimoji="0" lang="en-GB" sz="1600" kern="1200" dirty="0" smtClean="0">
                          <a:solidFill>
                            <a:schemeClr val="dk1"/>
                          </a:solidFill>
                          <a:latin typeface="Times New Roman" pitchFamily="18" charset="0"/>
                          <a:ea typeface="+mn-ea"/>
                          <a:cs typeface="Times New Roman" pitchFamily="18" charset="0"/>
                        </a:rPr>
                        <a:t> </a:t>
                      </a:r>
                    </a:p>
                    <a:p>
                      <a:endParaRPr kumimoji="0" lang="en-GB" sz="1600" kern="1200" dirty="0" smtClean="0">
                        <a:solidFill>
                          <a:schemeClr val="dk1"/>
                        </a:solidFill>
                        <a:latin typeface="Times New Roman" pitchFamily="18" charset="0"/>
                        <a:ea typeface="+mn-ea"/>
                        <a:cs typeface="Times New Roman" pitchFamily="18" charset="0"/>
                      </a:endParaRPr>
                    </a:p>
                    <a:p>
                      <a:endParaRPr kumimoji="0" lang="en-US" sz="1600" kern="1200" dirty="0" smtClean="0">
                        <a:solidFill>
                          <a:schemeClr val="dk1"/>
                        </a:solidFill>
                        <a:latin typeface="Times New Roman" pitchFamily="18" charset="0"/>
                        <a:ea typeface="+mn-ea"/>
                        <a:cs typeface="Times New Roman" pitchFamily="18" charset="0"/>
                      </a:endParaRPr>
                    </a:p>
                    <a:p>
                      <a:r>
                        <a:rPr kumimoji="0" lang="en-GB" sz="1600" kern="1200" dirty="0" smtClean="0">
                          <a:solidFill>
                            <a:schemeClr val="dk1"/>
                          </a:solidFill>
                          <a:latin typeface="Times New Roman" pitchFamily="18" charset="0"/>
                          <a:ea typeface="+mn-ea"/>
                          <a:cs typeface="Times New Roman" pitchFamily="18" charset="0"/>
                        </a:rPr>
                        <a:t>Harm to others</a:t>
                      </a:r>
                      <a:endParaRPr kumimoji="0" lang="en-US" sz="1600" kern="1200" dirty="0" smtClean="0">
                        <a:solidFill>
                          <a:schemeClr val="dk1"/>
                        </a:solidFill>
                        <a:latin typeface="Times New Roman" pitchFamily="18" charset="0"/>
                        <a:ea typeface="+mn-ea"/>
                        <a:cs typeface="Times New Roman" pitchFamily="18" charset="0"/>
                      </a:endParaRPr>
                    </a:p>
                    <a:p>
                      <a:r>
                        <a:rPr kumimoji="0" lang="en-GB" sz="1600" kern="1200" dirty="0" smtClean="0">
                          <a:solidFill>
                            <a:schemeClr val="dk1"/>
                          </a:solidFill>
                          <a:latin typeface="Times New Roman" pitchFamily="18" charset="0"/>
                          <a:ea typeface="+mn-ea"/>
                          <a:cs typeface="Times New Roman" pitchFamily="18" charset="0"/>
                        </a:rPr>
                        <a:t> </a:t>
                      </a:r>
                      <a:endParaRPr lang="en-US" sz="1600" dirty="0" smtClean="0">
                        <a:latin typeface="Times New Roman" pitchFamily="18" charset="0"/>
                        <a:cs typeface="Times New Roman" pitchFamily="18" charset="0"/>
                      </a:endParaRPr>
                    </a:p>
                    <a:p>
                      <a:r>
                        <a:rPr kumimoji="0" lang="en-GB" sz="1600" kern="1200" dirty="0" smtClean="0">
                          <a:solidFill>
                            <a:schemeClr val="dk1"/>
                          </a:solidFill>
                          <a:latin typeface="Times New Roman" pitchFamily="18" charset="0"/>
                          <a:ea typeface="+mn-ea"/>
                          <a:cs typeface="Times New Roman" pitchFamily="18" charset="0"/>
                        </a:rPr>
                        <a:t> </a:t>
                      </a:r>
                    </a:p>
                    <a:p>
                      <a:endParaRPr lang="en-US" sz="1600" dirty="0" smtClean="0">
                        <a:latin typeface="Times New Roman" pitchFamily="18" charset="0"/>
                        <a:cs typeface="Times New Roman" pitchFamily="18" charset="0"/>
                      </a:endParaRPr>
                    </a:p>
                    <a:p>
                      <a:r>
                        <a:rPr kumimoji="0" lang="en-GB" sz="1600" kern="1200" dirty="0" smtClean="0">
                          <a:solidFill>
                            <a:schemeClr val="dk1"/>
                          </a:solidFill>
                          <a:latin typeface="Times New Roman" pitchFamily="18" charset="0"/>
                          <a:ea typeface="+mn-ea"/>
                          <a:cs typeface="Times New Roman" pitchFamily="18" charset="0"/>
                        </a:rPr>
                        <a:t>Potential for suicide</a:t>
                      </a:r>
                      <a:endParaRPr lang="en-US" sz="1600" dirty="0">
                        <a:latin typeface="Times New Roman" pitchFamily="18" charset="0"/>
                        <a:cs typeface="Times New Roman" pitchFamily="18" charset="0"/>
                      </a:endParaRPr>
                    </a:p>
                  </a:txBody>
                  <a:tcPr/>
                </a:tc>
                <a:tc>
                  <a:txBody>
                    <a:bodyPr/>
                    <a:lstStyle/>
                    <a:p>
                      <a:r>
                        <a:rPr kumimoji="0" lang="en-GB" sz="1400" kern="1200" dirty="0" smtClean="0">
                          <a:solidFill>
                            <a:schemeClr val="dk1"/>
                          </a:solidFill>
                          <a:latin typeface="Times New Roman" pitchFamily="18" charset="0"/>
                          <a:ea typeface="+mn-ea"/>
                          <a:cs typeface="Times New Roman" pitchFamily="18" charset="0"/>
                        </a:rPr>
                        <a:t>Observation and communication with patient to ensure they are not a risk to themselves.</a:t>
                      </a:r>
                    </a:p>
                    <a:p>
                      <a:endParaRPr kumimoji="0" lang="en-US" sz="1400" kern="1200" dirty="0" smtClean="0">
                        <a:solidFill>
                          <a:schemeClr val="dk1"/>
                        </a:solidFill>
                        <a:latin typeface="Times New Roman" pitchFamily="18" charset="0"/>
                        <a:ea typeface="+mn-ea"/>
                        <a:cs typeface="Times New Roman" pitchFamily="18" charset="0"/>
                      </a:endParaRPr>
                    </a:p>
                    <a:p>
                      <a:r>
                        <a:rPr kumimoji="0" lang="en-GB" sz="1400" kern="1200" dirty="0" smtClean="0">
                          <a:solidFill>
                            <a:schemeClr val="dk1"/>
                          </a:solidFill>
                          <a:latin typeface="Times New Roman" pitchFamily="18" charset="0"/>
                          <a:ea typeface="+mn-ea"/>
                          <a:cs typeface="Times New Roman" pitchFamily="18" charset="0"/>
                        </a:rPr>
                        <a:t>Listening and observing interaction with others to see if the patient poses a threat of being violent and could potentially harm others.  </a:t>
                      </a:r>
                    </a:p>
                    <a:p>
                      <a:endParaRPr kumimoji="0" lang="en-US" sz="1400" kern="1200" dirty="0" smtClean="0">
                        <a:solidFill>
                          <a:schemeClr val="dk1"/>
                        </a:solidFill>
                        <a:latin typeface="Times New Roman" pitchFamily="18" charset="0"/>
                        <a:ea typeface="+mn-ea"/>
                        <a:cs typeface="Times New Roman" pitchFamily="18" charset="0"/>
                      </a:endParaRPr>
                    </a:p>
                    <a:p>
                      <a:r>
                        <a:rPr kumimoji="0" lang="en-GB" sz="1400" kern="1200" dirty="0" smtClean="0">
                          <a:solidFill>
                            <a:schemeClr val="dk1"/>
                          </a:solidFill>
                          <a:latin typeface="Times New Roman" pitchFamily="18" charset="0"/>
                          <a:ea typeface="+mn-ea"/>
                          <a:cs typeface="Times New Roman" pitchFamily="18" charset="0"/>
                        </a:rPr>
                        <a:t>Ask questions and listen for suicide statements that may indicate the potential for taking one’s life. These behaviours are necessary for determining if there is a potential for the patient to implement suicide.   </a:t>
                      </a:r>
                      <a:endParaRPr lang="en-US" sz="1400" dirty="0" smtClean="0">
                        <a:latin typeface="Times New Roman" pitchFamily="18" charset="0"/>
                        <a:cs typeface="Times New Roman" pitchFamily="18" charset="0"/>
                      </a:endParaRPr>
                    </a:p>
                    <a:p>
                      <a:endParaRPr lang="en-US" sz="1400" dirty="0"/>
                    </a:p>
                  </a:txBody>
                  <a:tcPr/>
                </a:tc>
                <a:tc>
                  <a:txBody>
                    <a:bodyPr/>
                    <a:lstStyle/>
                    <a:p>
                      <a:r>
                        <a:rPr kumimoji="0" lang="en-GB" sz="1600" kern="1200" dirty="0" smtClean="0">
                          <a:solidFill>
                            <a:schemeClr val="dk1"/>
                          </a:solidFill>
                          <a:latin typeface="Times New Roman" pitchFamily="18" charset="0"/>
                          <a:ea typeface="+mn-ea"/>
                          <a:cs typeface="Times New Roman" pitchFamily="18" charset="0"/>
                        </a:rPr>
                        <a:t>The patient posed no risk to themselves in their current mental status.  </a:t>
                      </a:r>
                      <a:endParaRPr kumimoji="0" lang="en-US" sz="1600" kern="1200" dirty="0" smtClean="0">
                        <a:solidFill>
                          <a:schemeClr val="dk1"/>
                        </a:solidFill>
                        <a:latin typeface="Times New Roman" pitchFamily="18" charset="0"/>
                        <a:ea typeface="+mn-ea"/>
                        <a:cs typeface="Times New Roman" pitchFamily="18" charset="0"/>
                      </a:endParaRPr>
                    </a:p>
                    <a:p>
                      <a:endParaRPr kumimoji="0" lang="en-US" sz="1600" kern="1200" dirty="0" smtClean="0">
                        <a:solidFill>
                          <a:schemeClr val="dk1"/>
                        </a:solidFill>
                        <a:latin typeface="Times New Roman" pitchFamily="18" charset="0"/>
                        <a:ea typeface="+mn-ea"/>
                        <a:cs typeface="Times New Roman" pitchFamily="18" charset="0"/>
                      </a:endParaRPr>
                    </a:p>
                    <a:p>
                      <a:r>
                        <a:rPr kumimoji="0" lang="en-GB" sz="1600" kern="1200" dirty="0" smtClean="0">
                          <a:solidFill>
                            <a:schemeClr val="dk1"/>
                          </a:solidFill>
                          <a:latin typeface="Times New Roman" pitchFamily="18" charset="0"/>
                          <a:ea typeface="+mn-ea"/>
                          <a:cs typeface="Times New Roman" pitchFamily="18" charset="0"/>
                        </a:rPr>
                        <a:t>Little to no interaction with others, no signs of threat.  </a:t>
                      </a:r>
                      <a:endParaRPr kumimoji="0" lang="en-US" sz="1600" kern="1200" dirty="0" smtClean="0">
                        <a:solidFill>
                          <a:schemeClr val="dk1"/>
                        </a:solidFill>
                        <a:latin typeface="Times New Roman" pitchFamily="18" charset="0"/>
                        <a:ea typeface="+mn-ea"/>
                        <a:cs typeface="Times New Roman" pitchFamily="18" charset="0"/>
                      </a:endParaRPr>
                    </a:p>
                    <a:p>
                      <a:r>
                        <a:rPr kumimoji="0" lang="en-US" sz="1600" kern="1200" dirty="0" smtClean="0">
                          <a:solidFill>
                            <a:schemeClr val="dk1"/>
                          </a:solidFill>
                          <a:latin typeface="Times New Roman" pitchFamily="18" charset="0"/>
                          <a:ea typeface="+mn-ea"/>
                          <a:cs typeface="Times New Roman" pitchFamily="18" charset="0"/>
                        </a:rPr>
                        <a:t> </a:t>
                      </a:r>
                    </a:p>
                    <a:p>
                      <a:endParaRPr kumimoji="0" lang="en-US" sz="1600" kern="1200" dirty="0" smtClean="0">
                        <a:solidFill>
                          <a:schemeClr val="dk1"/>
                        </a:solidFill>
                        <a:latin typeface="Times New Roman" pitchFamily="18" charset="0"/>
                        <a:ea typeface="+mn-ea"/>
                        <a:cs typeface="Times New Roman" pitchFamily="18" charset="0"/>
                      </a:endParaRPr>
                    </a:p>
                    <a:p>
                      <a:r>
                        <a:rPr kumimoji="0" lang="en-US" sz="1600" kern="1200" dirty="0" smtClean="0">
                          <a:solidFill>
                            <a:schemeClr val="dk1"/>
                          </a:solidFill>
                          <a:latin typeface="Times New Roman" pitchFamily="18" charset="0"/>
                          <a:ea typeface="+mn-ea"/>
                          <a:cs typeface="Times New Roman" pitchFamily="18" charset="0"/>
                        </a:rPr>
                        <a:t>Patient denies any thought of suicide and actions do not dictate to contradict what is being said. </a:t>
                      </a:r>
                      <a:endParaRPr lang="en-US" sz="16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References: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r>
              <a:rPr lang="en-US" sz="4300" dirty="0" smtClean="0">
                <a:latin typeface="Times New Roman" pitchFamily="18" charset="0"/>
                <a:cs typeface="Times New Roman" pitchFamily="18" charset="0"/>
              </a:rPr>
              <a:t>Boyle, Vicki L. R. N., B.S.N.; Canopy </a:t>
            </a:r>
            <a:r>
              <a:rPr lang="en-US" sz="4300" dirty="0" err="1" smtClean="0">
                <a:latin typeface="Times New Roman" pitchFamily="18" charset="0"/>
                <a:cs typeface="Times New Roman" pitchFamily="18" charset="0"/>
              </a:rPr>
              <a:t>Roychoudhury</a:t>
            </a:r>
            <a:r>
              <a:rPr lang="en-US" sz="4300" dirty="0" smtClean="0">
                <a:latin typeface="Times New Roman" pitchFamily="18" charset="0"/>
                <a:cs typeface="Times New Roman" pitchFamily="18" charset="0"/>
              </a:rPr>
              <a:t>, Ph.D.; Renee </a:t>
            </a:r>
            <a:r>
              <a:rPr lang="en-US" sz="4300" dirty="0" err="1" smtClean="0">
                <a:latin typeface="Times New Roman" pitchFamily="18" charset="0"/>
                <a:cs typeface="Times New Roman" pitchFamily="18" charset="0"/>
              </a:rPr>
              <a:t>Beniak</a:t>
            </a:r>
            <a:r>
              <a:rPr lang="en-US" sz="4300" dirty="0" smtClean="0">
                <a:latin typeface="Times New Roman" pitchFamily="18" charset="0"/>
                <a:cs typeface="Times New Roman" pitchFamily="18" charset="0"/>
              </a:rPr>
              <a:t>, R.N., B.S. 	L.N.H.A.; Lisa Cohn, M.S.; Albert Bayer, M.D.; &amp; Ira Katz, M.D., Ph.D. (2003)	Recognition and Management of Depression in Skilled-Nursing and Long-Term </a:t>
            </a:r>
            <a:r>
              <a:rPr lang="en-US" sz="4300" dirty="0" smtClean="0">
                <a:latin typeface="Times New Roman" pitchFamily="18" charset="0"/>
                <a:cs typeface="Times New Roman" pitchFamily="18" charset="0"/>
              </a:rPr>
              <a:t>	Care Settings </a:t>
            </a:r>
            <a:r>
              <a:rPr lang="en-US" sz="4300" dirty="0" smtClean="0">
                <a:latin typeface="Times New Roman" pitchFamily="18" charset="0"/>
                <a:cs typeface="Times New Roman" pitchFamily="18" charset="0"/>
              </a:rPr>
              <a:t>Evolving Targets for Quality Improvement.  </a:t>
            </a:r>
            <a:r>
              <a:rPr lang="en-US" sz="4300" i="1" dirty="0" smtClean="0">
                <a:latin typeface="Times New Roman" pitchFamily="18" charset="0"/>
                <a:cs typeface="Times New Roman" pitchFamily="18" charset="0"/>
              </a:rPr>
              <a:t>American Association </a:t>
            </a:r>
            <a:r>
              <a:rPr lang="en-US" sz="4300" i="1" dirty="0" smtClean="0">
                <a:latin typeface="Times New Roman" pitchFamily="18" charset="0"/>
                <a:cs typeface="Times New Roman" pitchFamily="18" charset="0"/>
              </a:rPr>
              <a:t>f	or </a:t>
            </a:r>
            <a:r>
              <a:rPr lang="en-US" sz="4300" i="1" dirty="0" smtClean="0">
                <a:latin typeface="Times New Roman" pitchFamily="18" charset="0"/>
                <a:cs typeface="Times New Roman" pitchFamily="18" charset="0"/>
              </a:rPr>
              <a:t>Geriatric </a:t>
            </a:r>
            <a:r>
              <a:rPr lang="en-US" sz="4300" i="1" dirty="0" smtClean="0">
                <a:latin typeface="Times New Roman" pitchFamily="18" charset="0"/>
                <a:cs typeface="Times New Roman" pitchFamily="18" charset="0"/>
              </a:rPr>
              <a:t>Psychiatry </a:t>
            </a:r>
            <a:r>
              <a:rPr lang="en-US" sz="4300" dirty="0" smtClean="0">
                <a:latin typeface="Times New Roman" pitchFamily="18" charset="0"/>
                <a:cs typeface="Times New Roman" pitchFamily="18" charset="0"/>
              </a:rPr>
              <a:t>12:3, May-June 2004.</a:t>
            </a:r>
          </a:p>
          <a:p>
            <a:pPr>
              <a:buNone/>
            </a:pPr>
            <a:r>
              <a:rPr lang="en-US" sz="4300" dirty="0" smtClean="0">
                <a:latin typeface="Times New Roman" pitchFamily="18" charset="0"/>
                <a:cs typeface="Times New Roman" pitchFamily="18" charset="0"/>
              </a:rPr>
              <a:t> </a:t>
            </a:r>
          </a:p>
          <a:p>
            <a:r>
              <a:rPr lang="en-US" sz="4300" dirty="0" err="1" smtClean="0">
                <a:latin typeface="Times New Roman" pitchFamily="18" charset="0"/>
                <a:cs typeface="Times New Roman" pitchFamily="18" charset="0"/>
              </a:rPr>
              <a:t>Cullum</a:t>
            </a:r>
            <a:r>
              <a:rPr lang="en-US" sz="4300" dirty="0" smtClean="0">
                <a:latin typeface="Times New Roman" pitchFamily="18" charset="0"/>
                <a:cs typeface="Times New Roman" pitchFamily="18" charset="0"/>
              </a:rPr>
              <a:t>, Sarah; Sue Tucker; Chris Todd; &amp; Carol </a:t>
            </a:r>
            <a:r>
              <a:rPr lang="en-US" sz="4300" dirty="0" err="1" smtClean="0">
                <a:latin typeface="Times New Roman" pitchFamily="18" charset="0"/>
                <a:cs typeface="Times New Roman" pitchFamily="18" charset="0"/>
              </a:rPr>
              <a:t>Brayne</a:t>
            </a:r>
            <a:r>
              <a:rPr lang="en-US" sz="4300" dirty="0" smtClean="0">
                <a:latin typeface="Times New Roman" pitchFamily="18" charset="0"/>
                <a:cs typeface="Times New Roman" pitchFamily="18" charset="0"/>
              </a:rPr>
              <a:t>. (2007) Effectiveness of </a:t>
            </a:r>
            <a:r>
              <a:rPr lang="en-US" sz="4300" dirty="0" smtClean="0">
                <a:latin typeface="Times New Roman" pitchFamily="18" charset="0"/>
                <a:cs typeface="Times New Roman" pitchFamily="18" charset="0"/>
              </a:rPr>
              <a:t>	Liaison Psychiatric </a:t>
            </a:r>
            <a:r>
              <a:rPr lang="en-US" sz="4300" dirty="0" smtClean="0">
                <a:latin typeface="Times New Roman" pitchFamily="18" charset="0"/>
                <a:cs typeface="Times New Roman" pitchFamily="18" charset="0"/>
              </a:rPr>
              <a:t>Nursing in Older Medical Inpatients with Depression: a </a:t>
            </a:r>
            <a:r>
              <a:rPr lang="en-US" sz="4300" dirty="0" smtClean="0">
                <a:latin typeface="Times New Roman" pitchFamily="18" charset="0"/>
                <a:cs typeface="Times New Roman" pitchFamily="18" charset="0"/>
              </a:rPr>
              <a:t>	</a:t>
            </a:r>
            <a:r>
              <a:rPr lang="en-US" sz="4300" dirty="0" err="1" smtClean="0">
                <a:latin typeface="Times New Roman" pitchFamily="18" charset="0"/>
                <a:cs typeface="Times New Roman" pitchFamily="18" charset="0"/>
              </a:rPr>
              <a:t>Randomised</a:t>
            </a:r>
            <a:r>
              <a:rPr lang="en-US" sz="4300" dirty="0" smtClean="0">
                <a:latin typeface="Times New Roman" pitchFamily="18" charset="0"/>
                <a:cs typeface="Times New Roman" pitchFamily="18" charset="0"/>
              </a:rPr>
              <a:t> Controlled </a:t>
            </a:r>
            <a:r>
              <a:rPr lang="en-US" sz="4300" dirty="0" smtClean="0">
                <a:latin typeface="Times New Roman" pitchFamily="18" charset="0"/>
                <a:cs typeface="Times New Roman" pitchFamily="18" charset="0"/>
              </a:rPr>
              <a:t>Trial.</a:t>
            </a:r>
            <a:r>
              <a:rPr lang="en-US" sz="4300" b="1" dirty="0" smtClean="0">
                <a:latin typeface="Times New Roman" pitchFamily="18" charset="0"/>
                <a:cs typeface="Times New Roman" pitchFamily="18" charset="0"/>
              </a:rPr>
              <a:t> </a:t>
            </a:r>
            <a:r>
              <a:rPr lang="en-US" sz="4300" i="1" dirty="0" smtClean="0">
                <a:latin typeface="Times New Roman" pitchFamily="18" charset="0"/>
                <a:cs typeface="Times New Roman" pitchFamily="18" charset="0"/>
              </a:rPr>
              <a:t>Age and Ageing </a:t>
            </a:r>
            <a:r>
              <a:rPr lang="en-US" sz="4300" dirty="0" smtClean="0">
                <a:latin typeface="Times New Roman" pitchFamily="18" charset="0"/>
                <a:cs typeface="Times New Roman" pitchFamily="18" charset="0"/>
              </a:rPr>
              <a:t>2007; </a:t>
            </a:r>
            <a:r>
              <a:rPr lang="en-US" sz="4300" b="1" dirty="0" smtClean="0">
                <a:latin typeface="Times New Roman" pitchFamily="18" charset="0"/>
                <a:cs typeface="Times New Roman" pitchFamily="18" charset="0"/>
              </a:rPr>
              <a:t>36: </a:t>
            </a:r>
            <a:r>
              <a:rPr lang="en-US" sz="4300" dirty="0" smtClean="0">
                <a:latin typeface="Times New Roman" pitchFamily="18" charset="0"/>
                <a:cs typeface="Times New Roman" pitchFamily="18" charset="0"/>
              </a:rPr>
              <a:t>436–442.</a:t>
            </a:r>
          </a:p>
          <a:p>
            <a:r>
              <a:rPr lang="en-US" sz="4300" dirty="0" err="1" smtClean="0">
                <a:latin typeface="Times New Roman" pitchFamily="18" charset="0"/>
                <a:cs typeface="Times New Roman" pitchFamily="18" charset="0"/>
              </a:rPr>
              <a:t>Datto</a:t>
            </a:r>
            <a:r>
              <a:rPr lang="en-US" sz="4300" dirty="0" smtClean="0">
                <a:latin typeface="Times New Roman" pitchFamily="18" charset="0"/>
                <a:cs typeface="Times New Roman" pitchFamily="18" charset="0"/>
              </a:rPr>
              <a:t>, Catherine J.; David W. </a:t>
            </a:r>
            <a:r>
              <a:rPr lang="en-US" sz="4300" dirty="0" err="1" smtClean="0">
                <a:latin typeface="Times New Roman" pitchFamily="18" charset="0"/>
                <a:cs typeface="Times New Roman" pitchFamily="18" charset="0"/>
              </a:rPr>
              <a:t>Oslin</a:t>
            </a:r>
            <a:r>
              <a:rPr lang="en-US" sz="4300" dirty="0" smtClean="0">
                <a:latin typeface="Times New Roman" pitchFamily="18" charset="0"/>
                <a:cs typeface="Times New Roman" pitchFamily="18" charset="0"/>
              </a:rPr>
              <a:t>; Joel E. </a:t>
            </a:r>
            <a:r>
              <a:rPr lang="en-US" sz="4300" dirty="0" err="1" smtClean="0">
                <a:latin typeface="Times New Roman" pitchFamily="18" charset="0"/>
                <a:cs typeface="Times New Roman" pitchFamily="18" charset="0"/>
              </a:rPr>
              <a:t>Streim</a:t>
            </a:r>
            <a:r>
              <a:rPr lang="en-US" sz="4300" dirty="0" smtClean="0">
                <a:latin typeface="Times New Roman" pitchFamily="18" charset="0"/>
                <a:cs typeface="Times New Roman" pitchFamily="18" charset="0"/>
              </a:rPr>
              <a:t>; Stephen M. </a:t>
            </a:r>
            <a:r>
              <a:rPr lang="en-US" sz="4300" dirty="0" err="1" smtClean="0">
                <a:latin typeface="Times New Roman" pitchFamily="18" charset="0"/>
                <a:cs typeface="Times New Roman" pitchFamily="18" charset="0"/>
              </a:rPr>
              <a:t>Scheinthal</a:t>
            </a:r>
            <a:r>
              <a:rPr lang="en-US" sz="4300" dirty="0" smtClean="0">
                <a:latin typeface="Times New Roman" pitchFamily="18" charset="0"/>
                <a:cs typeface="Times New Roman" pitchFamily="18" charset="0"/>
              </a:rPr>
              <a:t>; Suzanne </a:t>
            </a:r>
            <a:r>
              <a:rPr lang="en-US" sz="4300" dirty="0" smtClean="0">
                <a:latin typeface="Times New Roman" pitchFamily="18" charset="0"/>
                <a:cs typeface="Times New Roman" pitchFamily="18" charset="0"/>
              </a:rPr>
              <a:t>	</a:t>
            </a:r>
            <a:r>
              <a:rPr lang="en-US" sz="4300" dirty="0" err="1" smtClean="0">
                <a:latin typeface="Times New Roman" pitchFamily="18" charset="0"/>
                <a:cs typeface="Times New Roman" pitchFamily="18" charset="0"/>
              </a:rPr>
              <a:t>DiFilippo</a:t>
            </a:r>
            <a:r>
              <a:rPr lang="en-US" sz="4300" dirty="0" smtClean="0">
                <a:latin typeface="Times New Roman" pitchFamily="18" charset="0"/>
                <a:cs typeface="Times New Roman" pitchFamily="18" charset="0"/>
              </a:rPr>
              <a:t>; </a:t>
            </a:r>
            <a:r>
              <a:rPr lang="en-US" sz="4300" dirty="0" smtClean="0">
                <a:latin typeface="Times New Roman" pitchFamily="18" charset="0"/>
                <a:cs typeface="Times New Roman" pitchFamily="18" charset="0"/>
              </a:rPr>
              <a:t>&amp; </a:t>
            </a:r>
            <a:r>
              <a:rPr lang="en-US" sz="4300" dirty="0" smtClean="0">
                <a:latin typeface="Times New Roman" pitchFamily="18" charset="0"/>
                <a:cs typeface="Times New Roman" pitchFamily="18" charset="0"/>
              </a:rPr>
              <a:t>Ira R. Katz. (2002) Pharmacologic Treatment of Depression in </a:t>
            </a:r>
            <a:r>
              <a:rPr lang="en-US" sz="4300" dirty="0" smtClean="0">
                <a:latin typeface="Times New Roman" pitchFamily="18" charset="0"/>
                <a:cs typeface="Times New Roman" pitchFamily="18" charset="0"/>
              </a:rPr>
              <a:t>	Nursing </a:t>
            </a:r>
            <a:r>
              <a:rPr lang="en-US" sz="4300" dirty="0" smtClean="0">
                <a:latin typeface="Times New Roman" pitchFamily="18" charset="0"/>
                <a:cs typeface="Times New Roman" pitchFamily="18" charset="0"/>
              </a:rPr>
              <a:t>Home </a:t>
            </a:r>
            <a:r>
              <a:rPr lang="en-US" sz="4300" dirty="0" smtClean="0">
                <a:latin typeface="Times New Roman" pitchFamily="18" charset="0"/>
                <a:cs typeface="Times New Roman" pitchFamily="18" charset="0"/>
              </a:rPr>
              <a:t>Residents</a:t>
            </a:r>
            <a:r>
              <a:rPr lang="en-US" sz="4300" dirty="0" smtClean="0">
                <a:latin typeface="Times New Roman" pitchFamily="18" charset="0"/>
                <a:cs typeface="Times New Roman" pitchFamily="18" charset="0"/>
              </a:rPr>
              <a:t>: A Mental Health Services Perspective.</a:t>
            </a:r>
            <a:r>
              <a:rPr lang="en-US" sz="4300" b="1" dirty="0" smtClean="0">
                <a:latin typeface="Times New Roman" pitchFamily="18" charset="0"/>
                <a:cs typeface="Times New Roman" pitchFamily="18" charset="0"/>
              </a:rPr>
              <a:t> </a:t>
            </a:r>
            <a:r>
              <a:rPr lang="en-US" sz="4300" i="1" dirty="0" smtClean="0">
                <a:latin typeface="Times New Roman" pitchFamily="18" charset="0"/>
                <a:cs typeface="Times New Roman" pitchFamily="18" charset="0"/>
              </a:rPr>
              <a:t>Journal of </a:t>
            </a:r>
            <a:r>
              <a:rPr lang="en-US" sz="4300" i="1" dirty="0" smtClean="0">
                <a:latin typeface="Times New Roman" pitchFamily="18" charset="0"/>
                <a:cs typeface="Times New Roman" pitchFamily="18" charset="0"/>
              </a:rPr>
              <a:t>	Geriatric </a:t>
            </a:r>
            <a:r>
              <a:rPr lang="en-US" sz="4300" i="1" dirty="0" smtClean="0">
                <a:latin typeface="Times New Roman" pitchFamily="18" charset="0"/>
                <a:cs typeface="Times New Roman" pitchFamily="18" charset="0"/>
              </a:rPr>
              <a:t>Psychiatry </a:t>
            </a:r>
            <a:r>
              <a:rPr lang="en-US" sz="4300" i="1" dirty="0" smtClean="0">
                <a:latin typeface="Times New Roman" pitchFamily="18" charset="0"/>
                <a:cs typeface="Times New Roman" pitchFamily="18" charset="0"/>
              </a:rPr>
              <a:t>Neurology </a:t>
            </a:r>
            <a:r>
              <a:rPr lang="en-US" sz="4300" dirty="0" smtClean="0">
                <a:latin typeface="Times New Roman" pitchFamily="18" charset="0"/>
                <a:cs typeface="Times New Roman" pitchFamily="18" charset="0"/>
              </a:rPr>
              <a:t>2002 15: 141. </a:t>
            </a:r>
            <a:r>
              <a:rPr lang="en-US" sz="4300" b="1" dirty="0" smtClean="0">
                <a:latin typeface="Times New Roman" pitchFamily="18" charset="0"/>
                <a:cs typeface="Times New Roman" pitchFamily="18" charset="0"/>
              </a:rPr>
              <a:t> </a:t>
            </a:r>
            <a:endParaRPr lang="en-US" sz="4300" dirty="0" smtClean="0">
              <a:latin typeface="Times New Roman" pitchFamily="18" charset="0"/>
              <a:cs typeface="Times New Roman" pitchFamily="18" charset="0"/>
            </a:endParaRPr>
          </a:p>
          <a:p>
            <a:r>
              <a:rPr lang="en-US" sz="4300" dirty="0" smtClean="0">
                <a:latin typeface="Times New Roman" pitchFamily="18" charset="0"/>
                <a:cs typeface="Times New Roman" pitchFamily="18" charset="0"/>
              </a:rPr>
              <a:t>Greenberg, Sherry A., </a:t>
            </a:r>
            <a:r>
              <a:rPr lang="en-US" sz="4300" dirty="0" smtClean="0">
                <a:latin typeface="Times New Roman" pitchFamily="18" charset="0"/>
                <a:cs typeface="Times New Roman" pitchFamily="18" charset="0"/>
              </a:rPr>
              <a:t>MSN</a:t>
            </a:r>
            <a:r>
              <a:rPr lang="en-US" sz="4300" dirty="0" smtClean="0">
                <a:latin typeface="Times New Roman" pitchFamily="18" charset="0"/>
                <a:cs typeface="Times New Roman" pitchFamily="18" charset="0"/>
              </a:rPr>
              <a:t>, APRN,BC, GNP. (2007) The Geriatric Depression		</a:t>
            </a:r>
            <a:r>
              <a:rPr lang="en-US" sz="4300" dirty="0" smtClean="0">
                <a:latin typeface="Times New Roman" pitchFamily="18" charset="0"/>
                <a:cs typeface="Times New Roman" pitchFamily="18" charset="0"/>
              </a:rPr>
              <a:t>Scale</a:t>
            </a:r>
            <a:r>
              <a:rPr lang="en-US" sz="4300" dirty="0" smtClean="0">
                <a:latin typeface="Times New Roman" pitchFamily="18" charset="0"/>
                <a:cs typeface="Times New Roman" pitchFamily="18" charset="0"/>
              </a:rPr>
              <a:t>: Short Form.  </a:t>
            </a:r>
            <a:r>
              <a:rPr lang="en-US" sz="4300" i="1" dirty="0" smtClean="0">
                <a:latin typeface="Times New Roman" pitchFamily="18" charset="0"/>
                <a:cs typeface="Times New Roman" pitchFamily="18" charset="0"/>
              </a:rPr>
              <a:t>AJN,</a:t>
            </a:r>
            <a:r>
              <a:rPr lang="en-US" sz="4300" dirty="0" smtClean="0">
                <a:latin typeface="Times New Roman" pitchFamily="18" charset="0"/>
                <a:cs typeface="Times New Roman" pitchFamily="18" charset="0"/>
              </a:rPr>
              <a:t> October 2007, Vol. 107, No. 10.</a:t>
            </a:r>
          </a:p>
          <a:p>
            <a:pPr>
              <a:buNone/>
            </a:pPr>
            <a:r>
              <a:rPr lang="en-US" sz="4300" dirty="0" smtClean="0">
                <a:latin typeface="Times New Roman" pitchFamily="18" charset="0"/>
                <a:cs typeface="Times New Roman" pitchFamily="18" charset="0"/>
              </a:rPr>
              <a:t> </a:t>
            </a:r>
          </a:p>
          <a:p>
            <a:r>
              <a:rPr lang="en-US" sz="4300" dirty="0" smtClean="0">
                <a:latin typeface="Times New Roman" pitchFamily="18" charset="0"/>
                <a:cs typeface="Times New Roman" pitchFamily="18" charset="0"/>
              </a:rPr>
              <a:t>Gruber-</a:t>
            </a:r>
            <a:r>
              <a:rPr lang="en-US" sz="4300" dirty="0" err="1" smtClean="0">
                <a:latin typeface="Times New Roman" pitchFamily="18" charset="0"/>
                <a:cs typeface="Times New Roman" pitchFamily="18" charset="0"/>
              </a:rPr>
              <a:t>Baldini</a:t>
            </a:r>
            <a:r>
              <a:rPr lang="en-US" sz="4300" dirty="0" smtClean="0">
                <a:latin typeface="Times New Roman" pitchFamily="18" charset="0"/>
                <a:cs typeface="Times New Roman" pitchFamily="18" charset="0"/>
              </a:rPr>
              <a:t>, Ann L. PhD; Sheryl Zimmerman, PhD; </a:t>
            </a:r>
            <a:r>
              <a:rPr lang="en-US" sz="4300" dirty="0" err="1" smtClean="0">
                <a:latin typeface="Times New Roman" pitchFamily="18" charset="0"/>
                <a:cs typeface="Times New Roman" pitchFamily="18" charset="0"/>
              </a:rPr>
              <a:t>Malaz</a:t>
            </a:r>
            <a:r>
              <a:rPr lang="en-US" sz="4300" dirty="0" smtClean="0">
                <a:latin typeface="Times New Roman" pitchFamily="18" charset="0"/>
                <a:cs typeface="Times New Roman" pitchFamily="18" charset="0"/>
              </a:rPr>
              <a:t> </a:t>
            </a:r>
            <a:r>
              <a:rPr lang="en-US" sz="4300" dirty="0" err="1" smtClean="0">
                <a:latin typeface="Times New Roman" pitchFamily="18" charset="0"/>
                <a:cs typeface="Times New Roman" pitchFamily="18" charset="0"/>
              </a:rPr>
              <a:t>Boustani</a:t>
            </a:r>
            <a:r>
              <a:rPr lang="en-US" sz="4300" dirty="0" smtClean="0">
                <a:latin typeface="Times New Roman" pitchFamily="18" charset="0"/>
                <a:cs typeface="Times New Roman" pitchFamily="18" charset="0"/>
              </a:rPr>
              <a:t>, MD, MPH; </a:t>
            </a:r>
            <a:r>
              <a:rPr lang="en-US" sz="4300" dirty="0" smtClean="0">
                <a:latin typeface="Times New Roman" pitchFamily="18" charset="0"/>
                <a:cs typeface="Times New Roman" pitchFamily="18" charset="0"/>
              </a:rPr>
              <a:t>	Lea </a:t>
            </a:r>
            <a:r>
              <a:rPr lang="en-US" sz="4300" dirty="0" smtClean="0">
                <a:latin typeface="Times New Roman" pitchFamily="18" charset="0"/>
                <a:cs typeface="Times New Roman" pitchFamily="18" charset="0"/>
              </a:rPr>
              <a:t>C. </a:t>
            </a:r>
            <a:r>
              <a:rPr lang="en-US" sz="4300" dirty="0" smtClean="0">
                <a:latin typeface="Times New Roman" pitchFamily="18" charset="0"/>
                <a:cs typeface="Times New Roman" pitchFamily="18" charset="0"/>
              </a:rPr>
              <a:t>Watson</a:t>
            </a:r>
            <a:r>
              <a:rPr lang="en-US" sz="4300" dirty="0" smtClean="0">
                <a:latin typeface="Times New Roman" pitchFamily="18" charset="0"/>
                <a:cs typeface="Times New Roman" pitchFamily="18" charset="0"/>
              </a:rPr>
              <a:t>, MD, MPH; </a:t>
            </a:r>
            <a:r>
              <a:rPr lang="en-US" sz="4300" dirty="0" err="1" smtClean="0">
                <a:latin typeface="Times New Roman" pitchFamily="18" charset="0"/>
                <a:cs typeface="Times New Roman" pitchFamily="18" charset="0"/>
              </a:rPr>
              <a:t>Christianna</a:t>
            </a:r>
            <a:r>
              <a:rPr lang="en-US" sz="4300" dirty="0" smtClean="0">
                <a:latin typeface="Times New Roman" pitchFamily="18" charset="0"/>
                <a:cs typeface="Times New Roman" pitchFamily="18" charset="0"/>
              </a:rPr>
              <a:t> S. Williams, PhD; and Peter S. Reed, PhD, </a:t>
            </a:r>
            <a:r>
              <a:rPr lang="en-US" sz="4300" dirty="0" smtClean="0">
                <a:latin typeface="Times New Roman" pitchFamily="18" charset="0"/>
                <a:cs typeface="Times New Roman" pitchFamily="18" charset="0"/>
              </a:rPr>
              <a:t>	MPH</a:t>
            </a:r>
            <a:r>
              <a:rPr lang="en-US" sz="4300" dirty="0" smtClean="0">
                <a:latin typeface="Times New Roman" pitchFamily="18" charset="0"/>
                <a:cs typeface="Times New Roman" pitchFamily="18" charset="0"/>
              </a:rPr>
              <a:t>. (2005) </a:t>
            </a:r>
            <a:r>
              <a:rPr lang="en-US" sz="4300" dirty="0" smtClean="0">
                <a:latin typeface="Times New Roman" pitchFamily="18" charset="0"/>
                <a:cs typeface="Times New Roman" pitchFamily="18" charset="0"/>
              </a:rPr>
              <a:t>Characteristics </a:t>
            </a:r>
            <a:r>
              <a:rPr lang="en-US" sz="4300" dirty="0" smtClean="0">
                <a:latin typeface="Times New Roman" pitchFamily="18" charset="0"/>
                <a:cs typeface="Times New Roman" pitchFamily="18" charset="0"/>
              </a:rPr>
              <a:t>Associated With Depression in Long-Term Care </a:t>
            </a:r>
            <a:r>
              <a:rPr lang="en-US" sz="4300" dirty="0" smtClean="0">
                <a:latin typeface="Times New Roman" pitchFamily="18" charset="0"/>
                <a:cs typeface="Times New Roman" pitchFamily="18" charset="0"/>
              </a:rPr>
              <a:t>	Residents </a:t>
            </a:r>
            <a:r>
              <a:rPr lang="en-US" sz="4300" dirty="0" smtClean="0">
                <a:latin typeface="Times New Roman" pitchFamily="18" charset="0"/>
                <a:cs typeface="Times New Roman" pitchFamily="18" charset="0"/>
              </a:rPr>
              <a:t>With </a:t>
            </a:r>
            <a:r>
              <a:rPr lang="en-US" sz="4300" dirty="0" smtClean="0">
                <a:latin typeface="Times New Roman" pitchFamily="18" charset="0"/>
                <a:cs typeface="Times New Roman" pitchFamily="18" charset="0"/>
              </a:rPr>
              <a:t>Dementia</a:t>
            </a:r>
            <a:r>
              <a:rPr lang="en-US" sz="4300" dirty="0" smtClean="0">
                <a:latin typeface="Times New Roman" pitchFamily="18" charset="0"/>
                <a:cs typeface="Times New Roman" pitchFamily="18" charset="0"/>
              </a:rPr>
              <a:t>. </a:t>
            </a:r>
            <a:r>
              <a:rPr lang="en-US" sz="4300" i="1" dirty="0" smtClean="0">
                <a:latin typeface="Times New Roman" pitchFamily="18" charset="0"/>
                <a:cs typeface="Times New Roman" pitchFamily="18" charset="0"/>
              </a:rPr>
              <a:t>The </a:t>
            </a:r>
            <a:r>
              <a:rPr lang="en-US" sz="4300" i="1" dirty="0" err="1" smtClean="0">
                <a:latin typeface="Times New Roman" pitchFamily="18" charset="0"/>
                <a:cs typeface="Times New Roman" pitchFamily="18" charset="0"/>
              </a:rPr>
              <a:t>Gerontological</a:t>
            </a:r>
            <a:r>
              <a:rPr lang="en-US" sz="4300" i="1" dirty="0" smtClean="0">
                <a:latin typeface="Times New Roman" pitchFamily="18" charset="0"/>
                <a:cs typeface="Times New Roman" pitchFamily="18" charset="0"/>
              </a:rPr>
              <a:t> Society of </a:t>
            </a:r>
            <a:r>
              <a:rPr lang="en-US" sz="4300" i="1" dirty="0" err="1" smtClean="0">
                <a:latin typeface="Times New Roman" pitchFamily="18" charset="0"/>
                <a:cs typeface="Times New Roman" pitchFamily="18" charset="0"/>
              </a:rPr>
              <a:t>America</a:t>
            </a:r>
            <a:r>
              <a:rPr lang="en-US" sz="4300" dirty="0" err="1" smtClean="0">
                <a:latin typeface="Times New Roman" pitchFamily="18" charset="0"/>
                <a:cs typeface="Times New Roman" pitchFamily="18" charset="0"/>
              </a:rPr>
              <a:t>,Vol</a:t>
            </a:r>
            <a:r>
              <a:rPr lang="en-US" sz="4300" dirty="0" smtClean="0">
                <a:latin typeface="Times New Roman" pitchFamily="18" charset="0"/>
                <a:cs typeface="Times New Roman" pitchFamily="18" charset="0"/>
              </a:rPr>
              <a:t>. 45, Special </a:t>
            </a:r>
            <a:r>
              <a:rPr lang="en-US" sz="4300" dirty="0" smtClean="0">
                <a:latin typeface="Times New Roman" pitchFamily="18" charset="0"/>
                <a:cs typeface="Times New Roman" pitchFamily="18" charset="0"/>
              </a:rPr>
              <a:t>	Issue </a:t>
            </a:r>
            <a:r>
              <a:rPr lang="en-US" sz="4300" dirty="0" smtClean="0">
                <a:latin typeface="Times New Roman" pitchFamily="18" charset="0"/>
                <a:cs typeface="Times New Roman" pitchFamily="18" charset="0"/>
              </a:rPr>
              <a:t>I, 50–55.</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 Nurses are required to be interactive and participate in the problem solving when the </a:t>
            </a:r>
            <a:r>
              <a:rPr lang="en-US" dirty="0" smtClean="0">
                <a:latin typeface="Times New Roman" pitchFamily="18" charset="0"/>
                <a:cs typeface="Times New Roman" pitchFamily="18" charset="0"/>
              </a:rPr>
              <a:t>patient </a:t>
            </a:r>
            <a:r>
              <a:rPr lang="en-US" dirty="0" smtClean="0">
                <a:latin typeface="Times New Roman" pitchFamily="18" charset="0"/>
                <a:cs typeface="Times New Roman" pitchFamily="18" charset="0"/>
              </a:rPr>
              <a:t>needs it.   This is necessary for nursing care to be successful.  </a:t>
            </a: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situations relevant to depression in the elderly, nurses have to respect the rights and </a:t>
            </a:r>
            <a:r>
              <a:rPr lang="en-US" dirty="0" smtClean="0">
                <a:latin typeface="Times New Roman" pitchFamily="18" charset="0"/>
                <a:cs typeface="Times New Roman" pitchFamily="18" charset="0"/>
              </a:rPr>
              <a:t>wants </a:t>
            </a:r>
            <a:r>
              <a:rPr lang="en-US" dirty="0" smtClean="0">
                <a:latin typeface="Times New Roman" pitchFamily="18" charset="0"/>
                <a:cs typeface="Times New Roman" pitchFamily="18" charset="0"/>
              </a:rPr>
              <a:t>of the elderly while providing the necessary nursing care.</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nurses have been trained to provide ongoing care for the elderly however studies </a:t>
            </a:r>
            <a:r>
              <a:rPr lang="en-US" dirty="0" smtClean="0">
                <a:latin typeface="Times New Roman" pitchFamily="18" charset="0"/>
                <a:cs typeface="Times New Roman" pitchFamily="18" charset="0"/>
              </a:rPr>
              <a:t>have </a:t>
            </a:r>
            <a:r>
              <a:rPr lang="en-US" dirty="0" smtClean="0">
                <a:latin typeface="Times New Roman" pitchFamily="18" charset="0"/>
                <a:cs typeface="Times New Roman" pitchFamily="18" charset="0"/>
              </a:rPr>
              <a:t>shown that the established nursing process may not be meeting the needs of these </a:t>
            </a:r>
            <a:r>
              <a:rPr lang="en-US" dirty="0" smtClean="0">
                <a:latin typeface="Times New Roman" pitchFamily="18" charset="0"/>
                <a:cs typeface="Times New Roman" pitchFamily="18" charset="0"/>
              </a:rPr>
              <a:t>older </a:t>
            </a:r>
            <a:r>
              <a:rPr lang="en-US" dirty="0" smtClean="0">
                <a:latin typeface="Times New Roman" pitchFamily="18" charset="0"/>
                <a:cs typeface="Times New Roman" pitchFamily="18" charset="0"/>
              </a:rPr>
              <a:t>adults.  </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patients depend on the nurses as a partner in their care, and trust that their caring in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best interest of each individual patient. </a:t>
            </a:r>
            <a:r>
              <a:rPr lang="en-US" dirty="0" smtClean="0">
                <a:latin typeface="Times New Roman" pitchFamily="18" charset="0"/>
                <a:cs typeface="Times New Roman" pitchFamily="18" charset="0"/>
              </a:rPr>
              <a:t> This </a:t>
            </a:r>
            <a:r>
              <a:rPr lang="en-US" dirty="0" smtClean="0">
                <a:latin typeface="Times New Roman" pitchFamily="18" charset="0"/>
                <a:cs typeface="Times New Roman" pitchFamily="18" charset="0"/>
              </a:rPr>
              <a:t>includes maximizing on the individual </a:t>
            </a:r>
            <a:r>
              <a:rPr lang="en-US" dirty="0" smtClean="0">
                <a:latin typeface="Times New Roman" pitchFamily="18" charset="0"/>
                <a:cs typeface="Times New Roman" pitchFamily="18" charset="0"/>
              </a:rPr>
              <a:t>patients </a:t>
            </a:r>
            <a:r>
              <a:rPr lang="en-US" dirty="0" smtClean="0">
                <a:latin typeface="Times New Roman" pitchFamily="18" charset="0"/>
                <a:cs typeface="Times New Roman" pitchFamily="18" charset="0"/>
              </a:rPr>
              <a:t>strengths and responding to their weaknesses or needs.  </a:t>
            </a:r>
          </a:p>
          <a:p>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dealing with depression and other psychiatric issues with elderly patients the nurses </a:t>
            </a:r>
            <a:r>
              <a:rPr lang="en-US" dirty="0" smtClean="0">
                <a:latin typeface="Times New Roman" pitchFamily="18" charset="0"/>
                <a:cs typeface="Times New Roman" pitchFamily="18" charset="0"/>
              </a:rPr>
              <a:t>face </a:t>
            </a:r>
            <a:r>
              <a:rPr lang="en-US" dirty="0" smtClean="0">
                <a:latin typeface="Times New Roman" pitchFamily="18" charset="0"/>
                <a:cs typeface="Times New Roman" pitchFamily="18" charset="0"/>
              </a:rPr>
              <a:t>many different challenges.  </a:t>
            </a:r>
          </a:p>
          <a:p>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physical, physiological, and cognitive effects of depression may not be clearly </a:t>
            </a:r>
            <a:r>
              <a:rPr lang="en-US" dirty="0" smtClean="0">
                <a:latin typeface="Times New Roman" pitchFamily="18" charset="0"/>
                <a:cs typeface="Times New Roman" pitchFamily="18" charset="0"/>
              </a:rPr>
              <a:t>visible </a:t>
            </a:r>
            <a:r>
              <a:rPr lang="en-US" dirty="0" smtClean="0">
                <a:latin typeface="Times New Roman" pitchFamily="18" charset="0"/>
                <a:cs typeface="Times New Roman" pitchFamily="18" charset="0"/>
              </a:rPr>
              <a:t>to the nurses or other medical professionals.  </a:t>
            </a: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References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r>
              <a:rPr lang="en-US" sz="4000" dirty="0" smtClean="0">
                <a:latin typeface="Times New Roman" pitchFamily="18" charset="0"/>
                <a:cs typeface="Times New Roman" pitchFamily="18" charset="0"/>
              </a:rPr>
              <a:t>Hope, Kevin. (2003) A Hidden Problem: Identifying Depression in Older People. </a:t>
            </a:r>
            <a:r>
              <a:rPr lang="en-US" sz="4000" i="1" dirty="0" smtClean="0">
                <a:latin typeface="Times New Roman" pitchFamily="18" charset="0"/>
                <a:cs typeface="Times New Roman" pitchFamily="18" charset="0"/>
              </a:rPr>
              <a:t>British </a:t>
            </a:r>
            <a:r>
              <a:rPr lang="en-US" sz="4000" i="1" dirty="0" smtClean="0">
                <a:latin typeface="Times New Roman" pitchFamily="18" charset="0"/>
                <a:cs typeface="Times New Roman" pitchFamily="18" charset="0"/>
              </a:rPr>
              <a:t>	Journal</a:t>
            </a:r>
            <a:r>
              <a:rPr lang="en-US" sz="4000"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of </a:t>
            </a:r>
            <a:r>
              <a:rPr lang="en-US" sz="4000" i="1" dirty="0" smtClean="0">
                <a:latin typeface="Times New Roman" pitchFamily="18" charset="0"/>
                <a:cs typeface="Times New Roman" pitchFamily="18" charset="0"/>
              </a:rPr>
              <a:t>Community Nursing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Vol</a:t>
            </a:r>
            <a:r>
              <a:rPr lang="en-US" sz="4000" dirty="0" smtClean="0">
                <a:latin typeface="Times New Roman" pitchFamily="18" charset="0"/>
                <a:cs typeface="Times New Roman" pitchFamily="18" charset="0"/>
              </a:rPr>
              <a:t> 8, No 7. </a:t>
            </a:r>
            <a:endParaRPr lang="en-US" sz="4000" dirty="0" smtClean="0">
              <a:latin typeface="Times New Roman" pitchFamily="18" charset="0"/>
              <a:cs typeface="Times New Roman" pitchFamily="18" charset="0"/>
            </a:endParaRPr>
          </a:p>
          <a:p>
            <a:pPr>
              <a:buNone/>
            </a:pP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Huang, </a:t>
            </a:r>
            <a:r>
              <a:rPr lang="en-US" sz="4000" dirty="0" err="1" smtClean="0">
                <a:latin typeface="Times New Roman" pitchFamily="18" charset="0"/>
                <a:cs typeface="Times New Roman" pitchFamily="18" charset="0"/>
              </a:rPr>
              <a:t>Yachien</a:t>
            </a:r>
            <a:r>
              <a:rPr lang="en-US" sz="4000" dirty="0" smtClean="0">
                <a:latin typeface="Times New Roman" pitchFamily="18" charset="0"/>
                <a:cs typeface="Times New Roman" pitchFamily="18" charset="0"/>
              </a:rPr>
              <a:t> &amp; Lain Carpenter. (2011) Identifying Elderly Depression using the </a:t>
            </a:r>
            <a:r>
              <a:rPr lang="en-US" sz="4000" dirty="0" smtClean="0">
                <a:latin typeface="Times New Roman" pitchFamily="18" charset="0"/>
                <a:cs typeface="Times New Roman" pitchFamily="18" charset="0"/>
              </a:rPr>
              <a:t>	Depression Rating Scale </a:t>
            </a:r>
            <a:r>
              <a:rPr lang="en-US" sz="4000" dirty="0" smtClean="0">
                <a:latin typeface="Times New Roman" pitchFamily="18" charset="0"/>
                <a:cs typeface="Times New Roman" pitchFamily="18" charset="0"/>
              </a:rPr>
              <a:t>as part of Comprehensive </a:t>
            </a:r>
            <a:r>
              <a:rPr lang="en-US" sz="4000" dirty="0" err="1" smtClean="0">
                <a:latin typeface="Times New Roman" pitchFamily="18" charset="0"/>
                <a:cs typeface="Times New Roman" pitchFamily="18" charset="0"/>
              </a:rPr>
              <a:t>Standardised</a:t>
            </a:r>
            <a:r>
              <a:rPr lang="en-US" sz="4000" dirty="0" smtClean="0">
                <a:latin typeface="Times New Roman" pitchFamily="18" charset="0"/>
                <a:cs typeface="Times New Roman" pitchFamily="18" charset="0"/>
              </a:rPr>
              <a:t> Care Assessment in </a:t>
            </a:r>
            <a:r>
              <a:rPr lang="en-US" sz="4000" dirty="0" smtClean="0">
                <a:latin typeface="Times New Roman" pitchFamily="18" charset="0"/>
                <a:cs typeface="Times New Roman" pitchFamily="18" charset="0"/>
              </a:rPr>
              <a:t>	Nursing </a:t>
            </a:r>
            <a:r>
              <a:rPr lang="en-US" sz="4000" dirty="0" smtClean="0">
                <a:latin typeface="Times New Roman" pitchFamily="18" charset="0"/>
                <a:cs typeface="Times New Roman" pitchFamily="18" charset="0"/>
              </a:rPr>
              <a:t>Homes. </a:t>
            </a:r>
            <a:r>
              <a:rPr lang="en-US" sz="4000" i="1" dirty="0" smtClean="0">
                <a:latin typeface="Times New Roman" pitchFamily="18" charset="0"/>
                <a:cs typeface="Times New Roman" pitchFamily="18" charset="0"/>
              </a:rPr>
              <a:t>Aging </a:t>
            </a:r>
            <a:r>
              <a:rPr lang="en-US" sz="4000" i="1" dirty="0" smtClean="0">
                <a:latin typeface="Times New Roman" pitchFamily="18" charset="0"/>
                <a:cs typeface="Times New Roman" pitchFamily="18" charset="0"/>
              </a:rPr>
              <a:t>&amp; Mental </a:t>
            </a:r>
            <a:r>
              <a:rPr lang="en-US" sz="4000" i="1" dirty="0" smtClean="0">
                <a:latin typeface="Times New Roman" pitchFamily="18" charset="0"/>
                <a:cs typeface="Times New Roman" pitchFamily="18" charset="0"/>
              </a:rPr>
              <a:t>Health</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Vol. 15, No. 8, November 2011, 1045–1051.</a:t>
            </a:r>
          </a:p>
          <a:p>
            <a:pPr>
              <a:buNone/>
            </a:pPr>
            <a:r>
              <a:rPr lang="en-US" sz="3400" dirty="0" smtClean="0">
                <a:latin typeface="Times New Roman" pitchFamily="18" charset="0"/>
                <a:cs typeface="Times New Roman" pitchFamily="18" charset="0"/>
              </a:rPr>
              <a:t> </a:t>
            </a:r>
          </a:p>
          <a:p>
            <a:r>
              <a:rPr lang="en-US" sz="4000" dirty="0" smtClean="0">
                <a:latin typeface="Times New Roman" pitchFamily="18" charset="0"/>
                <a:cs typeface="Times New Roman" pitchFamily="18" charset="0"/>
              </a:rPr>
              <a:t>Irvin, Susan M. (1997) Treatment of Depression with Outpatient Electroconvulsive Therapy.  	March 1997, L 65, NO 3.  </a:t>
            </a:r>
          </a:p>
          <a:p>
            <a:pPr>
              <a:buNone/>
            </a:pP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Johnson, Rebecca A., PhD, RN, FAAN; Richard L. Meadows, DVM, DABVP; Jennifer S. 	</a:t>
            </a:r>
            <a:r>
              <a:rPr lang="en-US" sz="4000" dirty="0" err="1" smtClean="0">
                <a:latin typeface="Times New Roman" pitchFamily="18" charset="0"/>
                <a:cs typeface="Times New Roman" pitchFamily="18" charset="0"/>
              </a:rPr>
              <a:t>Haubner</a:t>
            </a:r>
            <a:r>
              <a:rPr lang="en-US" sz="4000" dirty="0" smtClean="0">
                <a:latin typeface="Times New Roman" pitchFamily="18" charset="0"/>
                <a:cs typeface="Times New Roman" pitchFamily="18" charset="0"/>
              </a:rPr>
              <a:t>, RN, BSN; &amp; Kathleen </a:t>
            </a:r>
            <a:r>
              <a:rPr lang="en-US" sz="4000" dirty="0" err="1" smtClean="0">
                <a:latin typeface="Times New Roman" pitchFamily="18" charset="0"/>
                <a:cs typeface="Times New Roman" pitchFamily="18" charset="0"/>
              </a:rPr>
              <a:t>Sevedge</a:t>
            </a:r>
            <a:r>
              <a:rPr lang="en-US" sz="4000" dirty="0" smtClean="0">
                <a:latin typeface="Times New Roman" pitchFamily="18" charset="0"/>
                <a:cs typeface="Times New Roman" pitchFamily="18" charset="0"/>
              </a:rPr>
              <a:t>, RN, MA, AOCN®, CNS. (2008)  Animal-	Assisted Activity among Patients With Cancer: Effects on Mood, Fatigue, </a:t>
            </a:r>
            <a:r>
              <a:rPr lang="en-US" sz="4000" dirty="0" smtClean="0">
                <a:latin typeface="Times New Roman" pitchFamily="18" charset="0"/>
                <a:cs typeface="Times New Roman" pitchFamily="18" charset="0"/>
              </a:rPr>
              <a:t>Self-	Perceived </a:t>
            </a:r>
            <a:r>
              <a:rPr lang="en-US" sz="4000" dirty="0" smtClean="0">
                <a:latin typeface="Times New Roman" pitchFamily="18" charset="0"/>
                <a:cs typeface="Times New Roman" pitchFamily="18" charset="0"/>
              </a:rPr>
              <a:t>	Health, and Sense of Coherence. </a:t>
            </a:r>
            <a:r>
              <a:rPr lang="en-US" sz="4000" i="1" dirty="0" smtClean="0">
                <a:latin typeface="Times New Roman" pitchFamily="18" charset="0"/>
                <a:cs typeface="Times New Roman" pitchFamily="18" charset="0"/>
              </a:rPr>
              <a:t>Oncology Nursing Forum, </a:t>
            </a:r>
            <a:r>
              <a:rPr lang="en-US" sz="4000" dirty="0" err="1" smtClean="0">
                <a:latin typeface="Times New Roman" pitchFamily="18" charset="0"/>
                <a:cs typeface="Times New Roman" pitchFamily="18" charset="0"/>
              </a:rPr>
              <a:t>Vol</a:t>
            </a:r>
            <a:r>
              <a:rPr lang="en-US" sz="4000" dirty="0" smtClean="0">
                <a:latin typeface="Times New Roman" pitchFamily="18" charset="0"/>
                <a:cs typeface="Times New Roman" pitchFamily="18" charset="0"/>
              </a:rPr>
              <a:t> 35, no 2.  </a:t>
            </a:r>
          </a:p>
          <a:p>
            <a:pPr>
              <a:buNone/>
            </a:pPr>
            <a:r>
              <a:rPr lang="en-US" sz="4000" dirty="0" smtClean="0">
                <a:latin typeface="Times New Roman" pitchFamily="18" charset="0"/>
                <a:cs typeface="Times New Roman" pitchFamily="18" charset="0"/>
              </a:rPr>
              <a:t> </a:t>
            </a:r>
          </a:p>
          <a:p>
            <a:r>
              <a:rPr lang="en-US" sz="4000" dirty="0" err="1" smtClean="0">
                <a:latin typeface="Times New Roman" pitchFamily="18" charset="0"/>
                <a:cs typeface="Times New Roman" pitchFamily="18" charset="0"/>
              </a:rPr>
              <a:t>McIlrath</a:t>
            </a:r>
            <a:r>
              <a:rPr lang="en-US" sz="4000" dirty="0" smtClean="0">
                <a:latin typeface="Times New Roman" pitchFamily="18" charset="0"/>
                <a:cs typeface="Times New Roman" pitchFamily="18" charset="0"/>
              </a:rPr>
              <a:t>, Carole;  Sinead Keeney; Hugh McKenna; &amp; Derek McLaughlin.(2009) </a:t>
            </a:r>
            <a:r>
              <a:rPr lang="en-US" sz="4000" dirty="0" smtClean="0">
                <a:latin typeface="Times New Roman" pitchFamily="18" charset="0"/>
                <a:cs typeface="Times New Roman" pitchFamily="18" charset="0"/>
              </a:rPr>
              <a:t>	Benchmarks for </a:t>
            </a:r>
            <a:r>
              <a:rPr lang="en-US" sz="4000" dirty="0" smtClean="0">
                <a:latin typeface="Times New Roman" pitchFamily="18" charset="0"/>
                <a:cs typeface="Times New Roman" pitchFamily="18" charset="0"/>
              </a:rPr>
              <a:t>Effective Primary Care-based Nursing Services for Adults </a:t>
            </a:r>
            <a:r>
              <a:rPr lang="en-US" sz="4000" dirty="0" smtClean="0">
                <a:latin typeface="Times New Roman" pitchFamily="18" charset="0"/>
                <a:cs typeface="Times New Roman" pitchFamily="18" charset="0"/>
              </a:rPr>
              <a:t>with	 </a:t>
            </a:r>
            <a:r>
              <a:rPr lang="en-US" sz="4000" dirty="0" smtClean="0">
                <a:latin typeface="Times New Roman" pitchFamily="18" charset="0"/>
                <a:cs typeface="Times New Roman" pitchFamily="18" charset="0"/>
              </a:rPr>
              <a:t>Depression: a Delphi 	Study.  </a:t>
            </a:r>
            <a:r>
              <a:rPr lang="en-US" sz="4000" i="1" dirty="0" smtClean="0">
                <a:latin typeface="Times New Roman" pitchFamily="18" charset="0"/>
                <a:cs typeface="Times New Roman" pitchFamily="18" charset="0"/>
              </a:rPr>
              <a:t>Journal of Advanced Nursing,</a:t>
            </a:r>
            <a:r>
              <a:rPr lang="en-US" sz="4000" dirty="0" smtClean="0">
                <a:latin typeface="Times New Roman" pitchFamily="18" charset="0"/>
                <a:cs typeface="Times New Roman" pitchFamily="18" charset="0"/>
              </a:rPr>
              <a:t> July 2009.  </a:t>
            </a:r>
          </a:p>
          <a:p>
            <a:pPr>
              <a:buNone/>
            </a:pPr>
            <a:r>
              <a:rPr lang="en-US" sz="4000" dirty="0" smtClean="0">
                <a:latin typeface="Times New Roman" pitchFamily="18" charset="0"/>
                <a:cs typeface="Times New Roman" pitchFamily="18" charset="0"/>
              </a:rPr>
              <a:t> </a:t>
            </a:r>
          </a:p>
          <a:p>
            <a:r>
              <a:rPr lang="en-US" sz="4000" dirty="0" smtClean="0">
                <a:latin typeface="Times New Roman" pitchFamily="18" charset="0"/>
                <a:cs typeface="Times New Roman" pitchFamily="18" charset="0"/>
              </a:rPr>
              <a:t>Mitchell, Alex J. &amp; </a:t>
            </a:r>
            <a:r>
              <a:rPr lang="en-US" sz="4000" dirty="0" err="1" smtClean="0">
                <a:latin typeface="Times New Roman" pitchFamily="18" charset="0"/>
                <a:cs typeface="Times New Roman" pitchFamily="18" charset="0"/>
              </a:rPr>
              <a:t>Venkatraghavan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Kakkadasam</a:t>
            </a:r>
            <a:r>
              <a:rPr lang="en-US" sz="4000" dirty="0" smtClean="0">
                <a:latin typeface="Times New Roman" pitchFamily="18" charset="0"/>
                <a:cs typeface="Times New Roman" pitchFamily="18" charset="0"/>
              </a:rPr>
              <a:t>. (2011) Ability of Nurses to Identify	</a:t>
            </a:r>
            <a:r>
              <a:rPr lang="en-US" sz="4000" dirty="0" smtClean="0">
                <a:latin typeface="Times New Roman" pitchFamily="18" charset="0"/>
                <a:cs typeface="Times New Roman" pitchFamily="18" charset="0"/>
              </a:rPr>
              <a:t>Depression </a:t>
            </a:r>
            <a:r>
              <a:rPr lang="en-US" sz="4000" dirty="0" smtClean="0">
                <a:latin typeface="Times New Roman" pitchFamily="18" charset="0"/>
                <a:cs typeface="Times New Roman" pitchFamily="18" charset="0"/>
              </a:rPr>
              <a:t>in Primary Care, Secondary Care and Nursing Homes—A Meta-analysis of 	Routine Clinical Accuracy.  </a:t>
            </a:r>
            <a:r>
              <a:rPr lang="en-US" sz="4000" i="1" dirty="0" smtClean="0">
                <a:latin typeface="Times New Roman" pitchFamily="18" charset="0"/>
                <a:cs typeface="Times New Roman" pitchFamily="18" charset="0"/>
              </a:rPr>
              <a:t>International Journal of Nursing Studies</a:t>
            </a:r>
            <a:r>
              <a:rPr lang="en-US" sz="4000" dirty="0" smtClean="0">
                <a:latin typeface="Times New Roman" pitchFamily="18" charset="0"/>
                <a:cs typeface="Times New Roman" pitchFamily="18" charset="0"/>
              </a:rPr>
              <a:t> 48, 359–368.</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References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600" dirty="0" err="1" smtClean="0">
                <a:latin typeface="Times New Roman" pitchFamily="18" charset="0"/>
                <a:cs typeface="Times New Roman" pitchFamily="18" charset="0"/>
              </a:rPr>
              <a:t>Mynatt</a:t>
            </a:r>
            <a:r>
              <a:rPr lang="en-US" sz="1600" dirty="0" smtClean="0">
                <a:latin typeface="Times New Roman" pitchFamily="18" charset="0"/>
                <a:cs typeface="Times New Roman" pitchFamily="18" charset="0"/>
              </a:rPr>
              <a:t>, Sarah L., </a:t>
            </a:r>
            <a:r>
              <a:rPr lang="en-US" sz="1600" dirty="0" err="1" smtClean="0">
                <a:latin typeface="Times New Roman" pitchFamily="18" charset="0"/>
                <a:cs typeface="Times New Roman" pitchFamily="18" charset="0"/>
              </a:rPr>
              <a:t>EdD</a:t>
            </a:r>
            <a:r>
              <a:rPr lang="en-US" sz="1600" dirty="0" smtClean="0">
                <a:latin typeface="Times New Roman" pitchFamily="18" charset="0"/>
                <a:cs typeface="Times New Roman" pitchFamily="18" charset="0"/>
              </a:rPr>
              <a:t>, RN, APRN, BC. (2004) Depression in Older Adults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Recognition and </a:t>
            </a:r>
            <a:r>
              <a:rPr lang="en-US" sz="1600" dirty="0" smtClean="0">
                <a:latin typeface="Times New Roman" pitchFamily="18" charset="0"/>
                <a:cs typeface="Times New Roman" pitchFamily="18" charset="0"/>
              </a:rPr>
              <a:t> Nursing </a:t>
            </a:r>
            <a:r>
              <a:rPr lang="en-US" sz="1600" dirty="0" smtClean="0">
                <a:latin typeface="Times New Roman" pitchFamily="18" charset="0"/>
                <a:cs typeface="Times New Roman" pitchFamily="18" charset="0"/>
              </a:rPr>
              <a:t>Intervention.  </a:t>
            </a:r>
            <a:r>
              <a:rPr lang="en-US" sz="1600" i="1" dirty="0" smtClean="0">
                <a:latin typeface="Times New Roman" pitchFamily="18" charset="0"/>
                <a:cs typeface="Times New Roman" pitchFamily="18" charset="0"/>
              </a:rPr>
              <a:t>Tennessee </a:t>
            </a:r>
            <a:r>
              <a:rPr lang="en-US" sz="1600" i="1" dirty="0" smtClean="0">
                <a:latin typeface="Times New Roman" pitchFamily="18" charset="0"/>
                <a:cs typeface="Times New Roman" pitchFamily="18" charset="0"/>
              </a:rPr>
              <a:t>Nurses</a:t>
            </a:r>
            <a:r>
              <a:rPr lang="en-US" sz="1600" dirty="0" smtClean="0">
                <a:latin typeface="Times New Roman" pitchFamily="18" charset="0"/>
                <a:cs typeface="Times New Roman" pitchFamily="18" charset="0"/>
              </a:rPr>
              <a:t>, Winter 2004.  </a:t>
            </a: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Perkins, Jacqueline; Helen Bartlett; Catherine Travers; &amp; Jacquie Rand. (2008) </a:t>
            </a:r>
            <a:r>
              <a:rPr lang="en-US" sz="1600" dirty="0" smtClean="0">
                <a:latin typeface="Times New Roman" pitchFamily="18" charset="0"/>
                <a:cs typeface="Times New Roman" pitchFamily="18" charset="0"/>
              </a:rPr>
              <a:t>	Dog-Assisted </a:t>
            </a:r>
            <a:r>
              <a:rPr lang="en-US" sz="1600" dirty="0" smtClean="0">
                <a:latin typeface="Times New Roman" pitchFamily="18" charset="0"/>
                <a:cs typeface="Times New Roman" pitchFamily="18" charset="0"/>
              </a:rPr>
              <a:t>Therapy for Older People with Dementia: A Review. </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Australasian </a:t>
            </a:r>
            <a:r>
              <a:rPr lang="en-US" sz="1600" i="1" dirty="0" smtClean="0">
                <a:latin typeface="Times New Roman" pitchFamily="18" charset="0"/>
                <a:cs typeface="Times New Roman" pitchFamily="18" charset="0"/>
              </a:rPr>
              <a:t>Journal on </a:t>
            </a:r>
            <a:r>
              <a:rPr lang="en-US" sz="1600" i="1" dirty="0" smtClean="0">
                <a:latin typeface="Times New Roman" pitchFamily="18" charset="0"/>
                <a:cs typeface="Times New Roman" pitchFamily="18" charset="0"/>
              </a:rPr>
              <a:t>Ageing</a:t>
            </a:r>
            <a:r>
              <a:rPr lang="en-US" sz="1600" i="1"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Vol</a:t>
            </a:r>
            <a:r>
              <a:rPr lang="en-US" sz="1600" dirty="0" smtClean="0">
                <a:latin typeface="Times New Roman" pitchFamily="18" charset="0"/>
                <a:cs typeface="Times New Roman" pitchFamily="18" charset="0"/>
              </a:rPr>
              <a:t> 27 No 4 December 2008, </a:t>
            </a:r>
            <a:r>
              <a:rPr lang="en-US" sz="1600" dirty="0" smtClean="0">
                <a:latin typeface="Times New Roman" pitchFamily="18" charset="0"/>
                <a:cs typeface="Times New Roman" pitchFamily="18" charset="0"/>
              </a:rPr>
              <a:t>177–182</a:t>
            </a:r>
          </a:p>
          <a:p>
            <a:pPr>
              <a:buNone/>
            </a:pPr>
            <a:r>
              <a:rPr lang="en-US" sz="16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Simmons, S. F. PhD; M. P. </a:t>
            </a:r>
            <a:r>
              <a:rPr lang="en-US" sz="1600" dirty="0" err="1" smtClean="0">
                <a:latin typeface="Times New Roman" pitchFamily="18" charset="0"/>
                <a:cs typeface="Times New Roman" pitchFamily="18" charset="0"/>
              </a:rPr>
              <a:t>Cadogan</a:t>
            </a:r>
            <a:r>
              <a:rPr lang="en-US" sz="1600" dirty="0" smtClean="0">
                <a:latin typeface="Times New Roman" pitchFamily="18" charset="0"/>
                <a:cs typeface="Times New Roman" pitchFamily="18" charset="0"/>
              </a:rPr>
              <a:t>, Dr PH; G. </a:t>
            </a:r>
            <a:r>
              <a:rPr lang="en-US" sz="1600" dirty="0" err="1" smtClean="0">
                <a:latin typeface="Times New Roman" pitchFamily="18" charset="0"/>
                <a:cs typeface="Times New Roman" pitchFamily="18" charset="0"/>
              </a:rPr>
              <a:t>R.Cabrera</a:t>
            </a:r>
            <a:r>
              <a:rPr lang="en-US" sz="1600" dirty="0" smtClean="0">
                <a:latin typeface="Times New Roman" pitchFamily="18" charset="0"/>
                <a:cs typeface="Times New Roman" pitchFamily="18" charset="0"/>
              </a:rPr>
              <a:t>, MS; N. R. Al-</a:t>
            </a:r>
            <a:r>
              <a:rPr lang="en-US" sz="1600" dirty="0" err="1" smtClean="0">
                <a:latin typeface="Times New Roman" pitchFamily="18" charset="0"/>
                <a:cs typeface="Times New Roman" pitchFamily="18" charset="0"/>
              </a:rPr>
              <a:t>Samarrai</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MA</a:t>
            </a:r>
            <a:r>
              <a:rPr lang="en-US" sz="1600" dirty="0" smtClean="0">
                <a:latin typeface="Times New Roman" pitchFamily="18" charset="0"/>
                <a:cs typeface="Times New Roman" pitchFamily="18" charset="0"/>
              </a:rPr>
              <a:t>; J. S. </a:t>
            </a:r>
            <a:r>
              <a:rPr lang="en-US" sz="1600" dirty="0" smtClean="0">
                <a:latin typeface="Times New Roman" pitchFamily="18" charset="0"/>
                <a:cs typeface="Times New Roman" pitchFamily="18" charset="0"/>
              </a:rPr>
              <a:t>Jorge</a:t>
            </a:r>
            <a:r>
              <a:rPr lang="en-US" sz="1600" dirty="0" smtClean="0">
                <a:latin typeface="Times New Roman" pitchFamily="18" charset="0"/>
                <a:cs typeface="Times New Roman" pitchFamily="18" charset="0"/>
              </a:rPr>
              <a:t>, BA; L. Levy-Storms, PhD; D. </a:t>
            </a:r>
            <a:r>
              <a:rPr lang="en-US" sz="1600" dirty="0" err="1" smtClean="0">
                <a:latin typeface="Times New Roman" pitchFamily="18" charset="0"/>
                <a:cs typeface="Times New Roman" pitchFamily="18" charset="0"/>
              </a:rPr>
              <a:t>Osterweil</a:t>
            </a:r>
            <a:r>
              <a:rPr lang="en-US" sz="1600" dirty="0" smtClean="0">
                <a:latin typeface="Times New Roman" pitchFamily="18" charset="0"/>
                <a:cs typeface="Times New Roman" pitchFamily="18" charset="0"/>
              </a:rPr>
              <a:t>, MD; &amp;J. F. </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err="1" smtClean="0">
                <a:latin typeface="Times New Roman" pitchFamily="18" charset="0"/>
                <a:cs typeface="Times New Roman" pitchFamily="18" charset="0"/>
              </a:rPr>
              <a:t>Schnelle</a:t>
            </a:r>
            <a:r>
              <a:rPr lang="en-US" sz="1600" dirty="0" smtClean="0">
                <a:latin typeface="Times New Roman" pitchFamily="18" charset="0"/>
                <a:cs typeface="Times New Roman" pitchFamily="18" charset="0"/>
              </a:rPr>
              <a:t>, PhD. (2004) The </a:t>
            </a:r>
            <a:r>
              <a:rPr lang="en-US" sz="1600" dirty="0" smtClean="0">
                <a:latin typeface="Times New Roman" pitchFamily="18" charset="0"/>
                <a:cs typeface="Times New Roman" pitchFamily="18" charset="0"/>
              </a:rPr>
              <a:t>Minimum </a:t>
            </a:r>
            <a:r>
              <a:rPr lang="en-US" sz="1600" dirty="0" smtClean="0">
                <a:latin typeface="Times New Roman" pitchFamily="18" charset="0"/>
                <a:cs typeface="Times New Roman" pitchFamily="18" charset="0"/>
              </a:rPr>
              <a:t>Data Set Depression Quality Indicator: </a:t>
            </a:r>
            <a:r>
              <a:rPr lang="en-US" sz="1600" dirty="0" smtClean="0">
                <a:latin typeface="Times New Roman" pitchFamily="18" charset="0"/>
                <a:cs typeface="Times New Roman" pitchFamily="18" charset="0"/>
              </a:rPr>
              <a:t>Does	 </a:t>
            </a:r>
            <a:r>
              <a:rPr lang="en-US" sz="1600" dirty="0" smtClean="0">
                <a:latin typeface="Times New Roman" pitchFamily="18" charset="0"/>
                <a:cs typeface="Times New Roman" pitchFamily="18" charset="0"/>
              </a:rPr>
              <a:t>It Reflect Differences in Care </a:t>
            </a:r>
            <a:r>
              <a:rPr lang="en-US" sz="1600" dirty="0" smtClean="0">
                <a:latin typeface="Times New Roman" pitchFamily="18" charset="0"/>
                <a:cs typeface="Times New Roman" pitchFamily="18" charset="0"/>
              </a:rPr>
              <a:t>Processes</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The Gerontologist</a:t>
            </a:r>
            <a:r>
              <a:rPr lang="en-US" sz="1600" dirty="0" smtClean="0">
                <a:latin typeface="Times New Roman" pitchFamily="18" charset="0"/>
                <a:cs typeface="Times New Roman" pitchFamily="18" charset="0"/>
              </a:rPr>
              <a:t> Vol. 44, No. 4, </a:t>
            </a:r>
            <a:r>
              <a:rPr lang="en-US" sz="1600" dirty="0" smtClean="0">
                <a:latin typeface="Times New Roman" pitchFamily="18" charset="0"/>
                <a:cs typeface="Times New Roman" pitchFamily="18" charset="0"/>
              </a:rPr>
              <a:t>	554–564.</a:t>
            </a:r>
          </a:p>
          <a:p>
            <a:endParaRPr lang="en-US" sz="1600" dirty="0" smtClean="0">
              <a:latin typeface="Times New Roman" pitchFamily="18" charset="0"/>
              <a:cs typeface="Times New Roman" pitchFamily="18" charset="0"/>
            </a:endParaRPr>
          </a:p>
          <a:p>
            <a:r>
              <a:rPr lang="en-US" sz="1600" dirty="0" err="1" smtClean="0">
                <a:latin typeface="Times New Roman" pitchFamily="18" charset="0"/>
                <a:cs typeface="Times New Roman" pitchFamily="18" charset="0"/>
              </a:rPr>
              <a:t>Sk¨ars¨ater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Ingela</a:t>
            </a:r>
            <a:r>
              <a:rPr lang="en-US" sz="1600" dirty="0" smtClean="0">
                <a:latin typeface="Times New Roman" pitchFamily="18" charset="0"/>
                <a:cs typeface="Times New Roman" pitchFamily="18" charset="0"/>
              </a:rPr>
              <a:t> PhD, RN &amp; </a:t>
            </a:r>
            <a:r>
              <a:rPr lang="en-US" sz="1600" dirty="0" err="1" smtClean="0">
                <a:latin typeface="Times New Roman" pitchFamily="18" charset="0"/>
                <a:cs typeface="Times New Roman" pitchFamily="18" charset="0"/>
              </a:rPr>
              <a:t>Ania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Willman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BeD</a:t>
            </a:r>
            <a:r>
              <a:rPr lang="en-US" sz="1600" dirty="0" smtClean="0">
                <a:latin typeface="Times New Roman" pitchFamily="18" charset="0"/>
                <a:cs typeface="Times New Roman" pitchFamily="18" charset="0"/>
              </a:rPr>
              <a:t>, PhD, RN. (2006) The </a:t>
            </a:r>
            <a:r>
              <a:rPr lang="en-US" sz="1600" dirty="0" smtClean="0">
                <a:latin typeface="Times New Roman" pitchFamily="18" charset="0"/>
                <a:cs typeface="Times New Roman" pitchFamily="18" charset="0"/>
              </a:rPr>
              <a:t>	Recovery </a:t>
            </a:r>
            <a:r>
              <a:rPr lang="en-US" sz="1600" dirty="0" smtClean="0">
                <a:latin typeface="Times New Roman" pitchFamily="18" charset="0"/>
                <a:cs typeface="Times New Roman" pitchFamily="18" charset="0"/>
              </a:rPr>
              <a:t>Process in Major Depression An Analysis Employing </a:t>
            </a:r>
            <a:r>
              <a:rPr lang="en-US" sz="1600" dirty="0" err="1" smtClean="0">
                <a:latin typeface="Times New Roman" pitchFamily="18" charset="0"/>
                <a:cs typeface="Times New Roman" pitchFamily="18" charset="0"/>
              </a:rPr>
              <a:t>Meleis</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Transition </a:t>
            </a:r>
            <a:r>
              <a:rPr lang="en-US" sz="1600" dirty="0" smtClean="0">
                <a:latin typeface="Times New Roman" pitchFamily="18" charset="0"/>
                <a:cs typeface="Times New Roman" pitchFamily="18" charset="0"/>
              </a:rPr>
              <a:t>Framework for </a:t>
            </a:r>
            <a:r>
              <a:rPr lang="en-US" sz="1600" dirty="0" smtClean="0">
                <a:latin typeface="Times New Roman" pitchFamily="18" charset="0"/>
                <a:cs typeface="Times New Roman" pitchFamily="18" charset="0"/>
              </a:rPr>
              <a:t>Deeper Understanding </a:t>
            </a:r>
            <a:r>
              <a:rPr lang="en-US" sz="1600" dirty="0" smtClean="0">
                <a:latin typeface="Times New Roman" pitchFamily="18" charset="0"/>
                <a:cs typeface="Times New Roman" pitchFamily="18" charset="0"/>
              </a:rPr>
              <a:t>as a Foundation for </a:t>
            </a:r>
            <a:r>
              <a:rPr lang="en-US" sz="1600" dirty="0" smtClean="0">
                <a:latin typeface="Times New Roman" pitchFamily="18" charset="0"/>
                <a:cs typeface="Times New Roman" pitchFamily="18" charset="0"/>
              </a:rPr>
              <a:t>Nursing	 	Interventions</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Advances in Nursing </a:t>
            </a:r>
            <a:r>
              <a:rPr lang="en-US" sz="1600" i="1" dirty="0" err="1" smtClean="0">
                <a:latin typeface="Times New Roman" pitchFamily="18" charset="0"/>
                <a:cs typeface="Times New Roman" pitchFamily="18" charset="0"/>
              </a:rPr>
              <a:t>Science</a:t>
            </a:r>
            <a:r>
              <a:rPr lang="en-US" sz="1600" dirty="0" err="1" smtClean="0">
                <a:latin typeface="Times New Roman" pitchFamily="18" charset="0"/>
                <a:cs typeface="Times New Roman" pitchFamily="18" charset="0"/>
              </a:rPr>
              <a:t>Vol</a:t>
            </a:r>
            <a:r>
              <a:rPr lang="en-US" sz="1600" dirty="0" smtClean="0">
                <a:latin typeface="Times New Roman" pitchFamily="18" charset="0"/>
                <a:cs typeface="Times New Roman" pitchFamily="18" charset="0"/>
              </a:rPr>
              <a:t>. 29, No. 3, pp. 245–259</a:t>
            </a:r>
            <a:endParaRPr lang="en-US" sz="16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Times New Roman" pitchFamily="18" charset="0"/>
                <a:cs typeface="Times New Roman" pitchFamily="18" charset="0"/>
              </a:rPr>
              <a:t>References (cont)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Smith, Marianne PhD, RN; Mary Ellen </a:t>
            </a:r>
            <a:r>
              <a:rPr lang="en-US" dirty="0" err="1" smtClean="0">
                <a:latin typeface="Times New Roman" pitchFamily="18" charset="0"/>
                <a:cs typeface="Times New Roman" pitchFamily="18" charset="0"/>
              </a:rPr>
              <a:t>Stolder</a:t>
            </a:r>
            <a:r>
              <a:rPr lang="en-US" dirty="0" smtClean="0">
                <a:latin typeface="Times New Roman" pitchFamily="18" charset="0"/>
                <a:cs typeface="Times New Roman" pitchFamily="18" charset="0"/>
              </a:rPr>
              <a:t>, PhD, RN; </a:t>
            </a:r>
            <a:r>
              <a:rPr lang="en-US" dirty="0" smtClean="0">
                <a:latin typeface="Times New Roman" pitchFamily="18" charset="0"/>
                <a:cs typeface="Times New Roman" pitchFamily="18" charset="0"/>
              </a:rPr>
              <a:t>		Benjamin </a:t>
            </a:r>
            <a:r>
              <a:rPr lang="en-US" dirty="0" err="1" smtClean="0">
                <a:latin typeface="Times New Roman" pitchFamily="18" charset="0"/>
                <a:cs typeface="Times New Roman" pitchFamily="18" charset="0"/>
              </a:rPr>
              <a:t>Jaggers</a:t>
            </a:r>
            <a:r>
              <a:rPr lang="en-US" dirty="0" smtClean="0">
                <a:latin typeface="Times New Roman" pitchFamily="18" charset="0"/>
                <a:cs typeface="Times New Roman" pitchFamily="18" charset="0"/>
              </a:rPr>
              <a:t>, MSN, ARNP; </a:t>
            </a:r>
            <a:r>
              <a:rPr lang="en-US" dirty="0" smtClean="0">
                <a:latin typeface="Times New Roman" pitchFamily="18" charset="0"/>
                <a:cs typeface="Times New Roman" pitchFamily="18" charset="0"/>
              </a:rPr>
              <a:t>Megan </a:t>
            </a:r>
            <a:r>
              <a:rPr lang="en-US" dirty="0" smtClean="0">
                <a:latin typeface="Times New Roman" pitchFamily="18" charset="0"/>
                <a:cs typeface="Times New Roman" pitchFamily="18" charset="0"/>
              </a:rPr>
              <a:t>Fang Liu, PhD, RN; </a:t>
            </a:r>
            <a:r>
              <a:rPr lang="en-US" dirty="0" smtClean="0">
                <a:latin typeface="Times New Roman" pitchFamily="18" charset="0"/>
                <a:cs typeface="Times New Roman" pitchFamily="18" charset="0"/>
              </a:rPr>
              <a:t>&amp;	 </a:t>
            </a:r>
            <a:r>
              <a:rPr lang="en-US" dirty="0" smtClean="0">
                <a:latin typeface="Times New Roman" pitchFamily="18" charset="0"/>
                <a:cs typeface="Times New Roman" pitchFamily="18" charset="0"/>
              </a:rPr>
              <a:t>Chris </a:t>
            </a:r>
            <a:r>
              <a:rPr lang="en-US" dirty="0" err="1" smtClean="0">
                <a:latin typeface="Times New Roman" pitchFamily="18" charset="0"/>
                <a:cs typeface="Times New Roman" pitchFamily="18" charset="0"/>
              </a:rPr>
              <a:t>Haedtke</a:t>
            </a:r>
            <a:r>
              <a:rPr lang="en-US" dirty="0" smtClean="0">
                <a:latin typeface="Times New Roman" pitchFamily="18" charset="0"/>
                <a:cs typeface="Times New Roman" pitchFamily="18" charset="0"/>
              </a:rPr>
              <a:t>, MSN, RN. (2013) Depression Training in </a:t>
            </a:r>
            <a:r>
              <a:rPr lang="en-US" dirty="0" smtClean="0">
                <a:latin typeface="Times New Roman" pitchFamily="18" charset="0"/>
                <a:cs typeface="Times New Roman" pitchFamily="18" charset="0"/>
              </a:rPr>
              <a:t>	Nursing </a:t>
            </a:r>
            <a:r>
              <a:rPr lang="en-US" dirty="0" smtClean="0">
                <a:latin typeface="Times New Roman" pitchFamily="18" charset="0"/>
                <a:cs typeface="Times New Roman" pitchFamily="18" charset="0"/>
              </a:rPr>
              <a:t>Homes: Lessons </a:t>
            </a:r>
            <a:r>
              <a:rPr lang="en-US" dirty="0" err="1" smtClean="0">
                <a:latin typeface="Times New Roman" pitchFamily="18" charset="0"/>
                <a:cs typeface="Times New Roman" pitchFamily="18" charset="0"/>
              </a:rPr>
              <a:t>Learnedfrom</a:t>
            </a:r>
            <a:r>
              <a:rPr lang="en-US" dirty="0" smtClean="0">
                <a:latin typeface="Times New Roman" pitchFamily="18" charset="0"/>
                <a:cs typeface="Times New Roman" pitchFamily="18" charset="0"/>
              </a:rPr>
              <a:t> a Pilot Study</a:t>
            </a:r>
            <a:r>
              <a:rPr lang="en-US" b="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Issues </a:t>
            </a:r>
            <a:r>
              <a:rPr lang="en-US" i="1" dirty="0" smtClean="0">
                <a:latin typeface="Times New Roman" pitchFamily="18" charset="0"/>
                <a:cs typeface="Times New Roman" pitchFamily="18" charset="0"/>
              </a:rPr>
              <a:t>in	Mental </a:t>
            </a:r>
            <a:r>
              <a:rPr lang="en-US" i="1" dirty="0" smtClean="0">
                <a:latin typeface="Times New Roman" pitchFamily="18" charset="0"/>
                <a:cs typeface="Times New Roman" pitchFamily="18" charset="0"/>
              </a:rPr>
              <a:t>Health Nursing</a:t>
            </a:r>
            <a:r>
              <a:rPr lang="en-US" dirty="0" smtClean="0">
                <a:latin typeface="Times New Roman" pitchFamily="18" charset="0"/>
                <a:cs typeface="Times New Roman" pitchFamily="18" charset="0"/>
              </a:rPr>
              <a:t>, 	34:90–102, 2013.</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Symons, Lorrie; André </a:t>
            </a:r>
            <a:r>
              <a:rPr lang="en-US" dirty="0" err="1" smtClean="0">
                <a:latin typeface="Times New Roman" pitchFamily="18" charset="0"/>
                <a:cs typeface="Times New Roman" pitchFamily="18" charset="0"/>
              </a:rPr>
              <a:t>Tylee</a:t>
            </a:r>
            <a:r>
              <a:rPr lang="en-US" dirty="0" smtClean="0">
                <a:latin typeface="Times New Roman" pitchFamily="18" charset="0"/>
                <a:cs typeface="Times New Roman" pitchFamily="18" charset="0"/>
              </a:rPr>
              <a:t>; Anthony Mann; Roger Jones; Susan </a:t>
            </a:r>
            <a:r>
              <a:rPr lang="en-US" dirty="0" smtClean="0">
                <a:latin typeface="Times New Roman" pitchFamily="18" charset="0"/>
                <a:cs typeface="Times New Roman" pitchFamily="18" charset="0"/>
              </a:rPr>
              <a:t>	Plummer</a:t>
            </a:r>
            <a:r>
              <a:rPr lang="en-US" dirty="0" smtClean="0">
                <a:latin typeface="Times New Roman" pitchFamily="18" charset="0"/>
                <a:cs typeface="Times New Roman" pitchFamily="18" charset="0"/>
              </a:rPr>
              <a:t>; Maria Walker; </a:t>
            </a:r>
            <a:r>
              <a:rPr lang="en-US" dirty="0" smtClean="0">
                <a:latin typeface="Times New Roman" pitchFamily="18" charset="0"/>
                <a:cs typeface="Times New Roman" pitchFamily="18" charset="0"/>
              </a:rPr>
              <a:t>Carole </a:t>
            </a:r>
            <a:r>
              <a:rPr lang="en-US" dirty="0" smtClean="0">
                <a:latin typeface="Times New Roman" pitchFamily="18" charset="0"/>
                <a:cs typeface="Times New Roman" pitchFamily="18" charset="0"/>
              </a:rPr>
              <a:t>Duff; &amp;Rebecca Holt. (2004) </a:t>
            </a:r>
            <a:r>
              <a:rPr lang="en-US" dirty="0" smtClean="0">
                <a:latin typeface="Times New Roman" pitchFamily="18" charset="0"/>
                <a:cs typeface="Times New Roman" pitchFamily="18" charset="0"/>
              </a:rPr>
              <a:t>	Improving </a:t>
            </a:r>
            <a:r>
              <a:rPr lang="en-US" dirty="0" smtClean="0">
                <a:latin typeface="Times New Roman" pitchFamily="18" charset="0"/>
                <a:cs typeface="Times New Roman" pitchFamily="18" charset="0"/>
              </a:rPr>
              <a:t>Access to Depression Care: Descriptive </a:t>
            </a:r>
            <a:r>
              <a:rPr lang="en-US" dirty="0" smtClean="0">
                <a:latin typeface="Times New Roman" pitchFamily="18" charset="0"/>
                <a:cs typeface="Times New Roman" pitchFamily="18" charset="0"/>
              </a:rPr>
              <a:t>Report </a:t>
            </a:r>
            <a:r>
              <a:rPr lang="en-US"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Multidisciplinary Primary Care Pilot Service.  </a:t>
            </a:r>
            <a:r>
              <a:rPr lang="en-US" i="1" dirty="0" smtClean="0">
                <a:latin typeface="Times New Roman" pitchFamily="18" charset="0"/>
                <a:cs typeface="Times New Roman" pitchFamily="18" charset="0"/>
              </a:rPr>
              <a:t>British Journal </a:t>
            </a:r>
            <a:r>
              <a:rPr lang="en-US" i="1" dirty="0" smtClean="0">
                <a:latin typeface="Times New Roman" pitchFamily="18" charset="0"/>
                <a:cs typeface="Times New Roman" pitchFamily="18" charset="0"/>
              </a:rPr>
              <a:t>	of </a:t>
            </a:r>
            <a:r>
              <a:rPr lang="en-US" i="1" dirty="0" smtClean="0">
                <a:latin typeface="Times New Roman" pitchFamily="18" charset="0"/>
                <a:cs typeface="Times New Roman" pitchFamily="18" charset="0"/>
              </a:rPr>
              <a:t>General </a:t>
            </a:r>
            <a:r>
              <a:rPr lang="en-US" i="1" dirty="0" smtClean="0">
                <a:latin typeface="Times New Roman" pitchFamily="18" charset="0"/>
                <a:cs typeface="Times New Roman" pitchFamily="18" charset="0"/>
              </a:rPr>
              <a:t>Practice</a:t>
            </a:r>
            <a:r>
              <a:rPr lang="en-US" dirty="0" smtClean="0">
                <a:latin typeface="Times New Roman" pitchFamily="18" charset="0"/>
                <a:cs typeface="Times New Roman" pitchFamily="18" charset="0"/>
              </a:rPr>
              <a:t>, 54,</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679-683.</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Verhülsdonk</a:t>
            </a:r>
            <a:r>
              <a:rPr lang="en-US" dirty="0" smtClean="0">
                <a:latin typeface="Times New Roman" pitchFamily="18" charset="0"/>
                <a:cs typeface="Times New Roman" pitchFamily="18" charset="0"/>
              </a:rPr>
              <a:t>, Sandra &amp; Sabine Engel. (2012) Effects of </a:t>
            </a:r>
            <a:r>
              <a:rPr lang="en-US" dirty="0" smtClean="0">
                <a:latin typeface="Times New Roman" pitchFamily="18" charset="0"/>
                <a:cs typeface="Times New Roman" pitchFamily="18" charset="0"/>
              </a:rPr>
              <a:t>Depressive	 </a:t>
            </a:r>
            <a:r>
              <a:rPr lang="en-US" dirty="0" smtClean="0">
                <a:latin typeface="Times New Roman" pitchFamily="18" charset="0"/>
                <a:cs typeface="Times New Roman" pitchFamily="18" charset="0"/>
              </a:rPr>
              <a:t>Syndromes on the Everyday </a:t>
            </a:r>
            <a:r>
              <a:rPr lang="en-US" dirty="0" smtClean="0">
                <a:latin typeface="Times New Roman" pitchFamily="18" charset="0"/>
                <a:cs typeface="Times New Roman" pitchFamily="18" charset="0"/>
              </a:rPr>
              <a:t>Competence </a:t>
            </a:r>
            <a:r>
              <a:rPr lang="en-US" dirty="0" smtClean="0">
                <a:latin typeface="Times New Roman" pitchFamily="18" charset="0"/>
                <a:cs typeface="Times New Roman" pitchFamily="18" charset="0"/>
              </a:rPr>
              <a:t>of Nursing Home </a:t>
            </a:r>
            <a:r>
              <a:rPr lang="en-US" dirty="0" smtClean="0">
                <a:latin typeface="Times New Roman" pitchFamily="18" charset="0"/>
                <a:cs typeface="Times New Roman" pitchFamily="18" charset="0"/>
              </a:rPr>
              <a:t>	Residents </a:t>
            </a:r>
            <a:r>
              <a:rPr lang="en-US" dirty="0" smtClean="0">
                <a:latin typeface="Times New Roman" pitchFamily="18" charset="0"/>
                <a:cs typeface="Times New Roman" pitchFamily="18" charset="0"/>
              </a:rPr>
              <a:t>with Dementia.  </a:t>
            </a:r>
            <a:r>
              <a:rPr lang="en-US" dirty="0" err="1" smtClean="0">
                <a:latin typeface="Times New Roman" pitchFamily="18" charset="0"/>
                <a:cs typeface="Times New Roman" pitchFamily="18" charset="0"/>
              </a:rPr>
              <a:t>GeroPsych</a:t>
            </a:r>
            <a:r>
              <a:rPr lang="en-US" dirty="0" smtClean="0">
                <a:latin typeface="Times New Roman" pitchFamily="18" charset="0"/>
                <a:cs typeface="Times New Roman" pitchFamily="18" charset="0"/>
              </a:rPr>
              <a:t>, 25 (2), 103–109. </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Introduction (cont.)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3800" dirty="0" smtClean="0">
                <a:latin typeface="Times New Roman" pitchFamily="18" charset="0"/>
                <a:cs typeface="Times New Roman" pitchFamily="18" charset="0"/>
              </a:rPr>
              <a:t>Because </a:t>
            </a:r>
            <a:r>
              <a:rPr lang="en-US" sz="3800" dirty="0" smtClean="0">
                <a:latin typeface="Times New Roman" pitchFamily="18" charset="0"/>
                <a:cs typeface="Times New Roman" pitchFamily="18" charset="0"/>
              </a:rPr>
              <a:t>of the age of the patients, many of these ailments pose as age associated </a:t>
            </a:r>
            <a:r>
              <a:rPr lang="en-US" sz="3800" dirty="0" smtClean="0">
                <a:latin typeface="Times New Roman" pitchFamily="18" charset="0"/>
                <a:cs typeface="Times New Roman" pitchFamily="18" charset="0"/>
              </a:rPr>
              <a:t>illnesses </a:t>
            </a:r>
            <a:r>
              <a:rPr lang="en-US" sz="3800" dirty="0" smtClean="0">
                <a:latin typeface="Times New Roman" pitchFamily="18" charset="0"/>
                <a:cs typeface="Times New Roman" pitchFamily="18" charset="0"/>
              </a:rPr>
              <a:t>and depression may not be clearly visible.  </a:t>
            </a:r>
          </a:p>
          <a:p>
            <a:r>
              <a:rPr lang="en-US" sz="3800" dirty="0" smtClean="0">
                <a:latin typeface="Times New Roman" pitchFamily="18" charset="0"/>
                <a:cs typeface="Times New Roman" pitchFamily="18" charset="0"/>
              </a:rPr>
              <a:t>The </a:t>
            </a:r>
            <a:r>
              <a:rPr lang="en-US" sz="3800" dirty="0" smtClean="0">
                <a:latin typeface="Times New Roman" pitchFamily="18" charset="0"/>
                <a:cs typeface="Times New Roman" pitchFamily="18" charset="0"/>
              </a:rPr>
              <a:t>elderly may be withdrawn, anxious, or even out of touch, the depression can go </a:t>
            </a:r>
            <a:r>
              <a:rPr lang="en-US" sz="3800" dirty="0" smtClean="0">
                <a:latin typeface="Times New Roman" pitchFamily="18" charset="0"/>
                <a:cs typeface="Times New Roman" pitchFamily="18" charset="0"/>
              </a:rPr>
              <a:t>without </a:t>
            </a:r>
            <a:r>
              <a:rPr lang="en-US" sz="3800" dirty="0" smtClean="0">
                <a:latin typeface="Times New Roman" pitchFamily="18" charset="0"/>
                <a:cs typeface="Times New Roman" pitchFamily="18" charset="0"/>
              </a:rPr>
              <a:t>being diagnosed.</a:t>
            </a:r>
          </a:p>
          <a:p>
            <a:r>
              <a:rPr lang="en-US" sz="3800" dirty="0" smtClean="0">
                <a:latin typeface="Times New Roman" pitchFamily="18" charset="0"/>
                <a:cs typeface="Times New Roman" pitchFamily="18" charset="0"/>
              </a:rPr>
              <a:t>The </a:t>
            </a:r>
            <a:r>
              <a:rPr lang="en-US" sz="3800" dirty="0" smtClean="0">
                <a:latin typeface="Times New Roman" pitchFamily="18" charset="0"/>
                <a:cs typeface="Times New Roman" pitchFamily="18" charset="0"/>
              </a:rPr>
              <a:t>elderly patients have lost their independence, so their inability to function on their </a:t>
            </a:r>
            <a:r>
              <a:rPr lang="en-US" sz="3800" dirty="0" smtClean="0">
                <a:latin typeface="Times New Roman" pitchFamily="18" charset="0"/>
                <a:cs typeface="Times New Roman" pitchFamily="18" charset="0"/>
              </a:rPr>
              <a:t>own </a:t>
            </a:r>
            <a:r>
              <a:rPr lang="en-US" sz="3800" dirty="0" smtClean="0">
                <a:latin typeface="Times New Roman" pitchFamily="18" charset="0"/>
                <a:cs typeface="Times New Roman" pitchFamily="18" charset="0"/>
              </a:rPr>
              <a:t>and their lack of power can also play a role in the increased cases of depression.  </a:t>
            </a:r>
          </a:p>
          <a:p>
            <a:r>
              <a:rPr lang="en-US" sz="3800" dirty="0" smtClean="0">
                <a:latin typeface="Times New Roman" pitchFamily="18" charset="0"/>
                <a:cs typeface="Times New Roman" pitchFamily="18" charset="0"/>
              </a:rPr>
              <a:t>The nurses are committed to not only recognizing depression early on, but also being a part of the solution that allows them to acclimatize to the patients needs.  The nursing process in the following order:</a:t>
            </a:r>
          </a:p>
          <a:p>
            <a:pPr>
              <a:buNone/>
            </a:pPr>
            <a:r>
              <a:rPr lang="en-US" sz="3800" dirty="0" smtClean="0">
                <a:latin typeface="Times New Roman" pitchFamily="18" charset="0"/>
                <a:cs typeface="Times New Roman" pitchFamily="18" charset="0"/>
              </a:rPr>
              <a:t>	• Assessment</a:t>
            </a:r>
          </a:p>
          <a:p>
            <a:pPr>
              <a:buNone/>
            </a:pPr>
            <a:r>
              <a:rPr lang="en-US" sz="3800" dirty="0" smtClean="0">
                <a:latin typeface="Times New Roman" pitchFamily="18" charset="0"/>
                <a:cs typeface="Times New Roman" pitchFamily="18" charset="0"/>
              </a:rPr>
              <a:t>	• Nursing Diagnosis</a:t>
            </a:r>
          </a:p>
          <a:p>
            <a:pPr>
              <a:buNone/>
            </a:pPr>
            <a:r>
              <a:rPr lang="en-US" sz="3800" dirty="0" smtClean="0">
                <a:latin typeface="Times New Roman" pitchFamily="18" charset="0"/>
                <a:cs typeface="Times New Roman" pitchFamily="18" charset="0"/>
              </a:rPr>
              <a:t>	• Outcome Identification</a:t>
            </a:r>
          </a:p>
          <a:p>
            <a:pPr>
              <a:buNone/>
            </a:pPr>
            <a:r>
              <a:rPr lang="en-US" sz="3800" dirty="0" smtClean="0">
                <a:latin typeface="Times New Roman" pitchFamily="18" charset="0"/>
                <a:cs typeface="Times New Roman" pitchFamily="18" charset="0"/>
              </a:rPr>
              <a:t>	• Planning</a:t>
            </a:r>
          </a:p>
          <a:p>
            <a:pPr>
              <a:buNone/>
            </a:pPr>
            <a:r>
              <a:rPr lang="en-US" sz="3800" dirty="0" smtClean="0">
                <a:latin typeface="Times New Roman" pitchFamily="18" charset="0"/>
                <a:cs typeface="Times New Roman" pitchFamily="18" charset="0"/>
              </a:rPr>
              <a:t>	• Implementation</a:t>
            </a:r>
          </a:p>
          <a:p>
            <a:pPr>
              <a:buNone/>
            </a:pPr>
            <a:r>
              <a:rPr lang="en-US" sz="3800" dirty="0" smtClean="0">
                <a:latin typeface="Times New Roman" pitchFamily="18" charset="0"/>
                <a:cs typeface="Times New Roman" pitchFamily="18" charset="0"/>
              </a:rPr>
              <a:t>	• Evaluation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Assessment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r>
              <a:rPr lang="en-US" sz="3800" dirty="0" smtClean="0">
                <a:latin typeface="Times New Roman" pitchFamily="18" charset="0"/>
                <a:cs typeface="Times New Roman" pitchFamily="18" charset="0"/>
              </a:rPr>
              <a:t>The elderly patients need to undergo detailed assessment, not only when they enter the facility, assisted living or long-term care, but in an ongoing effort to recognize depression.  The assessment phase gathers information in a structured manner that utilizes both nurse’s observation and examinations.  Greenburg suggests that a simple short questionnaire will aid in the assessment process.  “The Geriatric Depression Scale: Short Form is a 15-question screening tool for depression in older adults that takes five to seven minutes to complete and can be filled out by the patient or administered by a provider with minimal training in its use. The questions focus on mood; the score can help clinicians decide whether further assessment is needed.” (Greenberg, 2007)  The overall purpose is to determine the client’s mental status.   When the assessment is complete, the diagnosis can change over time based on the elderly patient’s mental status, physical, and environmental changes.  Nurses will continue an ongoing assessment based on the patients actions and communication.  The role of nurses in the assessment and evaluation is vital.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600" dirty="0" smtClean="0">
                <a:latin typeface="Times New Roman" pitchFamily="18" charset="0"/>
                <a:cs typeface="Times New Roman" pitchFamily="18" charset="0"/>
              </a:rPr>
              <a:t/>
            </a:r>
            <a:br>
              <a:rPr lang="en-US" sz="4600" dirty="0" smtClean="0">
                <a:latin typeface="Times New Roman" pitchFamily="18" charset="0"/>
                <a:cs typeface="Times New Roman" pitchFamily="18" charset="0"/>
              </a:rPr>
            </a:br>
            <a:r>
              <a:rPr lang="en-US" sz="4600" dirty="0" smtClean="0">
                <a:latin typeface="Times New Roman" pitchFamily="18" charset="0"/>
                <a:cs typeface="Times New Roman" pitchFamily="18" charset="0"/>
              </a:rPr>
              <a:t>Health </a:t>
            </a:r>
            <a:r>
              <a:rPr lang="en-US" sz="4600" dirty="0" smtClean="0">
                <a:latin typeface="Times New Roman" pitchFamily="18" charset="0"/>
                <a:cs typeface="Times New Roman" pitchFamily="18" charset="0"/>
              </a:rPr>
              <a:t>History and Physical Assessment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1. Request </a:t>
            </a:r>
            <a:r>
              <a:rPr lang="en-US" dirty="0" smtClean="0">
                <a:latin typeface="Times New Roman" pitchFamily="18" charset="0"/>
                <a:cs typeface="Times New Roman" pitchFamily="18" charset="0"/>
              </a:rPr>
              <a:t>information on medical history </a:t>
            </a:r>
            <a:r>
              <a:rPr lang="en-US" dirty="0" smtClean="0">
                <a:latin typeface="Times New Roman" pitchFamily="18" charset="0"/>
                <a:cs typeface="Times New Roman" pitchFamily="18" charset="0"/>
              </a:rPr>
              <a:t>to                          determine </a:t>
            </a:r>
            <a:r>
              <a:rPr lang="en-US" dirty="0" smtClean="0">
                <a:latin typeface="Times New Roman" pitchFamily="18" charset="0"/>
                <a:cs typeface="Times New Roman" pitchFamily="18" charset="0"/>
              </a:rPr>
              <a:t>the past and current health</a:t>
            </a:r>
          </a:p>
          <a:p>
            <a:pPr>
              <a:buNone/>
            </a:pPr>
            <a:r>
              <a:rPr lang="en-US"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the event a patient is unable to remember, a family member may be the best option </a:t>
            </a:r>
            <a:r>
              <a:rPr lang="en-US" dirty="0" smtClean="0">
                <a:latin typeface="Times New Roman" pitchFamily="18" charset="0"/>
                <a:cs typeface="Times New Roman" pitchFamily="18" charset="0"/>
              </a:rPr>
              <a:t>for </a:t>
            </a:r>
            <a:r>
              <a:rPr lang="en-US" dirty="0" smtClean="0">
                <a:latin typeface="Times New Roman" pitchFamily="18" charset="0"/>
                <a:cs typeface="Times New Roman" pitchFamily="18" charset="0"/>
              </a:rPr>
              <a:t>aiding in the past or present health conditions.</a:t>
            </a:r>
          </a:p>
          <a:p>
            <a:pPr>
              <a:buNone/>
            </a:pPr>
            <a:r>
              <a:rPr lang="en-US"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ability of the patient to comprehend and remember details of what is being </a:t>
            </a:r>
            <a:r>
              <a:rPr lang="en-US" dirty="0" smtClean="0">
                <a:latin typeface="Times New Roman" pitchFamily="18" charset="0"/>
                <a:cs typeface="Times New Roman" pitchFamily="18" charset="0"/>
              </a:rPr>
              <a:t>discussed</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CA" dirty="0" smtClean="0">
                <a:latin typeface="Times New Roman" pitchFamily="18" charset="0"/>
                <a:cs typeface="Times New Roman" pitchFamily="18" charset="0"/>
              </a:rPr>
              <a:t>The </a:t>
            </a:r>
            <a:r>
              <a:rPr lang="en-CA" dirty="0" smtClean="0">
                <a:latin typeface="Times New Roman" pitchFamily="18" charset="0"/>
                <a:cs typeface="Times New Roman" pitchFamily="18" charset="0"/>
              </a:rPr>
              <a:t>family history of dementia or Alzheimer’s.  </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5</a:t>
            </a:r>
            <a:r>
              <a:rPr lang="en-CA" dirty="0" smtClean="0">
                <a:latin typeface="Times New Roman" pitchFamily="18" charset="0"/>
                <a:cs typeface="Times New Roman" pitchFamily="18" charset="0"/>
              </a:rPr>
              <a:t>. </a:t>
            </a:r>
            <a:r>
              <a:rPr lang="en-CA" dirty="0" smtClean="0">
                <a:latin typeface="Times New Roman" pitchFamily="18" charset="0"/>
                <a:cs typeface="Times New Roman" pitchFamily="18" charset="0"/>
              </a:rPr>
              <a:t>Prior </a:t>
            </a:r>
            <a:r>
              <a:rPr lang="en-CA" dirty="0" smtClean="0">
                <a:latin typeface="Times New Roman" pitchFamily="18" charset="0"/>
                <a:cs typeface="Times New Roman" pitchFamily="18" charset="0"/>
              </a:rPr>
              <a:t>mental illness issues or medical problems including hospitalization.  </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6</a:t>
            </a:r>
            <a:r>
              <a:rPr lang="en-CA" dirty="0" smtClean="0">
                <a:latin typeface="Times New Roman" pitchFamily="18" charset="0"/>
                <a:cs typeface="Times New Roman" pitchFamily="18" charset="0"/>
              </a:rPr>
              <a:t>. </a:t>
            </a:r>
            <a:r>
              <a:rPr lang="en-CA" dirty="0" smtClean="0">
                <a:latin typeface="Times New Roman" pitchFamily="18" charset="0"/>
                <a:cs typeface="Times New Roman" pitchFamily="18" charset="0"/>
              </a:rPr>
              <a:t>Current </a:t>
            </a:r>
            <a:r>
              <a:rPr lang="en-CA" dirty="0" smtClean="0">
                <a:latin typeface="Times New Roman" pitchFamily="18" charset="0"/>
                <a:cs typeface="Times New Roman" pitchFamily="18" charset="0"/>
              </a:rPr>
              <a:t>Medication that patient is on.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latin typeface="Times New Roman" pitchFamily="18" charset="0"/>
                <a:cs typeface="Times New Roman" pitchFamily="18" charset="0"/>
              </a:rPr>
              <a:t>Health History and Physical </a:t>
            </a:r>
            <a:r>
              <a:rPr lang="en-US" sz="4400" dirty="0" smtClean="0">
                <a:latin typeface="Times New Roman" pitchFamily="18" charset="0"/>
                <a:cs typeface="Times New Roman" pitchFamily="18" charset="0"/>
              </a:rPr>
              <a:t>Assessment (cont)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CA" dirty="0" smtClean="0">
                <a:latin typeface="Times New Roman" pitchFamily="18" charset="0"/>
                <a:cs typeface="Times New Roman" pitchFamily="18" charset="0"/>
              </a:rPr>
              <a:t>  7</a:t>
            </a:r>
            <a:r>
              <a:rPr lang="en-CA" dirty="0" smtClean="0">
                <a:latin typeface="Times New Roman" pitchFamily="18" charset="0"/>
                <a:cs typeface="Times New Roman" pitchFamily="18" charset="0"/>
              </a:rPr>
              <a:t>.  History of alcohol or drug related problems. </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  8</a:t>
            </a:r>
            <a:r>
              <a:rPr lang="en-CA" dirty="0" smtClean="0">
                <a:latin typeface="Times New Roman" pitchFamily="18" charset="0"/>
                <a:cs typeface="Times New Roman" pitchFamily="18" charset="0"/>
              </a:rPr>
              <a:t>.  Mood change, hallucination, or </a:t>
            </a:r>
            <a:r>
              <a:rPr lang="en-CA" dirty="0" smtClean="0">
                <a:latin typeface="Times New Roman" pitchFamily="18" charset="0"/>
                <a:cs typeface="Times New Roman" pitchFamily="18" charset="0"/>
              </a:rPr>
              <a:t>unusual	behavior</a:t>
            </a:r>
            <a:r>
              <a:rPr lang="en-CA"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  9</a:t>
            </a:r>
            <a:r>
              <a:rPr lang="en-CA" dirty="0" smtClean="0">
                <a:latin typeface="Times New Roman" pitchFamily="18" charset="0"/>
                <a:cs typeface="Times New Roman" pitchFamily="18" charset="0"/>
              </a:rPr>
              <a:t>.  Recent problems with forgetfulness.  </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10</a:t>
            </a:r>
            <a:r>
              <a:rPr lang="en-CA" dirty="0" smtClean="0">
                <a:latin typeface="Times New Roman" pitchFamily="18" charset="0"/>
                <a:cs typeface="Times New Roman" pitchFamily="18" charset="0"/>
              </a:rPr>
              <a:t>.  The assessment of patients ability to </a:t>
            </a:r>
            <a:r>
              <a:rPr lang="en-CA" dirty="0" smtClean="0">
                <a:latin typeface="Times New Roman" pitchFamily="18" charset="0"/>
                <a:cs typeface="Times New Roman" pitchFamily="18" charset="0"/>
              </a:rPr>
              <a:t>function	on </a:t>
            </a:r>
            <a:r>
              <a:rPr lang="en-CA" dirty="0" smtClean="0">
                <a:latin typeface="Times New Roman" pitchFamily="18" charset="0"/>
                <a:cs typeface="Times New Roman" pitchFamily="18" charset="0"/>
              </a:rPr>
              <a:t>their own such as eating, sleeping </a:t>
            </a:r>
            <a:r>
              <a:rPr lang="en-CA" dirty="0" smtClean="0">
                <a:latin typeface="Times New Roman" pitchFamily="18" charset="0"/>
                <a:cs typeface="Times New Roman" pitchFamily="18" charset="0"/>
              </a:rPr>
              <a:t>and 	bathing</a:t>
            </a:r>
            <a:r>
              <a:rPr lang="en-CA"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11</a:t>
            </a:r>
            <a:r>
              <a:rPr lang="en-CA" dirty="0" smtClean="0">
                <a:latin typeface="Times New Roman" pitchFamily="18" charset="0"/>
                <a:cs typeface="Times New Roman" pitchFamily="18" charset="0"/>
              </a:rPr>
              <a:t>.  Neurological examination</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12</a:t>
            </a:r>
            <a:r>
              <a:rPr lang="en-CA" dirty="0" smtClean="0">
                <a:latin typeface="Times New Roman" pitchFamily="18" charset="0"/>
                <a:cs typeface="Times New Roman" pitchFamily="18" charset="0"/>
              </a:rPr>
              <a:t>.  Medical examination</a:t>
            </a:r>
            <a:endParaRPr lang="en-US" dirty="0" smtClean="0">
              <a:latin typeface="Times New Roman" pitchFamily="18" charset="0"/>
              <a:cs typeface="Times New Roman" pitchFamily="18" charset="0"/>
            </a:endParaRPr>
          </a:p>
          <a:p>
            <a:pPr>
              <a:buNone/>
            </a:pPr>
            <a:r>
              <a:rPr lang="en-CA" dirty="0" smtClean="0">
                <a:latin typeface="Times New Roman" pitchFamily="18" charset="0"/>
                <a:cs typeface="Times New Roman" pitchFamily="18" charset="0"/>
              </a:rPr>
              <a:t>13</a:t>
            </a:r>
            <a:r>
              <a:rPr lang="en-CA" dirty="0" smtClean="0">
                <a:latin typeface="Times New Roman" pitchFamily="18" charset="0"/>
                <a:cs typeface="Times New Roman" pitchFamily="18" charset="0"/>
              </a:rPr>
              <a:t>.  Overall competency evaluation</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Times New Roman" pitchFamily="18" charset="0"/>
                <a:cs typeface="Times New Roman" pitchFamily="18" charset="0"/>
              </a:rPr>
              <a:t>Health History and Physical Assessment (cont)</a:t>
            </a:r>
            <a:endParaRPr lang="en-US" dirty="0"/>
          </a:p>
        </p:txBody>
      </p:sp>
      <p:graphicFrame>
        <p:nvGraphicFramePr>
          <p:cNvPr id="4" name="Content Placeholder 3"/>
          <p:cNvGraphicFramePr>
            <a:graphicFrameLocks noGrp="1"/>
          </p:cNvGraphicFramePr>
          <p:nvPr>
            <p:ph idx="1"/>
          </p:nvPr>
        </p:nvGraphicFramePr>
        <p:xfrm>
          <a:off x="457200" y="1774825"/>
          <a:ext cx="8229600" cy="37541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kumimoji="0" lang="en-US" sz="1800" b="1" kern="1200" dirty="0" smtClean="0">
                          <a:solidFill>
                            <a:schemeClr val="lt1"/>
                          </a:solidFill>
                          <a:latin typeface="+mn-lt"/>
                          <a:ea typeface="+mn-ea"/>
                          <a:cs typeface="+mn-cs"/>
                        </a:rPr>
                        <a:t>Subjective Data </a:t>
                      </a:r>
                      <a:endParaRPr lang="en-US" dirty="0"/>
                    </a:p>
                  </a:txBody>
                  <a:tcPr/>
                </a:tc>
                <a:tc>
                  <a:txBody>
                    <a:bodyPr/>
                    <a:lstStyle/>
                    <a:p>
                      <a:pPr algn="ctr"/>
                      <a:r>
                        <a:rPr kumimoji="0" lang="en-US" sz="1800" b="1" kern="1200" dirty="0" smtClean="0">
                          <a:solidFill>
                            <a:schemeClr val="lt1"/>
                          </a:solidFill>
                          <a:latin typeface="+mn-lt"/>
                          <a:ea typeface="+mn-ea"/>
                          <a:cs typeface="+mn-cs"/>
                        </a:rPr>
                        <a:t>Objective Data </a:t>
                      </a:r>
                      <a:endParaRPr lang="en-US" dirty="0"/>
                    </a:p>
                  </a:txBody>
                  <a:tcPr/>
                </a:tc>
              </a:tr>
              <a:tr h="370840">
                <a:tc>
                  <a:txBody>
                    <a:bodyPr/>
                    <a:lstStyle/>
                    <a:p>
                      <a:pPr lvl="0"/>
                      <a:r>
                        <a:rPr kumimoji="0" lang="en-US" sz="1800" kern="1200" dirty="0" smtClean="0">
                          <a:solidFill>
                            <a:schemeClr val="dk1"/>
                          </a:solidFill>
                          <a:latin typeface="Times New Roman" pitchFamily="18" charset="0"/>
                          <a:ea typeface="+mn-ea"/>
                          <a:cs typeface="Times New Roman" pitchFamily="18" charset="0"/>
                        </a:rPr>
                        <a:t>⋅Basic individual information such as     address,</a:t>
                      </a:r>
                      <a:r>
                        <a:rPr kumimoji="0" lang="en-US" sz="1800" kern="1200" baseline="0" dirty="0" smtClean="0">
                          <a:solidFill>
                            <a:schemeClr val="dk1"/>
                          </a:solidFill>
                          <a:latin typeface="Times New Roman" pitchFamily="18" charset="0"/>
                          <a:ea typeface="+mn-ea"/>
                          <a:cs typeface="Times New Roman" pitchFamily="18" charset="0"/>
                        </a:rPr>
                        <a:t> </a:t>
                      </a:r>
                      <a:r>
                        <a:rPr kumimoji="0" lang="en-US" sz="1800" kern="1200" dirty="0" smtClean="0">
                          <a:solidFill>
                            <a:schemeClr val="dk1"/>
                          </a:solidFill>
                          <a:latin typeface="Times New Roman" pitchFamily="18" charset="0"/>
                          <a:ea typeface="+mn-ea"/>
                          <a:cs typeface="Times New Roman" pitchFamily="18" charset="0"/>
                        </a:rPr>
                        <a:t>name, and date of birth</a:t>
                      </a:r>
                      <a:endParaRPr lang="en-US" dirty="0" smtClean="0">
                        <a:latin typeface="Times New Roman" pitchFamily="18" charset="0"/>
                        <a:cs typeface="Times New Roman" pitchFamily="18" charset="0"/>
                      </a:endParaRP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Client’s perception of situation and potential</a:t>
                      </a:r>
                      <a:r>
                        <a:rPr kumimoji="0" lang="en-US" sz="1800" kern="1200" baseline="0" dirty="0" smtClean="0">
                          <a:solidFill>
                            <a:schemeClr val="dk1"/>
                          </a:solidFill>
                          <a:latin typeface="Times New Roman" pitchFamily="18" charset="0"/>
                          <a:ea typeface="+mn-ea"/>
                          <a:cs typeface="Times New Roman" pitchFamily="18" charset="0"/>
                        </a:rPr>
                        <a:t> </a:t>
                      </a:r>
                      <a:r>
                        <a:rPr kumimoji="0" lang="en-US" sz="1800" kern="1200" dirty="0" smtClean="0">
                          <a:solidFill>
                            <a:schemeClr val="dk1"/>
                          </a:solidFill>
                          <a:latin typeface="Times New Roman" pitchFamily="18" charset="0"/>
                          <a:ea typeface="+mn-ea"/>
                          <a:cs typeface="Times New Roman" pitchFamily="18" charset="0"/>
                        </a:rPr>
                        <a:t>stressors</a:t>
                      </a:r>
                      <a:endParaRPr lang="en-US" dirty="0" smtClean="0">
                        <a:latin typeface="Times New Roman" pitchFamily="18" charset="0"/>
                        <a:cs typeface="Times New Roman" pitchFamily="18" charset="0"/>
                      </a:endParaRP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Ability to communicate and interact</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Withdrawn and unable to connect with others</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Lack of sleep or excessively sleeping</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Drug or alcohol use</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No desire to participate in previously enjoyed</a:t>
                      </a:r>
                      <a:r>
                        <a:rPr kumimoji="0" lang="en-US" sz="1800" kern="1200" baseline="0" dirty="0" smtClean="0">
                          <a:solidFill>
                            <a:schemeClr val="dk1"/>
                          </a:solidFill>
                          <a:latin typeface="Times New Roman" pitchFamily="18" charset="0"/>
                          <a:ea typeface="+mn-ea"/>
                          <a:cs typeface="Times New Roman" pitchFamily="18" charset="0"/>
                        </a:rPr>
                        <a:t> </a:t>
                      </a:r>
                      <a:r>
                        <a:rPr kumimoji="0" lang="en-US" sz="1800" kern="1200" dirty="0" smtClean="0">
                          <a:solidFill>
                            <a:schemeClr val="dk1"/>
                          </a:solidFill>
                          <a:latin typeface="Times New Roman" pitchFamily="18" charset="0"/>
                          <a:ea typeface="+mn-ea"/>
                          <a:cs typeface="Times New Roman" pitchFamily="18" charset="0"/>
                        </a:rPr>
                        <a:t>activities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txBody>
                  <a:tcPr/>
                </a:tc>
                <a:tc>
                  <a:txBody>
                    <a:bodyPr/>
                    <a:lstStyle/>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Neurological exam</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Individual actions</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Forgetfulness</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Rationale </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Self-care</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Hygiene</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Judgment</a:t>
                      </a:r>
                    </a:p>
                    <a:p>
                      <a:pPr lvl="0"/>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Thought process</a:t>
                      </a:r>
                    </a:p>
                    <a:p>
                      <a:r>
                        <a:rPr kumimoji="0" lang="en-US" sz="1800" kern="1200" dirty="0" smtClean="0">
                          <a:solidFill>
                            <a:schemeClr val="dk1"/>
                          </a:solidFill>
                          <a:latin typeface="Lucida Sans Unicode"/>
                          <a:ea typeface="+mn-ea"/>
                          <a:cs typeface="Lucida Sans Unicode"/>
                        </a:rPr>
                        <a:t>⋅</a:t>
                      </a:r>
                      <a:r>
                        <a:rPr kumimoji="0" lang="en-US" sz="1800" kern="1200" dirty="0" smtClean="0">
                          <a:solidFill>
                            <a:schemeClr val="dk1"/>
                          </a:solidFill>
                          <a:latin typeface="Times New Roman" pitchFamily="18" charset="0"/>
                          <a:ea typeface="+mn-ea"/>
                          <a:cs typeface="Times New Roman" pitchFamily="18" charset="0"/>
                        </a:rPr>
                        <a:t>Perceptual ability</a:t>
                      </a:r>
                      <a:endParaRPr lang="en-US" dirty="0">
                        <a:latin typeface="Times New Roman" pitchFamily="18" charset="0"/>
                        <a:cs typeface="Times New Roman" pitchFamily="18"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800" dirty="0" smtClean="0">
                <a:latin typeface="Times New Roman" pitchFamily="18" charset="0"/>
                <a:cs typeface="Times New Roman" pitchFamily="18" charset="0"/>
              </a:rPr>
              <a:t>Health History and Physical Assessment (cont)</a:t>
            </a:r>
            <a:endParaRPr lang="en-US" dirty="0"/>
          </a:p>
        </p:txBody>
      </p:sp>
      <p:sp>
        <p:nvSpPr>
          <p:cNvPr id="3" name="Content Placeholder 2"/>
          <p:cNvSpPr>
            <a:spLocks noGrp="1"/>
          </p:cNvSpPr>
          <p:nvPr>
            <p:ph idx="1"/>
          </p:nvPr>
        </p:nvSpPr>
        <p:spPr/>
        <p:txBody>
          <a:bodyPr>
            <a:normAutofit fontScale="40000" lnSpcReduction="20000"/>
          </a:bodyPr>
          <a:lstStyle/>
          <a:p>
            <a:r>
              <a:rPr lang="en-US" sz="4500" dirty="0" smtClean="0">
                <a:latin typeface="Times New Roman" pitchFamily="18" charset="0"/>
                <a:cs typeface="Times New Roman" pitchFamily="18" charset="0"/>
              </a:rPr>
              <a:t>It is important for nurses to understand why depression has become a growing issue that needs to be addressed. According to “A Hidden Problem: Identifying Depression in Older People” it is necessary for several reasons.  “The simple answer is that, with the publication of the national service framework (NSF) for older people, older people’s mental health problems among older people exact a significant social and financial toll on patients, their families and careers and the statutory agencies.” (Hope, 2003)  It is also important to consider the following</a:t>
            </a:r>
            <a:r>
              <a:rPr lang="en-US" sz="4500" dirty="0" smtClean="0">
                <a:latin typeface="Times New Roman" pitchFamily="18" charset="0"/>
                <a:cs typeface="Times New Roman" pitchFamily="18" charset="0"/>
              </a:rPr>
              <a:t>:</a:t>
            </a:r>
          </a:p>
          <a:p>
            <a:endParaRPr lang="en-US" sz="4500" dirty="0" smtClean="0">
              <a:latin typeface="Times New Roman" pitchFamily="18" charset="0"/>
              <a:cs typeface="Times New Roman" pitchFamily="18" charset="0"/>
            </a:endParaRPr>
          </a:p>
          <a:p>
            <a:pPr>
              <a:buNone/>
            </a:pPr>
            <a:r>
              <a:rPr lang="en-US" sz="4500" dirty="0" smtClean="0">
                <a:latin typeface="Times New Roman" pitchFamily="18" charset="0"/>
                <a:cs typeface="Times New Roman" pitchFamily="18" charset="0"/>
              </a:rPr>
              <a:t>		• </a:t>
            </a:r>
            <a:r>
              <a:rPr lang="en-US" sz="4500" dirty="0" smtClean="0">
                <a:latin typeface="Times New Roman" pitchFamily="18" charset="0"/>
                <a:cs typeface="Times New Roman" pitchFamily="18" charset="0"/>
              </a:rPr>
              <a:t>Depression in later life appears to be associated with increased mortality.</a:t>
            </a:r>
          </a:p>
          <a:p>
            <a:pPr>
              <a:buNone/>
            </a:pPr>
            <a:r>
              <a:rPr lang="en-US" sz="4500" dirty="0" smtClean="0">
                <a:latin typeface="Times New Roman" pitchFamily="18" charset="0"/>
                <a:cs typeface="Times New Roman" pitchFamily="18" charset="0"/>
              </a:rPr>
              <a:t>		• </a:t>
            </a:r>
            <a:r>
              <a:rPr lang="en-US" sz="4500" dirty="0" smtClean="0">
                <a:latin typeface="Times New Roman" pitchFamily="18" charset="0"/>
                <a:cs typeface="Times New Roman" pitchFamily="18" charset="0"/>
              </a:rPr>
              <a:t>The NSF for older people indicates that 10-15% of people living in the </a:t>
            </a:r>
            <a:r>
              <a:rPr lang="en-US" sz="4500" dirty="0" smtClean="0">
                <a:latin typeface="Times New Roman" pitchFamily="18" charset="0"/>
                <a:cs typeface="Times New Roman" pitchFamily="18" charset="0"/>
              </a:rPr>
              <a:t>	community </a:t>
            </a:r>
            <a:r>
              <a:rPr lang="en-US" sz="4500" dirty="0" smtClean="0">
                <a:latin typeface="Times New Roman" pitchFamily="18" charset="0"/>
                <a:cs typeface="Times New Roman" pitchFamily="18" charset="0"/>
              </a:rPr>
              <a:t>over </a:t>
            </a:r>
            <a:r>
              <a:rPr lang="en-US" sz="4500" dirty="0" smtClean="0">
                <a:latin typeface="Times New Roman" pitchFamily="18" charset="0"/>
                <a:cs typeface="Times New Roman" pitchFamily="18" charset="0"/>
              </a:rPr>
              <a:t>the </a:t>
            </a:r>
            <a:r>
              <a:rPr lang="en-US" sz="4500" dirty="0" smtClean="0">
                <a:latin typeface="Times New Roman" pitchFamily="18" charset="0"/>
                <a:cs typeface="Times New Roman" pitchFamily="18" charset="0"/>
              </a:rPr>
              <a:t>age of 65, have depression severe enough to </a:t>
            </a:r>
            <a:r>
              <a:rPr lang="en-US" sz="4500" dirty="0" smtClean="0">
                <a:latin typeface="Times New Roman" pitchFamily="18" charset="0"/>
                <a:cs typeface="Times New Roman" pitchFamily="18" charset="0"/>
              </a:rPr>
              <a:t>warrant	 </a:t>
            </a:r>
            <a:r>
              <a:rPr lang="en-US" sz="4500" dirty="0" smtClean="0">
                <a:latin typeface="Times New Roman" pitchFamily="18" charset="0"/>
                <a:cs typeface="Times New Roman" pitchFamily="18" charset="0"/>
              </a:rPr>
              <a:t>clinical intervention. </a:t>
            </a:r>
          </a:p>
          <a:p>
            <a:pPr>
              <a:buNone/>
            </a:pPr>
            <a:r>
              <a:rPr lang="en-US" sz="4500" dirty="0" smtClean="0">
                <a:latin typeface="Times New Roman" pitchFamily="18" charset="0"/>
                <a:cs typeface="Times New Roman" pitchFamily="18" charset="0"/>
              </a:rPr>
              <a:t>		• </a:t>
            </a:r>
            <a:r>
              <a:rPr lang="en-US" sz="4500" dirty="0" smtClean="0">
                <a:latin typeface="Times New Roman" pitchFamily="18" charset="0"/>
                <a:cs typeface="Times New Roman" pitchFamily="18" charset="0"/>
              </a:rPr>
              <a:t>The symptoms such as agitation, anxiety, and obsessive traits are seen as 	</a:t>
            </a:r>
            <a:r>
              <a:rPr lang="en-US" sz="4500" dirty="0" err="1" smtClean="0">
                <a:latin typeface="Times New Roman" pitchFamily="18" charset="0"/>
                <a:cs typeface="Times New Roman" pitchFamily="18" charset="0"/>
              </a:rPr>
              <a:t>hypochondriasis</a:t>
            </a:r>
            <a:r>
              <a:rPr lang="en-US" sz="4500" dirty="0" smtClean="0">
                <a:latin typeface="Times New Roman" pitchFamily="18" charset="0"/>
                <a:cs typeface="Times New Roman" pitchFamily="18" charset="0"/>
              </a:rPr>
              <a:t> is too often already attached to the elderly patients.  </a:t>
            </a:r>
          </a:p>
          <a:p>
            <a:pPr>
              <a:buNone/>
            </a:pPr>
            <a:r>
              <a:rPr lang="en-US" sz="4500" dirty="0" smtClean="0">
                <a:latin typeface="Times New Roman" pitchFamily="18" charset="0"/>
                <a:cs typeface="Times New Roman" pitchFamily="18" charset="0"/>
              </a:rPr>
              <a:t>		• </a:t>
            </a:r>
            <a:r>
              <a:rPr lang="en-US" sz="4500" dirty="0" smtClean="0">
                <a:latin typeface="Times New Roman" pitchFamily="18" charset="0"/>
                <a:cs typeface="Times New Roman" pitchFamily="18" charset="0"/>
              </a:rPr>
              <a:t>The final issue is with the nurses seeing mental issues and mainly </a:t>
            </a:r>
            <a:r>
              <a:rPr lang="en-US" sz="4500" dirty="0" smtClean="0">
                <a:latin typeface="Times New Roman" pitchFamily="18" charset="0"/>
                <a:cs typeface="Times New Roman" pitchFamily="18" charset="0"/>
              </a:rPr>
              <a:t>	depression </a:t>
            </a:r>
            <a:r>
              <a:rPr lang="en-US" sz="4500" dirty="0" smtClean="0">
                <a:latin typeface="Times New Roman" pitchFamily="18" charset="0"/>
                <a:cs typeface="Times New Roman" pitchFamily="18" charset="0"/>
              </a:rPr>
              <a:t>as: </a:t>
            </a:r>
            <a:r>
              <a:rPr lang="en-US" sz="4500" dirty="0" smtClean="0">
                <a:latin typeface="Times New Roman" pitchFamily="18" charset="0"/>
                <a:cs typeface="Times New Roman" pitchFamily="18" charset="0"/>
              </a:rPr>
              <a:t>depression </a:t>
            </a:r>
            <a:r>
              <a:rPr lang="en-US" sz="4500" dirty="0" smtClean="0">
                <a:latin typeface="Times New Roman" pitchFamily="18" charset="0"/>
                <a:cs typeface="Times New Roman" pitchFamily="18" charset="0"/>
              </a:rPr>
              <a:t>is common and treatable; depression does not </a:t>
            </a:r>
            <a:r>
              <a:rPr lang="en-US" sz="4500" dirty="0" smtClean="0">
                <a:latin typeface="Times New Roman" pitchFamily="18" charset="0"/>
                <a:cs typeface="Times New Roman" pitchFamily="18" charset="0"/>
              </a:rPr>
              <a:t>mean	 </a:t>
            </a:r>
            <a:r>
              <a:rPr lang="en-US" sz="4500" dirty="0" smtClean="0">
                <a:latin typeface="Times New Roman" pitchFamily="18" charset="0"/>
                <a:cs typeface="Times New Roman" pitchFamily="18" charset="0"/>
              </a:rPr>
              <a:t>weakness; depression </a:t>
            </a:r>
            <a:r>
              <a:rPr lang="en-US" sz="4500" dirty="0" smtClean="0">
                <a:latin typeface="Times New Roman" pitchFamily="18" charset="0"/>
                <a:cs typeface="Times New Roman" pitchFamily="18" charset="0"/>
              </a:rPr>
              <a:t>does </a:t>
            </a:r>
            <a:r>
              <a:rPr lang="en-US" sz="4500" dirty="0" smtClean="0">
                <a:latin typeface="Times New Roman" pitchFamily="18" charset="0"/>
                <a:cs typeface="Times New Roman" pitchFamily="18" charset="0"/>
              </a:rPr>
              <a:t>not mean laziness; depression does mean that </a:t>
            </a:r>
            <a:r>
              <a:rPr lang="en-US" sz="4500" dirty="0" smtClean="0">
                <a:latin typeface="Times New Roman" pitchFamily="18" charset="0"/>
                <a:cs typeface="Times New Roman" pitchFamily="18" charset="0"/>
              </a:rPr>
              <a:t>you	 </a:t>
            </a:r>
            <a:r>
              <a:rPr lang="en-US" sz="4500" dirty="0" smtClean="0">
                <a:latin typeface="Times New Roman" pitchFamily="18" charset="0"/>
                <a:cs typeface="Times New Roman" pitchFamily="18" charset="0"/>
              </a:rPr>
              <a:t>have a medical disorder, which </a:t>
            </a:r>
            <a:r>
              <a:rPr lang="en-US" sz="4500" dirty="0" smtClean="0">
                <a:latin typeface="Times New Roman" pitchFamily="18" charset="0"/>
                <a:cs typeface="Times New Roman" pitchFamily="18" charset="0"/>
              </a:rPr>
              <a:t>requires </a:t>
            </a:r>
            <a:r>
              <a:rPr lang="en-US" sz="4500" dirty="0" smtClean="0">
                <a:latin typeface="Times New Roman" pitchFamily="18" charset="0"/>
                <a:cs typeface="Times New Roman" pitchFamily="18" charset="0"/>
              </a:rPr>
              <a:t>treatment. (Hope, 2003)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3341</Words>
  <Application>Microsoft Office PowerPoint</Application>
  <PresentationFormat>On-screen Show (4:3)</PresentationFormat>
  <Paragraphs>209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Module</vt:lpstr>
      <vt:lpstr> Name</vt:lpstr>
      <vt:lpstr>Abstract</vt:lpstr>
      <vt:lpstr>Introduction</vt:lpstr>
      <vt:lpstr>Introduction (cont.)</vt:lpstr>
      <vt:lpstr>Assessment</vt:lpstr>
      <vt:lpstr> Health History and Physical Assessment </vt:lpstr>
      <vt:lpstr>Health History and Physical Assessment (cont)</vt:lpstr>
      <vt:lpstr>Health History and Physical Assessment (cont)</vt:lpstr>
      <vt:lpstr>Health History and Physical Assessment (cont)</vt:lpstr>
      <vt:lpstr>Health History and Physical Assessment (cont)</vt:lpstr>
      <vt:lpstr>Nursing Diagnosis</vt:lpstr>
      <vt:lpstr>Nursing Diagnosis (cont)</vt:lpstr>
      <vt:lpstr>Nursing Diagnosis (cont) </vt:lpstr>
      <vt:lpstr>Outcome Identification</vt:lpstr>
      <vt:lpstr>Outcome Identification (cont)</vt:lpstr>
      <vt:lpstr>Planning</vt:lpstr>
      <vt:lpstr>Planning (cont) </vt:lpstr>
      <vt:lpstr>Implementation</vt:lpstr>
      <vt:lpstr>Implementation (cont) </vt:lpstr>
      <vt:lpstr>Implementation (cont) </vt:lpstr>
      <vt:lpstr>Implementation (cont) </vt:lpstr>
      <vt:lpstr>Implementation (cont)</vt:lpstr>
      <vt:lpstr>Evaluation</vt:lpstr>
      <vt:lpstr>Components of Assessment</vt:lpstr>
      <vt:lpstr>Components of Assessment (cont)</vt:lpstr>
      <vt:lpstr>Nursing Care Plan</vt:lpstr>
      <vt:lpstr>Nursing Care Plan (cont)</vt:lpstr>
      <vt:lpstr>Assessing the Risk of Self-harm and Violence </vt:lpstr>
      <vt:lpstr>References:</vt:lpstr>
      <vt:lpstr>References (cont)</vt:lpstr>
      <vt:lpstr>References (cont)</vt:lpstr>
      <vt:lpstr>References (cont)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dc:title>
  <dc:creator>me</dc:creator>
  <cp:lastModifiedBy>me</cp:lastModifiedBy>
  <cp:revision>20</cp:revision>
  <dcterms:created xsi:type="dcterms:W3CDTF">2013-05-05T16:02:51Z</dcterms:created>
  <dcterms:modified xsi:type="dcterms:W3CDTF">2013-05-05T16:57:40Z</dcterms:modified>
</cp:coreProperties>
</file>