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16" autoAdjust="0"/>
    <p:restoredTop sz="94660"/>
  </p:normalViewPr>
  <p:slideViewPr>
    <p:cSldViewPr>
      <p:cViewPr varScale="1">
        <p:scale>
          <a:sx n="88" d="100"/>
          <a:sy n="88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.ksc.nasa.gov/esmdspacegrant/SmallSpacecraftCourse/15_Prototype%20Testing_NASA.pdf" TargetMode="External"/><Relationship Id="rId7" Type="http://schemas.openxmlformats.org/officeDocument/2006/relationships/hyperlink" Target="http://www.pmq.com/" TargetMode="External"/><Relationship Id="rId2" Type="http://schemas.openxmlformats.org/officeDocument/2006/relationships/hyperlink" Target="http://mediadecoder.blogs.nytimes.com/2011/09/30/a-bright-forecast-for-direct-marketing/?ref=directmarketingass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orbes.com/site/mashable/2011/01/07/the-histroy-of-groupon/" TargetMode="External"/><Relationship Id="rId5" Type="http://schemas.openxmlformats.org/officeDocument/2006/relationships/hyperlink" Target="http://www.palgrave.com/business/lambian/students/pdfs/Note%2011.pdf" TargetMode="External"/><Relationship Id="rId4" Type="http://schemas.openxmlformats.org/officeDocument/2006/relationships/hyperlink" Target="http://publib.boulder.ibm.com/infocenter/rqmhelp/v1r0m0/index.jsp?topic=%2Fcom.ibm.rational.test.qm.doc%2Ftopics%2Fcplanning_overv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Course</a:t>
            </a:r>
          </a:p>
          <a:p>
            <a:r>
              <a:rPr lang="en-US" dirty="0" smtClean="0"/>
              <a:t>Instructor</a:t>
            </a:r>
          </a:p>
          <a:p>
            <a:r>
              <a:rPr lang="en-US" dirty="0" smtClean="0"/>
              <a:t>Date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Domino’s Pizza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Test#1 Schedule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610600" cy="5638800"/>
          </a:xfrm>
        </p:spPr>
        <p:txBody>
          <a:bodyPr>
            <a:normAutofit fontScale="85000" lnSpcReduction="20000"/>
          </a:bodyPr>
          <a:lstStyle/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</a:t>
            </a:r>
            <a:r>
              <a:rPr lang="en-US" sz="2000" dirty="0" smtClean="0"/>
              <a:t>5 </a:t>
            </a:r>
            <a:endParaRPr lang="en-US" sz="2000" dirty="0" smtClean="0"/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Description: </a:t>
            </a:r>
            <a:r>
              <a:rPr lang="en-US" sz="1800" dirty="0" smtClean="0"/>
              <a:t>Target survey groups with direct mailing</a:t>
            </a: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Cost: </a:t>
            </a:r>
            <a:r>
              <a:rPr lang="en-US" sz="1800" dirty="0" smtClean="0"/>
              <a:t>$20,000</a:t>
            </a: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</a:t>
            </a:r>
            <a:r>
              <a:rPr lang="en-US" sz="2000" dirty="0" smtClean="0"/>
              <a:t>6 (I &amp; II)</a:t>
            </a:r>
            <a:endParaRPr lang="en-US" sz="2000" dirty="0" smtClean="0"/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Description : </a:t>
            </a:r>
            <a:r>
              <a:rPr lang="en-US" sz="1800" dirty="0" smtClean="0"/>
              <a:t>Telemarketers target 18-24 and over 65 years age groups with incentives and rewards for 4 or more monthly purchases</a:t>
            </a: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Cost: </a:t>
            </a:r>
            <a:r>
              <a:rPr lang="en-US" sz="1800" dirty="0" smtClean="0"/>
              <a:t>$30,000</a:t>
            </a:r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Description: Market company’s products through print, electronic, and outdoor media  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Cost: $20,000</a:t>
            </a:r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</a:t>
            </a:r>
            <a:r>
              <a:rPr lang="en-US" sz="2000" dirty="0" smtClean="0"/>
              <a:t>7 (I &amp; II) 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Description: Free pizza to delivery associates for every 100 deliveries with service feedback cards as well as repeat orders from customers within same month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Cost: $3,000</a:t>
            </a: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Description: Develop customer profiles using service feedback cards and create advertising strategies to improve sale</a:t>
            </a: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8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Description : Make Test Plan compatible with Domino’s PULSE point of sale system</a:t>
            </a:r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Test#1 Schedule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534400" cy="5638800"/>
          </a:xfrm>
        </p:spPr>
        <p:txBody>
          <a:bodyPr>
            <a:normAutofit fontScale="92500" lnSpcReduction="10000"/>
          </a:bodyPr>
          <a:lstStyle/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9 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Description:  Compare Domino’s capacity utilization rates with competitors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Cost: $3,000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10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Description : Develop delivery unit prototypes and recruit drivers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Cost: $5,000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11 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Description: Analyze marketing data on 18-24 and over 65 years age groups, modify marketing strategies where necessary, and present initial report to management</a:t>
            </a:r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12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Description: Repeat Steps 2-7 for next 6 weeks</a:t>
            </a:r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13</a:t>
            </a:r>
            <a:endParaRPr lang="en-US" sz="2000" dirty="0" smtClean="0"/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Description: </a:t>
            </a:r>
            <a:r>
              <a:rPr lang="en-US" sz="1600" dirty="0" smtClean="0"/>
              <a:t>Conduct final analysis and report to management with recommendations</a:t>
            </a:r>
            <a:endParaRPr lang="en-US" sz="1600" dirty="0" smtClean="0"/>
          </a:p>
          <a:p>
            <a:pPr lvl="2" algn="ctr">
              <a:buNone/>
            </a:pPr>
            <a:endParaRPr lang="en-US" sz="1600" dirty="0" smtClean="0"/>
          </a:p>
          <a:p>
            <a:pPr lvl="2" algn="ctr">
              <a:buNone/>
            </a:pPr>
            <a:r>
              <a:rPr lang="en-US" sz="1600" b="1" dirty="0" smtClean="0"/>
              <a:t>Test#1 Total Cost</a:t>
            </a:r>
            <a:r>
              <a:rPr lang="en-US" sz="1600" b="1" dirty="0" smtClean="0"/>
              <a:t>: </a:t>
            </a: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</a:rPr>
              <a:t>$107,500</a:t>
            </a:r>
            <a:endParaRPr lang="en-US" sz="1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Test#2: Groupon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Background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Domino’s past experiments with Groupon were a failure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Efforts to understand the ‘failure’ didn’t produce any answers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Solution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Groupon experiment in a single location, i.e. Columbus, OH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Experiment will be managed locally and run for 12 weeks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Past Groupon experiments will be re-studied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Feedback from marketers who managed previous Groupon campaigns will be collected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Will help design better Groupon strategy in Columbus, OH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Test#2: Groupon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3058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Plan Groundwork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Surveys will be carried out to design advertising strategies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Major marketing channels will be emails, direct mails, and Domino’s Pulse System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>Test#2 Schedule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Test#2 will be implemented in </a:t>
            </a:r>
            <a:r>
              <a:rPr lang="en-US" sz="2000" dirty="0" smtClean="0"/>
              <a:t>11 steps</a:t>
            </a:r>
          </a:p>
          <a:p>
            <a:pPr>
              <a:buNone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1 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Description: </a:t>
            </a:r>
            <a:r>
              <a:rPr lang="en-US" sz="1600" dirty="0" smtClean="0"/>
              <a:t>Recruit and train 6 Sales Leaders for </a:t>
            </a:r>
            <a:r>
              <a:rPr lang="en-US" sz="1600" dirty="0" smtClean="0"/>
              <a:t>three </a:t>
            </a:r>
            <a:r>
              <a:rPr lang="en-US" sz="1600" dirty="0" smtClean="0"/>
              <a:t>weeks.</a:t>
            </a: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Cost: </a:t>
            </a:r>
            <a:r>
              <a:rPr lang="en-US" sz="1800" dirty="0" smtClean="0"/>
              <a:t>$15,000</a:t>
            </a: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2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Description : </a:t>
            </a:r>
            <a:r>
              <a:rPr lang="en-US" sz="1800" dirty="0" smtClean="0"/>
              <a:t>Conduct survey using information from census and company database</a:t>
            </a: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Cost: </a:t>
            </a:r>
            <a:r>
              <a:rPr lang="en-US" sz="1800" dirty="0" smtClean="0"/>
              <a:t>$2,000</a:t>
            </a: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3 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Description: </a:t>
            </a:r>
            <a:r>
              <a:rPr lang="en-US" sz="1800" dirty="0" smtClean="0"/>
              <a:t>Analyze survey results and request 5 percent increase in production for six weeks</a:t>
            </a:r>
            <a:endParaRPr lang="en-US" sz="1800" dirty="0" smtClean="0"/>
          </a:p>
          <a:p>
            <a:pPr lvl="2">
              <a:buNone/>
            </a:pPr>
            <a:endParaRPr lang="en-US" sz="16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pPr algn="ctr"/>
            <a:r>
              <a:rPr lang="en-US" dirty="0" smtClean="0"/>
              <a:t>Test#2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458200" cy="5257800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4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Description : </a:t>
            </a:r>
            <a:r>
              <a:rPr lang="en-US" sz="1800" dirty="0" smtClean="0"/>
              <a:t>Advertise through electronic, print, and digital media as well as through delivery vehicles and poster handouts</a:t>
            </a: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Cost: </a:t>
            </a:r>
            <a:r>
              <a:rPr lang="en-US" sz="1800" dirty="0" smtClean="0"/>
              <a:t>$</a:t>
            </a:r>
            <a:r>
              <a:rPr lang="en-US" sz="1800" dirty="0" smtClean="0"/>
              <a:t>5</a:t>
            </a:r>
            <a:r>
              <a:rPr lang="en-US" sz="1800" dirty="0" smtClean="0"/>
              <a:t>,000</a:t>
            </a:r>
          </a:p>
          <a:p>
            <a:pPr lvl="2">
              <a:buFont typeface="Arial" pitchFamily="34" charset="0"/>
              <a:buChar char="•"/>
            </a:pPr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5 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Description: </a:t>
            </a:r>
            <a:r>
              <a:rPr lang="en-US" sz="1800" dirty="0" smtClean="0"/>
              <a:t>Integrate surveys with Domino’s PULSE Point-of-Sale System</a:t>
            </a: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</a:t>
            </a:r>
            <a:r>
              <a:rPr lang="en-US" sz="2000" dirty="0" smtClean="0"/>
              <a:t>6</a:t>
            </a:r>
            <a:endParaRPr lang="en-US" sz="2000" dirty="0" smtClean="0"/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Description : </a:t>
            </a:r>
            <a:r>
              <a:rPr lang="en-US" sz="1800" dirty="0" smtClean="0"/>
              <a:t>Advertise at high schools, colleges, supermarkets, TV,  and billboards on major highways</a:t>
            </a: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Cost: </a:t>
            </a:r>
            <a:r>
              <a:rPr lang="en-US" sz="1800" dirty="0" smtClean="0"/>
              <a:t>$</a:t>
            </a:r>
            <a:r>
              <a:rPr lang="en-US" sz="1800" dirty="0" smtClean="0"/>
              <a:t>5</a:t>
            </a:r>
            <a:r>
              <a:rPr lang="en-US" sz="1800" dirty="0" smtClean="0"/>
              <a:t>,000</a:t>
            </a: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7 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Description: </a:t>
            </a:r>
            <a:r>
              <a:rPr lang="en-US" sz="1800" dirty="0" smtClean="0"/>
              <a:t>Gift cards to first-time respondents as well as quiz contests on TV and Radio</a:t>
            </a: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Cost: </a:t>
            </a:r>
            <a:r>
              <a:rPr lang="en-US" sz="1800" dirty="0" smtClean="0"/>
              <a:t>$5,000</a:t>
            </a: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Test#2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5105400"/>
          </a:xfrm>
        </p:spPr>
        <p:txBody>
          <a:bodyPr>
            <a:normAutofit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8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Description: </a:t>
            </a:r>
            <a:r>
              <a:rPr lang="en-US" sz="1600" dirty="0" smtClean="0"/>
              <a:t>Gather feedback on marketing activities and measure Return-on-Investment (ROI)</a:t>
            </a:r>
            <a:endParaRPr lang="en-US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</a:t>
            </a:r>
            <a:r>
              <a:rPr lang="en-US" sz="2000" dirty="0" smtClean="0"/>
              <a:t>9 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Description:  </a:t>
            </a:r>
            <a:r>
              <a:rPr lang="en-US" sz="1800" dirty="0" smtClean="0"/>
              <a:t>Modify marketing strategies where necessary</a:t>
            </a:r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</a:t>
            </a:r>
            <a:r>
              <a:rPr lang="en-US" sz="2000" dirty="0" smtClean="0"/>
              <a:t>10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Description : </a:t>
            </a:r>
            <a:r>
              <a:rPr lang="en-US" sz="1600" dirty="0" smtClean="0"/>
              <a:t>Analyze sale data and submit report to management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11 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Description: </a:t>
            </a:r>
            <a:r>
              <a:rPr lang="en-US" sz="1800" dirty="0" smtClean="0"/>
              <a:t>Transfer Groupon data to company information database for future use</a:t>
            </a:r>
          </a:p>
          <a:p>
            <a:pPr lvl="2">
              <a:buFont typeface="Arial" pitchFamily="34" charset="0"/>
              <a:buChar char="•"/>
            </a:pPr>
            <a:endParaRPr lang="en-US" sz="1800" dirty="0" smtClean="0"/>
          </a:p>
          <a:p>
            <a:pPr lvl="2" algn="ctr">
              <a:buNone/>
            </a:pPr>
            <a:r>
              <a:rPr lang="en-US" sz="1600" b="1" dirty="0" smtClean="0"/>
              <a:t>Test#2 </a:t>
            </a:r>
            <a:r>
              <a:rPr lang="en-US" sz="1600" b="1" dirty="0" smtClean="0"/>
              <a:t>Total Cost: </a:t>
            </a: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</a:rPr>
              <a:t>$32,000</a:t>
            </a:r>
          </a:p>
          <a:p>
            <a:pPr lvl="2" algn="ctr">
              <a:buNone/>
            </a:pPr>
            <a:endParaRPr lang="en-US" sz="1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 algn="ctr"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Total Cost of Test#1 and Test#2 </a:t>
            </a:r>
          </a:p>
          <a:p>
            <a:pPr lvl="2" algn="ctr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$139,500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r>
              <a:rPr lang="en-US" dirty="0" smtClean="0"/>
              <a:t>Both tests will be done within time and financial constraints</a:t>
            </a:r>
          </a:p>
          <a:p>
            <a:endParaRPr lang="en-US" dirty="0" smtClean="0"/>
          </a:p>
          <a:p>
            <a:r>
              <a:rPr lang="en-US" dirty="0" smtClean="0"/>
              <a:t>Expectations from the tests</a:t>
            </a:r>
          </a:p>
          <a:p>
            <a:pPr lvl="1"/>
            <a:r>
              <a:rPr lang="en-US" dirty="0" smtClean="0"/>
              <a:t>15 percent increase in sales among 18-24 and over 65 age groups</a:t>
            </a:r>
          </a:p>
          <a:p>
            <a:pPr lvl="1"/>
            <a:r>
              <a:rPr lang="en-US" dirty="0" smtClean="0"/>
              <a:t>More viable Groupon strategy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Tests will provide useful clues into developing more effective test marketing and promotional strategies in the future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4582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Cichelli</a:t>
            </a:r>
            <a:r>
              <a:rPr lang="en-US" dirty="0" smtClean="0"/>
              <a:t>, D.J., (2011), The Sales Growth Imperative McGraw-Hill pp.14-16</a:t>
            </a:r>
          </a:p>
          <a:p>
            <a:r>
              <a:rPr lang="en-US" dirty="0" smtClean="0"/>
              <a:t>Corporate </a:t>
            </a:r>
            <a:r>
              <a:rPr lang="en-US" dirty="0" smtClean="0"/>
              <a:t>Profile”, Domino’s Investor Relations (2010).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smtClean="0"/>
              <a:t>http://phx.corporate-ir.net/phoenix.zhtml? c=135383&amp;p=</a:t>
            </a:r>
            <a:r>
              <a:rPr lang="en-US" dirty="0" err="1" smtClean="0"/>
              <a:t>irol-homeprofile</a:t>
            </a:r>
            <a:r>
              <a:rPr lang="en-US" dirty="0" smtClean="0"/>
              <a:t>/  </a:t>
            </a:r>
          </a:p>
          <a:p>
            <a:r>
              <a:rPr lang="en-US" dirty="0" smtClean="0"/>
              <a:t>Elliott</a:t>
            </a:r>
            <a:r>
              <a:rPr lang="en-US" dirty="0" smtClean="0"/>
              <a:t>, S., (2011), A Bright Forecast for Direct Marketing, New York Times 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 smtClean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mediadecoder.blogs.nytimes.com/2011/09/30/a-bright-forecast-for-direct-marketing</a:t>
            </a:r>
            <a:r>
              <a:rPr lang="en-US" u="sng" dirty="0" smtClean="0">
                <a:hlinkClick r:id="rId2"/>
              </a:rPr>
              <a:t>/?ref=directmarketingassn</a:t>
            </a:r>
            <a:r>
              <a:rPr lang="en-US" dirty="0" smtClean="0"/>
              <a:t> 10/20/12</a:t>
            </a:r>
          </a:p>
          <a:p>
            <a:r>
              <a:rPr lang="en-US" dirty="0" err="1" smtClean="0"/>
              <a:t>Gershenson</a:t>
            </a:r>
            <a:r>
              <a:rPr lang="en-US" dirty="0" smtClean="0"/>
              <a:t>, J.K. (2012), Prototype Testing NASA ESMD Capstone </a:t>
            </a:r>
            <a:r>
              <a:rPr lang="en-US" dirty="0" smtClean="0"/>
              <a:t>Design</a:t>
            </a:r>
            <a:r>
              <a:rPr lang="en-US" dirty="0" smtClean="0">
                <a:hlinkClick r:id="rId3"/>
              </a:rPr>
              <a:t> http</a:t>
            </a:r>
            <a:r>
              <a:rPr lang="en-US" dirty="0" smtClean="0">
                <a:hlinkClick r:id="rId3"/>
              </a:rPr>
              <a:t>://education.ksc.nasa.gov/esmdspacegrant/SmallSpacecraftCourse/15_Prototype%20Testing_NASA.pdf</a:t>
            </a:r>
            <a:r>
              <a:rPr lang="en-US" dirty="0" smtClean="0"/>
              <a:t>  10, 19/12</a:t>
            </a:r>
          </a:p>
          <a:p>
            <a:r>
              <a:rPr lang="en-US" dirty="0" smtClean="0"/>
              <a:t>IBM </a:t>
            </a:r>
            <a:r>
              <a:rPr lang="en-US" dirty="0" smtClean="0"/>
              <a:t>Information Center (2012) Test Plan </a:t>
            </a:r>
            <a:r>
              <a:rPr lang="en-US" dirty="0" smtClean="0"/>
              <a:t>Task </a:t>
            </a:r>
            <a:r>
              <a:rPr lang="en-US" u="sng" dirty="0" smtClean="0">
                <a:hlinkClick r:id="rId4"/>
              </a:rPr>
              <a:t>http</a:t>
            </a:r>
            <a:r>
              <a:rPr lang="en-US" u="sng" dirty="0" smtClean="0">
                <a:hlinkClick r:id="rId4"/>
              </a:rPr>
              <a:t>://publib.boulder.ibm.com/infocenter/rqmhelp/v1r0m0/index.jsp?topic=%</a:t>
            </a:r>
            <a:r>
              <a:rPr lang="en-US" u="sng" dirty="0" smtClean="0">
                <a:hlinkClick r:id="rId4"/>
              </a:rPr>
              <a:t>2Fcom.ibm.rational.test.qm.doc%2Ftopics%2Fcplanning_overvi</a:t>
            </a:r>
            <a:r>
              <a:rPr lang="en-US" dirty="0" smtClean="0"/>
              <a:t>, 10/19/12</a:t>
            </a:r>
          </a:p>
          <a:p>
            <a:r>
              <a:rPr lang="en-US" dirty="0" err="1" smtClean="0"/>
              <a:t>Kotler</a:t>
            </a:r>
            <a:r>
              <a:rPr lang="en-US" dirty="0" smtClean="0"/>
              <a:t>, P. (1999). </a:t>
            </a:r>
            <a:r>
              <a:rPr lang="en-US" dirty="0" err="1" smtClean="0"/>
              <a:t>Kotler</a:t>
            </a:r>
            <a:r>
              <a:rPr lang="en-US" dirty="0" smtClean="0"/>
              <a:t> on Marketing The Free Press New York NY p.112</a:t>
            </a:r>
          </a:p>
          <a:p>
            <a:r>
              <a:rPr lang="en-US" dirty="0" err="1" smtClean="0"/>
              <a:t>Lambian</a:t>
            </a:r>
            <a:r>
              <a:rPr lang="en-US" dirty="0" smtClean="0"/>
              <a:t>, J-J. , (2007), Direct Marketing Market Driven Management Supplementary Palgrave Mac </a:t>
            </a:r>
            <a:r>
              <a:rPr lang="en-US" dirty="0" err="1" smtClean="0"/>
              <a:t>Millian</a:t>
            </a:r>
            <a:r>
              <a:rPr lang="en-US" dirty="0" smtClean="0"/>
              <a:t> </a:t>
            </a:r>
            <a:r>
              <a:rPr lang="en-US" u="sng" dirty="0" smtClean="0">
                <a:hlinkClick r:id="rId5"/>
              </a:rPr>
              <a:t>www.palgrave.com/business/lambian/students/pdfs/Note%2011.pdf</a:t>
            </a:r>
            <a:r>
              <a:rPr lang="en-US" dirty="0" smtClean="0"/>
              <a:t> </a:t>
            </a:r>
            <a:r>
              <a:rPr lang="en-US" dirty="0" smtClean="0"/>
              <a:t>10/18/12</a:t>
            </a:r>
          </a:p>
          <a:p>
            <a:r>
              <a:rPr lang="en-US" dirty="0" smtClean="0"/>
              <a:t>Liu</a:t>
            </a:r>
            <a:r>
              <a:rPr lang="en-US" dirty="0" smtClean="0"/>
              <a:t>, Y., Yang, R., (2009). “Competing Loyalty Programs Impact of Market Saturation, Market Share, and Category Expandability” </a:t>
            </a:r>
            <a:r>
              <a:rPr lang="en-US" i="1" dirty="0" smtClean="0"/>
              <a:t>Journal of Marketing</a:t>
            </a:r>
            <a:r>
              <a:rPr lang="en-US" dirty="0" smtClean="0"/>
              <a:t> Vol.73 pp93-108</a:t>
            </a:r>
          </a:p>
          <a:p>
            <a:r>
              <a:rPr lang="en-US" dirty="0" smtClean="0"/>
              <a:t>McDonald</a:t>
            </a:r>
            <a:r>
              <a:rPr lang="en-US" dirty="0" smtClean="0"/>
              <a:t>, M., (2002), Marketing Plans Butterworth-Heinemann Woburn MA pp.469-473</a:t>
            </a:r>
          </a:p>
          <a:p>
            <a:r>
              <a:rPr lang="en-US" dirty="0" smtClean="0"/>
              <a:t>O’Dell, J., (2011), The History of Groupon   Forbes </a:t>
            </a:r>
            <a:r>
              <a:rPr lang="en-US" u="sng" dirty="0" smtClean="0">
                <a:hlinkClick r:id="rId6"/>
              </a:rPr>
              <a:t>www.forbes.com/site/mashable/2011/01/07/the-histroy-of-groupon/</a:t>
            </a:r>
            <a:r>
              <a:rPr lang="en-US" dirty="0" smtClean="0"/>
              <a:t> , 10/20/12</a:t>
            </a:r>
          </a:p>
          <a:p>
            <a:r>
              <a:rPr lang="en-US" dirty="0" smtClean="0"/>
              <a:t>Phillips, M., </a:t>
            </a:r>
            <a:r>
              <a:rPr lang="en-US" dirty="0" err="1" smtClean="0"/>
              <a:t>Rasberry</a:t>
            </a:r>
            <a:r>
              <a:rPr lang="en-US" dirty="0" smtClean="0"/>
              <a:t>, S., (1997). Marketing without Advertising </a:t>
            </a:r>
            <a:r>
              <a:rPr lang="en-US" dirty="0" err="1" smtClean="0"/>
              <a:t>Nolo</a:t>
            </a:r>
            <a:r>
              <a:rPr lang="en-US" dirty="0" smtClean="0"/>
              <a:t> Press Berkley CA p.12.5 </a:t>
            </a:r>
          </a:p>
          <a:p>
            <a:r>
              <a:rPr lang="en-US" dirty="0" smtClean="0"/>
              <a:t>Pizza Power Report, (2009). PMQ Pizza Magazine, September 2009, </a:t>
            </a:r>
            <a:r>
              <a:rPr lang="en-US" u="sng" dirty="0" smtClean="0">
                <a:hlinkClick r:id="rId7"/>
              </a:rPr>
              <a:t>www.pmq.com/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Sauber</a:t>
            </a:r>
            <a:r>
              <a:rPr lang="en-US" dirty="0" smtClean="0"/>
              <a:t>, M.H., </a:t>
            </a:r>
            <a:r>
              <a:rPr lang="en-US" dirty="0" err="1" smtClean="0"/>
              <a:t>Marold</a:t>
            </a:r>
            <a:r>
              <a:rPr lang="en-US" dirty="0" smtClean="0"/>
              <a:t>, D.A., Anderson, A., (N.D) Domino’s Pizza: Growing Sales with Technology The IMC Handbook Case # 8 Eastern University of Michigan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Domino’s Pizza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Quick-Service-Restaurant (QSR) Pizza Chain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9,000 restaurants worldwide (2010)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Domestic : 4,927 restaurants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International : 4,073 restaurants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Sales : $5.6 billion (2009)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Domestic : 60 percent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International : 40 percent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 International sales expected to exceed domestic sales by 2012-2014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U.S. Pizza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U.S. Pizza Delivery Sector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Approx. $33 billion combined annual sales as of November 2009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Domino’s is the largest player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$10.3 billion sales or approx. 31 percent of overall pizza delivery market</a:t>
            </a:r>
          </a:p>
          <a:p>
            <a:pPr lvl="2">
              <a:buFont typeface="Arial" pitchFamily="34" charset="0"/>
              <a:buChar char="•"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U.S. Pizza Carryout Sector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Approx. $13.8 billion combined annual sales as of November 2009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Domino’s in a favorable position to compete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Strong brand name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Extensive store network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Affordable prices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Current Situation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4582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Columbus, OH Delivery Capacity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Domino’s operating at full delivery capacity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Columbus, OH Carryout Capacity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Substantial room for higher sales without increasing operating costs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Goals in Columbus, OH market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Increase sales and market share in the pizza carryout market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Improve market penetration </a:t>
            </a:r>
            <a:r>
              <a:rPr lang="en-US" sz="2200" dirty="0" smtClean="0"/>
              <a:t>within 8-24 </a:t>
            </a:r>
            <a:r>
              <a:rPr lang="en-US" sz="2200" dirty="0" smtClean="0"/>
              <a:t>year old group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Improve market penetration </a:t>
            </a:r>
            <a:r>
              <a:rPr lang="en-US" sz="2200" dirty="0" smtClean="0"/>
              <a:t>within </a:t>
            </a:r>
            <a:r>
              <a:rPr lang="en-US" sz="2200" dirty="0" smtClean="0"/>
              <a:t>over 65 </a:t>
            </a:r>
            <a:r>
              <a:rPr lang="en-US" sz="2200" dirty="0" smtClean="0"/>
              <a:t>years age </a:t>
            </a:r>
            <a:r>
              <a:rPr lang="en-US" sz="2200" dirty="0" smtClean="0"/>
              <a:t>group</a:t>
            </a:r>
          </a:p>
          <a:p>
            <a:pPr lvl="1">
              <a:buFont typeface="Arial" pitchFamily="34" charset="0"/>
              <a:buChar char="•"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Mintel</a:t>
            </a:r>
            <a:r>
              <a:rPr lang="en-US" dirty="0" smtClean="0"/>
              <a:t>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24800" cy="4572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/>
              <a:t>Monthly Consumption : More than3 times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Conclusions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18-24 </a:t>
            </a:r>
            <a:r>
              <a:rPr lang="en-US" dirty="0" smtClean="0"/>
              <a:t>age groups three </a:t>
            </a:r>
            <a:r>
              <a:rPr lang="en-US" dirty="0" smtClean="0"/>
              <a:t>times as likely as over 65 </a:t>
            </a:r>
            <a:r>
              <a:rPr lang="en-US" dirty="0" smtClean="0"/>
              <a:t>age groups to </a:t>
            </a:r>
            <a:r>
              <a:rPr lang="en-US" dirty="0" smtClean="0"/>
              <a:t>purchase pizza more than three times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Households with children more likely to purchase more than three times as compared to households without children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905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Group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Percentage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Over 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Households w children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Households w/o children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Background</a:t>
            </a:r>
          </a:p>
          <a:p>
            <a:r>
              <a:rPr lang="en-US" dirty="0" smtClean="0"/>
              <a:t>Budget : $150,000</a:t>
            </a:r>
          </a:p>
          <a:p>
            <a:r>
              <a:rPr lang="en-US" dirty="0" smtClean="0"/>
              <a:t>Duration: 3 Months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Test Plan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Covers overall test scope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Provides a record of the test planning process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Test#1 Scope/Objectives</a:t>
            </a:r>
          </a:p>
          <a:p>
            <a:pPr lvl="1">
              <a:buNone/>
            </a:pPr>
            <a:r>
              <a:rPr lang="en-US" dirty="0" smtClean="0"/>
              <a:t>    Use direct mail, mail order catalogues, telemarketing, and electronic shopping to stimulate sales within 18-24 and over 65 age groups and measure progress on a weekly-basis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Test#1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Data Management and Analysis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Sources of customer data</a:t>
            </a:r>
            <a:endParaRPr lang="en-US" dirty="0" smtClean="0"/>
          </a:p>
          <a:p>
            <a:pPr marL="788670" lvl="1" indent="-514350">
              <a:buFont typeface="Arial" pitchFamily="34" charset="0"/>
              <a:buChar char="•"/>
            </a:pPr>
            <a:r>
              <a:rPr lang="en-US" dirty="0" smtClean="0"/>
              <a:t>Credit/debit cards</a:t>
            </a:r>
          </a:p>
          <a:p>
            <a:pPr marL="788670" lvl="1" indent="-514350">
              <a:buFont typeface="Arial" pitchFamily="34" charset="0"/>
              <a:buChar char="•"/>
            </a:pPr>
            <a:r>
              <a:rPr lang="en-US" dirty="0" smtClean="0"/>
              <a:t>Coupons (newspapers/internet/flyers/postal)</a:t>
            </a:r>
          </a:p>
          <a:p>
            <a:pPr marL="788670" lvl="1" indent="-514350">
              <a:buFont typeface="Arial" pitchFamily="34" charset="0"/>
              <a:buChar char="•"/>
            </a:pPr>
            <a:r>
              <a:rPr lang="en-US" dirty="0" smtClean="0"/>
              <a:t>Delivery drivers’ feedback cards</a:t>
            </a:r>
          </a:p>
          <a:p>
            <a:pPr marL="788670" lvl="1" indent="-514350">
              <a:buFont typeface="Arial" pitchFamily="34" charset="0"/>
              <a:buChar char="•"/>
            </a:pPr>
            <a:r>
              <a:rPr lang="en-US" dirty="0" smtClean="0"/>
              <a:t>Telemarketing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Use of customer data</a:t>
            </a:r>
            <a:endParaRPr lang="en-US" dirty="0" smtClean="0"/>
          </a:p>
          <a:p>
            <a:pPr marL="788670" lvl="1" indent="-514350">
              <a:buFont typeface="Arial" pitchFamily="34" charset="0"/>
              <a:buChar char="•"/>
            </a:pPr>
            <a:r>
              <a:rPr lang="en-US" dirty="0" smtClean="0"/>
              <a:t>Create customer </a:t>
            </a:r>
            <a:r>
              <a:rPr lang="en-US" dirty="0" smtClean="0"/>
              <a:t>profiles</a:t>
            </a:r>
          </a:p>
          <a:p>
            <a:pPr marL="788670" lvl="1" indent="-514350">
              <a:buFont typeface="Arial" pitchFamily="34" charset="0"/>
              <a:buChar char="•"/>
            </a:pPr>
            <a:r>
              <a:rPr lang="en-US" dirty="0" smtClean="0"/>
              <a:t>Devise advertising </a:t>
            </a:r>
            <a:r>
              <a:rPr lang="en-US" dirty="0" smtClean="0"/>
              <a:t>strategies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788670" lvl="1" indent="-514350">
              <a:buFont typeface="+mj-lt"/>
              <a:buAutoNum type="arabicPeriod"/>
            </a:pPr>
            <a:endParaRPr lang="en-US" dirty="0" smtClean="0"/>
          </a:p>
          <a:p>
            <a:pPr marL="788670" lvl="1" indent="-514350">
              <a:buFont typeface="+mj-lt"/>
              <a:buAutoNum type="arabicPeriod"/>
            </a:pPr>
            <a:endParaRPr lang="en-US" dirty="0" smtClean="0"/>
          </a:p>
          <a:p>
            <a:pPr marL="788670" lvl="1" indent="-514350">
              <a:buFont typeface="+mj-lt"/>
              <a:buAutoNum type="arabicPeriod"/>
            </a:pPr>
            <a:endParaRPr lang="en-US" dirty="0" smtClean="0"/>
          </a:p>
          <a:p>
            <a:pPr marL="78867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Test#1 Design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Promotional Testing</a:t>
            </a:r>
          </a:p>
          <a:p>
            <a:pPr marL="788670" lvl="1" indent="-514350">
              <a:buFont typeface="Arial" pitchFamily="34" charset="0"/>
              <a:buChar char="•"/>
            </a:pPr>
            <a:endParaRPr lang="en-US" dirty="0" smtClean="0"/>
          </a:p>
          <a:p>
            <a:pPr marL="788670" lvl="1" indent="-514350">
              <a:buFont typeface="Arial" pitchFamily="34" charset="0"/>
              <a:buChar char="•"/>
            </a:pPr>
            <a:r>
              <a:rPr lang="en-US" dirty="0" smtClean="0"/>
              <a:t>Marketing channels to target 65 years and older group</a:t>
            </a:r>
          </a:p>
          <a:p>
            <a:pPr marL="1062990" lvl="2" indent="-514350">
              <a:buFont typeface="Arial" pitchFamily="34" charset="0"/>
              <a:buChar char="•"/>
            </a:pPr>
            <a:r>
              <a:rPr lang="en-US" dirty="0" smtClean="0"/>
              <a:t>Billboards</a:t>
            </a:r>
          </a:p>
          <a:p>
            <a:pPr marL="1062990" lvl="2" indent="-514350">
              <a:buFont typeface="Arial" pitchFamily="34" charset="0"/>
              <a:buChar char="•"/>
            </a:pPr>
            <a:r>
              <a:rPr lang="en-US" dirty="0" smtClean="0"/>
              <a:t>Radio</a:t>
            </a:r>
          </a:p>
          <a:p>
            <a:pPr marL="1062990" lvl="2" indent="-514350">
              <a:buFont typeface="Arial" pitchFamily="34" charset="0"/>
              <a:buChar char="•"/>
            </a:pPr>
            <a:r>
              <a:rPr lang="en-US" dirty="0" smtClean="0"/>
              <a:t>TV</a:t>
            </a:r>
          </a:p>
          <a:p>
            <a:pPr marL="1062990" lvl="2" indent="-514350">
              <a:buFont typeface="Arial" pitchFamily="34" charset="0"/>
              <a:buChar char="•"/>
            </a:pPr>
            <a:r>
              <a:rPr lang="en-US" dirty="0" smtClean="0"/>
              <a:t>Internet</a:t>
            </a:r>
          </a:p>
          <a:p>
            <a:pPr marL="788670" lvl="1" indent="-514350">
              <a:buNone/>
            </a:pPr>
            <a:endParaRPr lang="en-US" dirty="0" smtClean="0"/>
          </a:p>
          <a:p>
            <a:pPr marL="788670" lvl="1" indent="-514350">
              <a:buFont typeface="Arial" pitchFamily="34" charset="0"/>
              <a:buChar char="•"/>
            </a:pPr>
            <a:r>
              <a:rPr lang="en-US" dirty="0" smtClean="0"/>
              <a:t>Incentives for 65 years and older group</a:t>
            </a:r>
          </a:p>
          <a:p>
            <a:pPr marL="1062990" lvl="2" indent="-514350">
              <a:buFont typeface="Arial" pitchFamily="34" charset="0"/>
              <a:buChar char="•"/>
            </a:pPr>
            <a:r>
              <a:rPr lang="en-US" dirty="0" smtClean="0"/>
              <a:t>5 percent discount on each sale</a:t>
            </a:r>
          </a:p>
          <a:p>
            <a:pPr marL="1062990" lvl="2" indent="-514350">
              <a:buFont typeface="Arial" pitchFamily="34" charset="0"/>
              <a:buChar char="•"/>
            </a:pPr>
            <a:r>
              <a:rPr lang="en-US" dirty="0" smtClean="0"/>
              <a:t>Complementary gifts</a:t>
            </a:r>
          </a:p>
          <a:p>
            <a:pPr marL="1062990" lvl="2" indent="-514350">
              <a:buFont typeface="Arial" pitchFamily="34" charset="0"/>
              <a:buChar char="•"/>
            </a:pPr>
            <a:r>
              <a:rPr lang="en-US" dirty="0" smtClean="0"/>
              <a:t>Free pizza over a certain order $amount</a:t>
            </a:r>
          </a:p>
          <a:p>
            <a:pPr marL="1062990" lvl="2" indent="-514350">
              <a:buFont typeface="Arial" pitchFamily="34" charset="0"/>
              <a:buChar char="•"/>
            </a:pPr>
            <a:r>
              <a:rPr lang="en-US" dirty="0" smtClean="0"/>
              <a:t>Membership in Domino Golden Agers Club</a:t>
            </a:r>
          </a:p>
          <a:p>
            <a:pPr marL="1337310" lvl="3" indent="-514350">
              <a:buFont typeface="Arial" pitchFamily="34" charset="0"/>
              <a:buChar char="•"/>
            </a:pPr>
            <a:r>
              <a:rPr lang="en-US" dirty="0" smtClean="0"/>
              <a:t>For 4 or more monthly purchases</a:t>
            </a:r>
          </a:p>
          <a:p>
            <a:pPr marL="1062990" lvl="2" indent="-514350">
              <a:buNone/>
            </a:pPr>
            <a:endParaRPr lang="en-US" dirty="0" smtClean="0"/>
          </a:p>
          <a:p>
            <a:pPr marL="788670" lvl="1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Test#1 Design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7772400" cy="5715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Test Plan Analysis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Measures the performance of different marketing methods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Present report to management at the end of 12</a:t>
            </a:r>
            <a:r>
              <a:rPr lang="en-US" baseline="30000" dirty="0" smtClean="0"/>
              <a:t>th</a:t>
            </a:r>
            <a:r>
              <a:rPr lang="en-US" dirty="0" smtClean="0"/>
              <a:t> week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>
              <a:buNone/>
            </a:pPr>
            <a:r>
              <a:rPr lang="en-US" sz="2200" dirty="0" smtClean="0"/>
              <a:t>Test#1 Schedule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Test#1 will be implemented in 15 steps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1 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Description: Assemble marketing team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Cost: $5,000</a:t>
            </a:r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</a:t>
            </a:r>
            <a:r>
              <a:rPr lang="en-US" sz="2000" dirty="0" smtClean="0"/>
              <a:t>2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Description : Utilize census and company sales data to collect information on 18-24 and over 65 years  age groups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Cost: $1,000</a:t>
            </a:r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3 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Description: </a:t>
            </a:r>
            <a:r>
              <a:rPr lang="en-US" sz="1800" dirty="0" smtClean="0"/>
              <a:t>Select sample population</a:t>
            </a: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Cost: $</a:t>
            </a:r>
            <a:r>
              <a:rPr lang="en-US" sz="1800" dirty="0" smtClean="0"/>
              <a:t>500</a:t>
            </a:r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Step 4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Description : Conduct surveys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Cost: $20,000</a:t>
            </a:r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1134</Words>
  <Application>Microsoft Office PowerPoint</Application>
  <PresentationFormat>On-screen Show (4:3)</PresentationFormat>
  <Paragraphs>257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Domino’s Pizza</vt:lpstr>
      <vt:lpstr>Introduction</vt:lpstr>
      <vt:lpstr>U.S. Pizza Industry</vt:lpstr>
      <vt:lpstr>Current Situation and Goals</vt:lpstr>
      <vt:lpstr>Mintel Findings</vt:lpstr>
      <vt:lpstr>Test Plan</vt:lpstr>
      <vt:lpstr>Test#1 Design</vt:lpstr>
      <vt:lpstr>Test#1 Design (cont.)</vt:lpstr>
      <vt:lpstr>Test#1 Design (cont.)</vt:lpstr>
      <vt:lpstr>Test#1 Schedule (Cont.)</vt:lpstr>
      <vt:lpstr>Test#1 Schedule (Cont.)</vt:lpstr>
      <vt:lpstr>Test#2: Groupon</vt:lpstr>
      <vt:lpstr>Test#2: Groupon</vt:lpstr>
      <vt:lpstr>Test#2 Schedule</vt:lpstr>
      <vt:lpstr>Test#2 Schedule</vt:lpstr>
      <vt:lpstr>Conclusion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2012-10-22T01:24:08Z</dcterms:created>
  <dcterms:modified xsi:type="dcterms:W3CDTF">2012-10-22T11:06:15Z</dcterms:modified>
</cp:coreProperties>
</file>