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7"/>
  </p:notesMasterIdLst>
  <p:sldIdLst>
    <p:sldId id="265" r:id="rId3"/>
    <p:sldId id="273" r:id="rId4"/>
    <p:sldId id="269" r:id="rId5"/>
    <p:sldId id="270" r:id="rId6"/>
    <p:sldId id="271" r:id="rId7"/>
    <p:sldId id="266" r:id="rId8"/>
    <p:sldId id="274" r:id="rId9"/>
    <p:sldId id="272" r:id="rId10"/>
    <p:sldId id="275" r:id="rId11"/>
    <p:sldId id="276" r:id="rId12"/>
    <p:sldId id="277" r:id="rId13"/>
    <p:sldId id="278" r:id="rId14"/>
    <p:sldId id="267" r:id="rId15"/>
    <p:sldId id="279" r:id="rId16"/>
    <p:sldId id="280" r:id="rId17"/>
    <p:sldId id="281" r:id="rId18"/>
    <p:sldId id="282" r:id="rId19"/>
    <p:sldId id="283" r:id="rId20"/>
    <p:sldId id="288" r:id="rId21"/>
    <p:sldId id="284" r:id="rId22"/>
    <p:sldId id="285" r:id="rId23"/>
    <p:sldId id="268" r:id="rId24"/>
    <p:sldId id="286"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ove Evolution of a Brand" id="{A2391B2C-FA62-4603-815C-F11ABF4EF55D}">
          <p14:sldIdLst>
            <p14:sldId id="265"/>
            <p14:sldId id="273"/>
            <p14:sldId id="269"/>
            <p14:sldId id="270"/>
            <p14:sldId id="271"/>
            <p14:sldId id="266"/>
            <p14:sldId id="274"/>
            <p14:sldId id="272"/>
            <p14:sldId id="275"/>
            <p14:sldId id="276"/>
            <p14:sldId id="277"/>
            <p14:sldId id="278"/>
            <p14:sldId id="267"/>
            <p14:sldId id="279"/>
            <p14:sldId id="280"/>
            <p14:sldId id="281"/>
            <p14:sldId id="282"/>
            <p14:sldId id="283"/>
            <p14:sldId id="288"/>
            <p14:sldId id="284"/>
            <p14:sldId id="285"/>
            <p14:sldId id="268"/>
            <p14:sldId id="286"/>
            <p14:sldId id="2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3" autoAdjust="0"/>
    <p:restoredTop sz="79826" autoAdjust="0"/>
  </p:normalViewPr>
  <p:slideViewPr>
    <p:cSldViewPr snapToGrid="0">
      <p:cViewPr>
        <p:scale>
          <a:sx n="70" d="100"/>
          <a:sy n="70" d="100"/>
        </p:scale>
        <p:origin x="1416" y="1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05EB8-D4DC-4E9D-AD1D-12FD4F21E1EC}"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EC4BDD3D-908B-46CA-8003-56D38F750DEC}">
      <dgm:prSet/>
      <dgm:spPr/>
      <dgm:t>
        <a:bodyPr/>
        <a:lstStyle/>
        <a:p>
          <a:r>
            <a:rPr lang="en-US" dirty="0" smtClean="0"/>
            <a:t>Brand is DIODIVAC</a:t>
          </a:r>
          <a:endParaRPr lang="en-US" dirty="0"/>
        </a:p>
      </dgm:t>
    </dgm:pt>
    <dgm:pt modelId="{E14A4378-DA09-45DE-B30E-0B285436ED63}" type="parTrans" cxnId="{1C227A12-5A59-44F9-8B2C-6B5E1A76ACDB}">
      <dgm:prSet/>
      <dgm:spPr/>
      <dgm:t>
        <a:bodyPr/>
        <a:lstStyle/>
        <a:p>
          <a:endParaRPr lang="en-US"/>
        </a:p>
      </dgm:t>
    </dgm:pt>
    <dgm:pt modelId="{1926AFFA-1685-4BD4-A8A0-049EB1680FD2}" type="sibTrans" cxnId="{1C227A12-5A59-44F9-8B2C-6B5E1A76ACDB}">
      <dgm:prSet/>
      <dgm:spPr/>
      <dgm:t>
        <a:bodyPr/>
        <a:lstStyle/>
        <a:p>
          <a:endParaRPr lang="en-US"/>
        </a:p>
      </dgm:t>
    </dgm:pt>
    <dgm:pt modelId="{49B4A15D-5D38-491E-A019-A39C124AD48C}">
      <dgm:prSet/>
      <dgm:spPr/>
      <dgm:t>
        <a:bodyPr/>
        <a:lstStyle/>
        <a:p>
          <a:r>
            <a:rPr lang="en-US" dirty="0" smtClean="0"/>
            <a:t>Delivering Quality</a:t>
          </a:r>
          <a:endParaRPr lang="en-US" dirty="0"/>
        </a:p>
      </dgm:t>
    </dgm:pt>
    <dgm:pt modelId="{09507B95-803D-4CE8-96BA-944CD063625C}" type="parTrans" cxnId="{6A989C38-9DE4-48DC-88F1-60B5A54927E6}">
      <dgm:prSet/>
      <dgm:spPr/>
      <dgm:t>
        <a:bodyPr/>
        <a:lstStyle/>
        <a:p>
          <a:endParaRPr lang="en-US"/>
        </a:p>
      </dgm:t>
    </dgm:pt>
    <dgm:pt modelId="{D288C2AF-2E02-4EF7-A80C-CF767A887FB3}" type="sibTrans" cxnId="{6A989C38-9DE4-48DC-88F1-60B5A54927E6}">
      <dgm:prSet/>
      <dgm:spPr/>
      <dgm:t>
        <a:bodyPr/>
        <a:lstStyle/>
        <a:p>
          <a:endParaRPr lang="en-US"/>
        </a:p>
      </dgm:t>
    </dgm:pt>
    <dgm:pt modelId="{0C1D4887-0E0F-45A0-862B-38AA92478D07}">
      <dgm:prSet/>
      <dgm:spPr/>
      <dgm:t>
        <a:bodyPr/>
        <a:lstStyle/>
        <a:p>
          <a:r>
            <a:rPr lang="en-US" dirty="0" smtClean="0"/>
            <a:t>Identity &amp; Ownership</a:t>
          </a:r>
          <a:endParaRPr lang="en-US" dirty="0"/>
        </a:p>
      </dgm:t>
    </dgm:pt>
    <dgm:pt modelId="{D7AFA65E-CA92-420B-B00E-0162E89C1D6E}" type="parTrans" cxnId="{E4E2C4EB-DCFD-4AE1-B1FF-F2FE2AA24C37}">
      <dgm:prSet/>
      <dgm:spPr/>
      <dgm:t>
        <a:bodyPr/>
        <a:lstStyle/>
        <a:p>
          <a:endParaRPr lang="en-US"/>
        </a:p>
      </dgm:t>
    </dgm:pt>
    <dgm:pt modelId="{E0652F37-7F41-488B-AF42-8C7D8619FA27}" type="sibTrans" cxnId="{E4E2C4EB-DCFD-4AE1-B1FF-F2FE2AA24C37}">
      <dgm:prSet/>
      <dgm:spPr/>
      <dgm:t>
        <a:bodyPr/>
        <a:lstStyle/>
        <a:p>
          <a:endParaRPr lang="en-US"/>
        </a:p>
      </dgm:t>
    </dgm:pt>
    <dgm:pt modelId="{927B6768-9CE0-4752-BE39-75280FBA53A5}">
      <dgm:prSet/>
      <dgm:spPr/>
      <dgm:t>
        <a:bodyPr/>
        <a:lstStyle/>
        <a:p>
          <a:r>
            <a:rPr lang="en-US" dirty="0" smtClean="0"/>
            <a:t>Differentiation</a:t>
          </a:r>
          <a:endParaRPr lang="en-US" dirty="0"/>
        </a:p>
      </dgm:t>
    </dgm:pt>
    <dgm:pt modelId="{A8F0CC58-B03B-4A45-8E3E-19D0B0E648CD}" type="parTrans" cxnId="{61940BFC-8EF2-45C2-B137-B74C0B2D4908}">
      <dgm:prSet/>
      <dgm:spPr/>
      <dgm:t>
        <a:bodyPr/>
        <a:lstStyle/>
        <a:p>
          <a:endParaRPr lang="en-US"/>
        </a:p>
      </dgm:t>
    </dgm:pt>
    <dgm:pt modelId="{4A8820DD-194A-4176-B4F3-456EE5DB92DB}" type="sibTrans" cxnId="{61940BFC-8EF2-45C2-B137-B74C0B2D4908}">
      <dgm:prSet/>
      <dgm:spPr/>
      <dgm:t>
        <a:bodyPr/>
        <a:lstStyle/>
        <a:p>
          <a:endParaRPr lang="en-US"/>
        </a:p>
      </dgm:t>
    </dgm:pt>
    <dgm:pt modelId="{ACDCB7D4-983C-4D80-8A4F-68AE19B95DB9}">
      <dgm:prSet/>
      <dgm:spPr/>
      <dgm:t>
        <a:bodyPr/>
        <a:lstStyle/>
        <a:p>
          <a:r>
            <a:rPr lang="en-US" dirty="0" smtClean="0"/>
            <a:t>Value Addition</a:t>
          </a:r>
          <a:endParaRPr lang="en-US" dirty="0"/>
        </a:p>
      </dgm:t>
    </dgm:pt>
    <dgm:pt modelId="{2C47DB86-99C9-4587-87D0-F2A7E2EF77EF}" type="parTrans" cxnId="{DA4A3C2B-F3B0-4974-B80B-839724272EED}">
      <dgm:prSet/>
      <dgm:spPr/>
      <dgm:t>
        <a:bodyPr/>
        <a:lstStyle/>
        <a:p>
          <a:endParaRPr lang="en-US"/>
        </a:p>
      </dgm:t>
    </dgm:pt>
    <dgm:pt modelId="{C3FE5637-10AF-4A85-B86E-9A915706F7B0}" type="sibTrans" cxnId="{DA4A3C2B-F3B0-4974-B80B-839724272EED}">
      <dgm:prSet/>
      <dgm:spPr/>
      <dgm:t>
        <a:bodyPr/>
        <a:lstStyle/>
        <a:p>
          <a:endParaRPr lang="en-US"/>
        </a:p>
      </dgm:t>
    </dgm:pt>
    <dgm:pt modelId="{BAE6990D-C6AC-4C86-95CD-EA2FA10AF42B}">
      <dgm:prSet/>
      <dgm:spPr/>
      <dgm:t>
        <a:bodyPr/>
        <a:lstStyle/>
        <a:p>
          <a:r>
            <a:rPr lang="en-US" dirty="0" smtClean="0"/>
            <a:t>Confidence </a:t>
          </a:r>
          <a:endParaRPr lang="en-US" dirty="0"/>
        </a:p>
      </dgm:t>
    </dgm:pt>
    <dgm:pt modelId="{0371C3B0-C48B-46A7-975A-52B97D2CF261}" type="parTrans" cxnId="{25B72F65-DD16-4574-8743-A84A3086112B}">
      <dgm:prSet/>
      <dgm:spPr/>
      <dgm:t>
        <a:bodyPr/>
        <a:lstStyle/>
        <a:p>
          <a:endParaRPr lang="en-US"/>
        </a:p>
      </dgm:t>
    </dgm:pt>
    <dgm:pt modelId="{48887FFD-325F-478F-B381-B63723B31E33}" type="sibTrans" cxnId="{25B72F65-DD16-4574-8743-A84A3086112B}">
      <dgm:prSet/>
      <dgm:spPr/>
      <dgm:t>
        <a:bodyPr/>
        <a:lstStyle/>
        <a:p>
          <a:endParaRPr lang="en-US"/>
        </a:p>
      </dgm:t>
    </dgm:pt>
    <dgm:pt modelId="{59B1355A-EAF6-4156-8749-0EB6D8790B8D}" type="pres">
      <dgm:prSet presAssocID="{68905EB8-D4DC-4E9D-AD1D-12FD4F21E1EC}" presName="linearFlow" presStyleCnt="0">
        <dgm:presLayoutVars>
          <dgm:dir/>
          <dgm:animLvl val="lvl"/>
          <dgm:resizeHandles val="exact"/>
        </dgm:presLayoutVars>
      </dgm:prSet>
      <dgm:spPr/>
    </dgm:pt>
    <dgm:pt modelId="{5399E7EF-A0D1-4BEF-82DC-9A00C10B01EC}" type="pres">
      <dgm:prSet presAssocID="{EC4BDD3D-908B-46CA-8003-56D38F750DEC}" presName="composite" presStyleCnt="0"/>
      <dgm:spPr/>
    </dgm:pt>
    <dgm:pt modelId="{34229EB9-48AC-4EAA-B25E-6C5CB0A92CB4}" type="pres">
      <dgm:prSet presAssocID="{EC4BDD3D-908B-46CA-8003-56D38F750DEC}" presName="parentText" presStyleLbl="alignNode1" presStyleIdx="0" presStyleCnt="1" custLinFactNeighborX="-16099" custLinFactNeighborY="-5065">
        <dgm:presLayoutVars>
          <dgm:chMax val="1"/>
          <dgm:bulletEnabled val="1"/>
        </dgm:presLayoutVars>
      </dgm:prSet>
      <dgm:spPr/>
    </dgm:pt>
    <dgm:pt modelId="{7723FA6D-7BFB-4D38-BA92-A59118B7E7DB}" type="pres">
      <dgm:prSet presAssocID="{EC4BDD3D-908B-46CA-8003-56D38F750DEC}" presName="descendantText" presStyleLbl="alignAcc1" presStyleIdx="0" presStyleCnt="1" custLinFactNeighborY="940">
        <dgm:presLayoutVars>
          <dgm:bulletEnabled val="1"/>
        </dgm:presLayoutVars>
      </dgm:prSet>
      <dgm:spPr/>
      <dgm:t>
        <a:bodyPr/>
        <a:lstStyle/>
        <a:p>
          <a:endParaRPr lang="en-US"/>
        </a:p>
      </dgm:t>
    </dgm:pt>
  </dgm:ptLst>
  <dgm:cxnLst>
    <dgm:cxn modelId="{020432AB-3445-481C-B088-F4CCBB0755AE}" type="presOf" srcId="{927B6768-9CE0-4752-BE39-75280FBA53A5}" destId="{7723FA6D-7BFB-4D38-BA92-A59118B7E7DB}" srcOrd="0" destOrd="2" presId="urn:microsoft.com/office/officeart/2005/8/layout/chevron2"/>
    <dgm:cxn modelId="{6A989C38-9DE4-48DC-88F1-60B5A54927E6}" srcId="{EC4BDD3D-908B-46CA-8003-56D38F750DEC}" destId="{49B4A15D-5D38-491E-A019-A39C124AD48C}" srcOrd="0" destOrd="0" parTransId="{09507B95-803D-4CE8-96BA-944CD063625C}" sibTransId="{D288C2AF-2E02-4EF7-A80C-CF767A887FB3}"/>
    <dgm:cxn modelId="{1C227A12-5A59-44F9-8B2C-6B5E1A76ACDB}" srcId="{68905EB8-D4DC-4E9D-AD1D-12FD4F21E1EC}" destId="{EC4BDD3D-908B-46CA-8003-56D38F750DEC}" srcOrd="0" destOrd="0" parTransId="{E14A4378-DA09-45DE-B30E-0B285436ED63}" sibTransId="{1926AFFA-1685-4BD4-A8A0-049EB1680FD2}"/>
    <dgm:cxn modelId="{61940BFC-8EF2-45C2-B137-B74C0B2D4908}" srcId="{EC4BDD3D-908B-46CA-8003-56D38F750DEC}" destId="{927B6768-9CE0-4752-BE39-75280FBA53A5}" srcOrd="2" destOrd="0" parTransId="{A8F0CC58-B03B-4A45-8E3E-19D0B0E648CD}" sibTransId="{4A8820DD-194A-4176-B4F3-456EE5DB92DB}"/>
    <dgm:cxn modelId="{DA4A3C2B-F3B0-4974-B80B-839724272EED}" srcId="{EC4BDD3D-908B-46CA-8003-56D38F750DEC}" destId="{ACDCB7D4-983C-4D80-8A4F-68AE19B95DB9}" srcOrd="3" destOrd="0" parTransId="{2C47DB86-99C9-4587-87D0-F2A7E2EF77EF}" sibTransId="{C3FE5637-10AF-4A85-B86E-9A915706F7B0}"/>
    <dgm:cxn modelId="{51C1DEB9-8404-4A84-8943-5870DC95C02E}" type="presOf" srcId="{68905EB8-D4DC-4E9D-AD1D-12FD4F21E1EC}" destId="{59B1355A-EAF6-4156-8749-0EB6D8790B8D}" srcOrd="0" destOrd="0" presId="urn:microsoft.com/office/officeart/2005/8/layout/chevron2"/>
    <dgm:cxn modelId="{E4E2C4EB-DCFD-4AE1-B1FF-F2FE2AA24C37}" srcId="{EC4BDD3D-908B-46CA-8003-56D38F750DEC}" destId="{0C1D4887-0E0F-45A0-862B-38AA92478D07}" srcOrd="1" destOrd="0" parTransId="{D7AFA65E-CA92-420B-B00E-0162E89C1D6E}" sibTransId="{E0652F37-7F41-488B-AF42-8C7D8619FA27}"/>
    <dgm:cxn modelId="{25B72F65-DD16-4574-8743-A84A3086112B}" srcId="{EC4BDD3D-908B-46CA-8003-56D38F750DEC}" destId="{BAE6990D-C6AC-4C86-95CD-EA2FA10AF42B}" srcOrd="4" destOrd="0" parTransId="{0371C3B0-C48B-46A7-975A-52B97D2CF261}" sibTransId="{48887FFD-325F-478F-B381-B63723B31E33}"/>
    <dgm:cxn modelId="{0EF7D3DA-D87D-4537-8A7B-4453CE89672C}" type="presOf" srcId="{EC4BDD3D-908B-46CA-8003-56D38F750DEC}" destId="{34229EB9-48AC-4EAA-B25E-6C5CB0A92CB4}" srcOrd="0" destOrd="0" presId="urn:microsoft.com/office/officeart/2005/8/layout/chevron2"/>
    <dgm:cxn modelId="{16070E39-EAC4-4980-AD3F-75CAAF9F598D}" type="presOf" srcId="{49B4A15D-5D38-491E-A019-A39C124AD48C}" destId="{7723FA6D-7BFB-4D38-BA92-A59118B7E7DB}" srcOrd="0" destOrd="0" presId="urn:microsoft.com/office/officeart/2005/8/layout/chevron2"/>
    <dgm:cxn modelId="{CBA17BD0-942E-4189-860E-02FACF669B4B}" type="presOf" srcId="{BAE6990D-C6AC-4C86-95CD-EA2FA10AF42B}" destId="{7723FA6D-7BFB-4D38-BA92-A59118B7E7DB}" srcOrd="0" destOrd="4" presId="urn:microsoft.com/office/officeart/2005/8/layout/chevron2"/>
    <dgm:cxn modelId="{AD60CEB6-D8B8-4B03-8A85-31D721EC3D6B}" type="presOf" srcId="{0C1D4887-0E0F-45A0-862B-38AA92478D07}" destId="{7723FA6D-7BFB-4D38-BA92-A59118B7E7DB}" srcOrd="0" destOrd="1" presId="urn:microsoft.com/office/officeart/2005/8/layout/chevron2"/>
    <dgm:cxn modelId="{B683B036-FF2B-4F55-BDCE-BC517C1A3DB3}" type="presOf" srcId="{ACDCB7D4-983C-4D80-8A4F-68AE19B95DB9}" destId="{7723FA6D-7BFB-4D38-BA92-A59118B7E7DB}" srcOrd="0" destOrd="3" presId="urn:microsoft.com/office/officeart/2005/8/layout/chevron2"/>
    <dgm:cxn modelId="{2FF068B1-6B64-4D68-A1DC-5807A9FCCAA1}" type="presParOf" srcId="{59B1355A-EAF6-4156-8749-0EB6D8790B8D}" destId="{5399E7EF-A0D1-4BEF-82DC-9A00C10B01EC}" srcOrd="0" destOrd="0" presId="urn:microsoft.com/office/officeart/2005/8/layout/chevron2"/>
    <dgm:cxn modelId="{2A0410BE-6239-4593-BDA9-7E0E3B4562FF}" type="presParOf" srcId="{5399E7EF-A0D1-4BEF-82DC-9A00C10B01EC}" destId="{34229EB9-48AC-4EAA-B25E-6C5CB0A92CB4}" srcOrd="0" destOrd="0" presId="urn:microsoft.com/office/officeart/2005/8/layout/chevron2"/>
    <dgm:cxn modelId="{FCE1E533-B29A-44B5-9620-BA3436A32149}" type="presParOf" srcId="{5399E7EF-A0D1-4BEF-82DC-9A00C10B01EC}" destId="{7723FA6D-7BFB-4D38-BA92-A59118B7E7D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E4407F-759E-4D5A-BDA8-053AB4AEC46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F4C9F105-B0DD-4555-B120-24BBF8E9ED84}">
      <dgm:prSet phldrT="[Text]"/>
      <dgm:spPr/>
      <dgm:t>
        <a:bodyPr/>
        <a:lstStyle/>
        <a:p>
          <a:r>
            <a:rPr lang="en-US" dirty="0" smtClean="0"/>
            <a:t>1957</a:t>
          </a:r>
          <a:endParaRPr lang="en-US" dirty="0"/>
        </a:p>
      </dgm:t>
    </dgm:pt>
    <dgm:pt modelId="{EF92B176-0549-4C51-9D29-1F29DAB3BEFA}" type="parTrans" cxnId="{F14CF943-E221-4F91-BA5D-11E416EF811A}">
      <dgm:prSet/>
      <dgm:spPr/>
      <dgm:t>
        <a:bodyPr/>
        <a:lstStyle/>
        <a:p>
          <a:endParaRPr lang="en-US"/>
        </a:p>
      </dgm:t>
    </dgm:pt>
    <dgm:pt modelId="{1D4408DD-8EEE-46BD-982A-C68E98BEAE61}" type="sibTrans" cxnId="{F14CF943-E221-4F91-BA5D-11E416EF811A}">
      <dgm:prSet/>
      <dgm:spPr/>
      <dgm:t>
        <a:bodyPr/>
        <a:lstStyle/>
        <a:p>
          <a:endParaRPr lang="en-US"/>
        </a:p>
      </dgm:t>
    </dgm:pt>
    <dgm:pt modelId="{2E097BC5-4A3F-44C9-BF59-1B0BEAA13879}">
      <dgm:prSet phldrT="[Text]"/>
      <dgm:spPr/>
      <dgm:t>
        <a:bodyPr/>
        <a:lstStyle/>
        <a:p>
          <a:r>
            <a:rPr lang="en-US" dirty="0" smtClean="0"/>
            <a:t>Functional Benefits Era </a:t>
          </a:r>
          <a:endParaRPr lang="en-US" dirty="0"/>
        </a:p>
      </dgm:t>
    </dgm:pt>
    <dgm:pt modelId="{78F99903-5D57-4CB0-80B8-1E0EBCE8EA64}" type="parTrans" cxnId="{6284D520-2139-4FFB-8ADD-8254037B5BB2}">
      <dgm:prSet/>
      <dgm:spPr/>
      <dgm:t>
        <a:bodyPr/>
        <a:lstStyle/>
        <a:p>
          <a:endParaRPr lang="en-US"/>
        </a:p>
      </dgm:t>
    </dgm:pt>
    <dgm:pt modelId="{590DC986-8C8D-4B7B-80C3-007DD95EEF7D}" type="sibTrans" cxnId="{6284D520-2139-4FFB-8ADD-8254037B5BB2}">
      <dgm:prSet/>
      <dgm:spPr/>
      <dgm:t>
        <a:bodyPr/>
        <a:lstStyle/>
        <a:p>
          <a:endParaRPr lang="en-US"/>
        </a:p>
      </dgm:t>
    </dgm:pt>
    <dgm:pt modelId="{10B03CD7-FA93-489C-982B-2A2C4104ED3C}">
      <dgm:prSet phldrT="[Text]"/>
      <dgm:spPr/>
      <dgm:t>
        <a:bodyPr/>
        <a:lstStyle/>
        <a:p>
          <a:r>
            <a:rPr lang="en-US" dirty="0" smtClean="0"/>
            <a:t>The first Dove product “The Beauty Bar” </a:t>
          </a:r>
          <a:endParaRPr lang="en-US" dirty="0"/>
        </a:p>
      </dgm:t>
    </dgm:pt>
    <dgm:pt modelId="{88279488-19C7-4036-8368-D687BEDB3F27}" type="parTrans" cxnId="{6F7B2867-9639-413F-B121-2AEC59E0C7CD}">
      <dgm:prSet/>
      <dgm:spPr/>
      <dgm:t>
        <a:bodyPr/>
        <a:lstStyle/>
        <a:p>
          <a:endParaRPr lang="en-US"/>
        </a:p>
      </dgm:t>
    </dgm:pt>
    <dgm:pt modelId="{9ABD1058-4E9E-45F3-BB3E-D802C44B8FC7}" type="sibTrans" cxnId="{6F7B2867-9639-413F-B121-2AEC59E0C7CD}">
      <dgm:prSet/>
      <dgm:spPr/>
      <dgm:t>
        <a:bodyPr/>
        <a:lstStyle/>
        <a:p>
          <a:endParaRPr lang="en-US"/>
        </a:p>
      </dgm:t>
    </dgm:pt>
    <dgm:pt modelId="{66490727-08F2-4662-9491-F775380FE79A}">
      <dgm:prSet phldrT="[Text]"/>
      <dgm:spPr/>
      <dgm:t>
        <a:bodyPr/>
        <a:lstStyle/>
        <a:p>
          <a:r>
            <a:rPr lang="en-US" dirty="0" smtClean="0"/>
            <a:t>1980</a:t>
          </a:r>
          <a:endParaRPr lang="en-US" dirty="0"/>
        </a:p>
      </dgm:t>
    </dgm:pt>
    <dgm:pt modelId="{C2AD93BA-57D1-47F7-92F6-6D51D9040C72}" type="parTrans" cxnId="{396B7421-AFCE-4583-AC5F-1B2241568A3C}">
      <dgm:prSet/>
      <dgm:spPr/>
      <dgm:t>
        <a:bodyPr/>
        <a:lstStyle/>
        <a:p>
          <a:endParaRPr lang="en-US"/>
        </a:p>
      </dgm:t>
    </dgm:pt>
    <dgm:pt modelId="{E1EAC1AE-4C6A-4BBB-91A7-B423120F0051}" type="sibTrans" cxnId="{396B7421-AFCE-4583-AC5F-1B2241568A3C}">
      <dgm:prSet/>
      <dgm:spPr/>
      <dgm:t>
        <a:bodyPr/>
        <a:lstStyle/>
        <a:p>
          <a:endParaRPr lang="en-US"/>
        </a:p>
      </dgm:t>
    </dgm:pt>
    <dgm:pt modelId="{DC8F7B2B-28B7-4252-9AD5-9E520DAFC3DF}">
      <dgm:prSet phldrT="[Text]"/>
      <dgm:spPr/>
      <dgm:t>
        <a:bodyPr/>
        <a:lstStyle/>
        <a:p>
          <a:r>
            <a:rPr lang="en-US" dirty="0" smtClean="0"/>
            <a:t>The Dove “Beauty Bar.” widely endorsed by Dermatologists and Physicians </a:t>
          </a:r>
          <a:endParaRPr lang="en-US" dirty="0"/>
        </a:p>
      </dgm:t>
    </dgm:pt>
    <dgm:pt modelId="{273308EB-8300-4123-B5C3-0CF8137260F4}" type="parTrans" cxnId="{36BAB9EF-90E9-4F48-A7EA-581B73DE36FA}">
      <dgm:prSet/>
      <dgm:spPr/>
      <dgm:t>
        <a:bodyPr/>
        <a:lstStyle/>
        <a:p>
          <a:endParaRPr lang="en-US"/>
        </a:p>
      </dgm:t>
    </dgm:pt>
    <dgm:pt modelId="{CB91611D-A28D-425A-8B45-8CD7BB170EEB}" type="sibTrans" cxnId="{36BAB9EF-90E9-4F48-A7EA-581B73DE36FA}">
      <dgm:prSet/>
      <dgm:spPr/>
      <dgm:t>
        <a:bodyPr/>
        <a:lstStyle/>
        <a:p>
          <a:endParaRPr lang="en-US"/>
        </a:p>
      </dgm:t>
    </dgm:pt>
    <dgm:pt modelId="{E661EC71-D514-4E85-B68C-B09C1475C92F}">
      <dgm:prSet phldrT="[Text]"/>
      <dgm:spPr/>
      <dgm:t>
        <a:bodyPr/>
        <a:lstStyle/>
        <a:p>
          <a:r>
            <a:rPr lang="en-US" dirty="0" smtClean="0"/>
            <a:t>Started to roll out globally </a:t>
          </a:r>
          <a:endParaRPr lang="en-US" dirty="0"/>
        </a:p>
      </dgm:t>
    </dgm:pt>
    <dgm:pt modelId="{86E705C6-BA86-4DB6-808A-1C4B19454978}" type="parTrans" cxnId="{D0202105-BF94-4C60-8F85-E0F6B488B9AD}">
      <dgm:prSet/>
      <dgm:spPr/>
      <dgm:t>
        <a:bodyPr/>
        <a:lstStyle/>
        <a:p>
          <a:endParaRPr lang="en-US"/>
        </a:p>
      </dgm:t>
    </dgm:pt>
    <dgm:pt modelId="{4F54E059-8D81-4BCB-B5A8-7E68791F8F77}" type="sibTrans" cxnId="{D0202105-BF94-4C60-8F85-E0F6B488B9AD}">
      <dgm:prSet/>
      <dgm:spPr/>
      <dgm:t>
        <a:bodyPr/>
        <a:lstStyle/>
        <a:p>
          <a:endParaRPr lang="en-US"/>
        </a:p>
      </dgm:t>
    </dgm:pt>
    <dgm:pt modelId="{D0195DBF-5462-4E2E-A6F4-A91DD3EBCF32}">
      <dgm:prSet phldrT="[Text]"/>
      <dgm:spPr/>
      <dgm:t>
        <a:bodyPr/>
        <a:lstStyle/>
        <a:p>
          <a:r>
            <a:rPr lang="en-US" dirty="0" smtClean="0"/>
            <a:t>2000</a:t>
          </a:r>
          <a:endParaRPr lang="en-US" dirty="0"/>
        </a:p>
      </dgm:t>
    </dgm:pt>
    <dgm:pt modelId="{82BED330-9AAE-48C6-88E7-A207724A9E8B}" type="parTrans" cxnId="{F16F51B8-B7C0-4E02-B0A7-CC9A0FE17A0F}">
      <dgm:prSet/>
      <dgm:spPr/>
      <dgm:t>
        <a:bodyPr/>
        <a:lstStyle/>
        <a:p>
          <a:endParaRPr lang="en-US"/>
        </a:p>
      </dgm:t>
    </dgm:pt>
    <dgm:pt modelId="{667FED5D-D471-4AEF-B3CD-4DAFFD4CC608}" type="sibTrans" cxnId="{F16F51B8-B7C0-4E02-B0A7-CC9A0FE17A0F}">
      <dgm:prSet/>
      <dgm:spPr/>
      <dgm:t>
        <a:bodyPr/>
        <a:lstStyle/>
        <a:p>
          <a:endParaRPr lang="en-US"/>
        </a:p>
      </dgm:t>
    </dgm:pt>
    <dgm:pt modelId="{40B092FE-658F-473D-A6BA-91521409AF00}">
      <dgm:prSet phldrT="[Text]"/>
      <dgm:spPr/>
      <dgm:t>
        <a:bodyPr/>
        <a:lstStyle/>
        <a:p>
          <a:r>
            <a:rPr lang="en-US" dirty="0" smtClean="0"/>
            <a:t>Was wildly successful and was tapped to become a Masterbrand </a:t>
          </a:r>
          <a:endParaRPr lang="en-US" dirty="0"/>
        </a:p>
      </dgm:t>
    </dgm:pt>
    <dgm:pt modelId="{86317AC0-67D2-43F1-A661-3557DB0FF4CD}" type="parTrans" cxnId="{73F065DD-522E-409C-86E4-1161EDE236AE}">
      <dgm:prSet/>
      <dgm:spPr/>
      <dgm:t>
        <a:bodyPr/>
        <a:lstStyle/>
        <a:p>
          <a:endParaRPr lang="en-US"/>
        </a:p>
      </dgm:t>
    </dgm:pt>
    <dgm:pt modelId="{9D542DFD-FDF0-47C9-A575-8E3F9AC80008}" type="sibTrans" cxnId="{73F065DD-522E-409C-86E4-1161EDE236AE}">
      <dgm:prSet/>
      <dgm:spPr/>
      <dgm:t>
        <a:bodyPr/>
        <a:lstStyle/>
        <a:p>
          <a:endParaRPr lang="en-US"/>
        </a:p>
      </dgm:t>
    </dgm:pt>
    <dgm:pt modelId="{2022C42A-ACE2-44F8-8F88-1DFEC20A0873}">
      <dgm:prSet phldrT="[Text]"/>
      <dgm:spPr/>
      <dgm:t>
        <a:bodyPr/>
        <a:lstStyle/>
        <a:p>
          <a:r>
            <a:rPr lang="en-US" dirty="0" smtClean="0"/>
            <a:t>Unilever continued to add, yet needed to connect to the consumer more. </a:t>
          </a:r>
          <a:endParaRPr lang="en-US" dirty="0"/>
        </a:p>
      </dgm:t>
    </dgm:pt>
    <dgm:pt modelId="{91C316BB-067F-4604-B1AE-C3F3605143AB}" type="parTrans" cxnId="{E800B95C-AF1B-43CE-9788-8D52E7682404}">
      <dgm:prSet/>
      <dgm:spPr/>
      <dgm:t>
        <a:bodyPr/>
        <a:lstStyle/>
        <a:p>
          <a:endParaRPr lang="en-US"/>
        </a:p>
      </dgm:t>
    </dgm:pt>
    <dgm:pt modelId="{A748A56C-85CF-455D-B7EE-70BE175564A2}" type="sibTrans" cxnId="{E800B95C-AF1B-43CE-9788-8D52E7682404}">
      <dgm:prSet/>
      <dgm:spPr/>
      <dgm:t>
        <a:bodyPr/>
        <a:lstStyle/>
        <a:p>
          <a:endParaRPr lang="en-US"/>
        </a:p>
      </dgm:t>
    </dgm:pt>
    <dgm:pt modelId="{5AFB0EF5-2396-40C4-A2E1-E4D10EE860C3}">
      <dgm:prSet phldrT="[Text]"/>
      <dgm:spPr/>
      <dgm:t>
        <a:bodyPr/>
        <a:lstStyle/>
        <a:p>
          <a:r>
            <a:rPr lang="en-US" dirty="0" smtClean="0"/>
            <a:t>Ogilvy and Mather advertising company created the launched marketing campaign </a:t>
          </a:r>
          <a:endParaRPr lang="en-US" dirty="0"/>
        </a:p>
      </dgm:t>
    </dgm:pt>
    <dgm:pt modelId="{B613989D-E62D-49CD-9041-7CE93F643EB9}" type="parTrans" cxnId="{523EB46A-F43D-4B98-9D95-A1474CD9B3E7}">
      <dgm:prSet/>
      <dgm:spPr/>
      <dgm:t>
        <a:bodyPr/>
        <a:lstStyle/>
        <a:p>
          <a:endParaRPr lang="en-US"/>
        </a:p>
      </dgm:t>
    </dgm:pt>
    <dgm:pt modelId="{A5A62D6F-A9D0-41F5-A718-30C116B06762}" type="sibTrans" cxnId="{523EB46A-F43D-4B98-9D95-A1474CD9B3E7}">
      <dgm:prSet/>
      <dgm:spPr/>
      <dgm:t>
        <a:bodyPr/>
        <a:lstStyle/>
        <a:p>
          <a:endParaRPr lang="en-US"/>
        </a:p>
      </dgm:t>
    </dgm:pt>
    <dgm:pt modelId="{B1B75A81-58E0-4D47-8F5F-6DC83499E548}">
      <dgm:prSet phldrT="[Text]"/>
      <dgm:spPr/>
      <dgm:t>
        <a:bodyPr/>
        <a:lstStyle/>
        <a:p>
          <a:r>
            <a:rPr lang="en-US" dirty="0" smtClean="0"/>
            <a:t>“Dove soap doesn’t dry your skin because its one quarter cleansing cream”</a:t>
          </a:r>
          <a:endParaRPr lang="en-US" dirty="0"/>
        </a:p>
      </dgm:t>
    </dgm:pt>
    <dgm:pt modelId="{CCAF0EA6-1C3A-4C5F-A95E-342CDBCD83E6}" type="parTrans" cxnId="{11CAAE41-3A78-43D6-A724-F070FD378DBC}">
      <dgm:prSet/>
      <dgm:spPr/>
      <dgm:t>
        <a:bodyPr/>
        <a:lstStyle/>
        <a:p>
          <a:endParaRPr lang="en-US"/>
        </a:p>
      </dgm:t>
    </dgm:pt>
    <dgm:pt modelId="{3132C944-FF09-43F1-9756-D353A7BDCBE1}" type="sibTrans" cxnId="{11CAAE41-3A78-43D6-A724-F070FD378DBC}">
      <dgm:prSet/>
      <dgm:spPr/>
      <dgm:t>
        <a:bodyPr/>
        <a:lstStyle/>
        <a:p>
          <a:endParaRPr lang="en-US"/>
        </a:p>
      </dgm:t>
    </dgm:pt>
    <dgm:pt modelId="{2756B6B9-F479-48F9-9A03-3C0BF70BC2B5}">
      <dgm:prSet phldrT="[Text]"/>
      <dgm:spPr/>
      <dgm:t>
        <a:bodyPr/>
        <a:lstStyle/>
        <a:p>
          <a:r>
            <a:rPr lang="en-US" dirty="0" smtClean="0"/>
            <a:t>Differentiated itself in markets such as product wash, deodorants, hair care, facial cleansers, hair styling products, and body lotions </a:t>
          </a:r>
          <a:endParaRPr lang="en-US" dirty="0"/>
        </a:p>
      </dgm:t>
    </dgm:pt>
    <dgm:pt modelId="{8E12C35B-5D4A-4402-A523-392E97653B73}" type="parTrans" cxnId="{47D973BB-66D7-44D4-BB9F-7E01BD2C2330}">
      <dgm:prSet/>
      <dgm:spPr/>
      <dgm:t>
        <a:bodyPr/>
        <a:lstStyle/>
        <a:p>
          <a:endParaRPr lang="en-US"/>
        </a:p>
      </dgm:t>
    </dgm:pt>
    <dgm:pt modelId="{E986F8CD-EAAC-4B21-8C92-285F36C1BE06}" type="sibTrans" cxnId="{47D973BB-66D7-44D4-BB9F-7E01BD2C2330}">
      <dgm:prSet/>
      <dgm:spPr/>
      <dgm:t>
        <a:bodyPr/>
        <a:lstStyle/>
        <a:p>
          <a:endParaRPr lang="en-US"/>
        </a:p>
      </dgm:t>
    </dgm:pt>
    <dgm:pt modelId="{6F9D3995-1E38-49E1-8835-8F3C9A2A581A}">
      <dgm:prSet phldrT="[Text]"/>
      <dgm:spPr/>
      <dgm:t>
        <a:bodyPr/>
        <a:lstStyle/>
        <a:p>
          <a:r>
            <a:rPr lang="en-US" dirty="0" smtClean="0"/>
            <a:t>Never referred to itself as a soap, but a cleansing bar </a:t>
          </a:r>
          <a:endParaRPr lang="en-US" dirty="0"/>
        </a:p>
      </dgm:t>
    </dgm:pt>
    <dgm:pt modelId="{275BF686-80C3-4338-8617-E0B978E471C5}" type="parTrans" cxnId="{92B960D2-1EF2-4147-90EB-93B8711243DD}">
      <dgm:prSet/>
      <dgm:spPr/>
      <dgm:t>
        <a:bodyPr/>
        <a:lstStyle/>
        <a:p>
          <a:endParaRPr lang="en-US"/>
        </a:p>
      </dgm:t>
    </dgm:pt>
    <dgm:pt modelId="{1A405D89-929B-444E-9C15-EF548D0EB555}" type="sibTrans" cxnId="{92B960D2-1EF2-4147-90EB-93B8711243DD}">
      <dgm:prSet/>
      <dgm:spPr/>
      <dgm:t>
        <a:bodyPr/>
        <a:lstStyle/>
        <a:p>
          <a:endParaRPr lang="en-US"/>
        </a:p>
      </dgm:t>
    </dgm:pt>
    <dgm:pt modelId="{88F261FA-620F-4069-A13E-8FDF19550BE6}">
      <dgm:prSet phldrT="[Text]"/>
      <dgm:spPr/>
      <dgm:t>
        <a:bodyPr/>
        <a:lstStyle/>
        <a:p>
          <a:r>
            <a:rPr lang="en-US" dirty="0" smtClean="0"/>
            <a:t>All of these ads were illustrated with photographs that showed cream being poured into a tablet.</a:t>
          </a:r>
          <a:endParaRPr lang="en-US" dirty="0"/>
        </a:p>
      </dgm:t>
    </dgm:pt>
    <dgm:pt modelId="{F0DAC220-6975-427C-92CE-C2F20E5B171D}" type="parTrans" cxnId="{B643BE22-7B95-49F1-808D-1BC9020B08DB}">
      <dgm:prSet/>
      <dgm:spPr/>
      <dgm:t>
        <a:bodyPr/>
        <a:lstStyle/>
        <a:p>
          <a:endParaRPr lang="en-US"/>
        </a:p>
      </dgm:t>
    </dgm:pt>
    <dgm:pt modelId="{064CD207-0CEA-4CEB-8564-9E30B1F1600D}" type="sibTrans" cxnId="{B643BE22-7B95-49F1-808D-1BC9020B08DB}">
      <dgm:prSet/>
      <dgm:spPr/>
      <dgm:t>
        <a:bodyPr/>
        <a:lstStyle/>
        <a:p>
          <a:endParaRPr lang="en-US"/>
        </a:p>
      </dgm:t>
    </dgm:pt>
    <dgm:pt modelId="{B783DFA7-CD03-4653-9B34-1E190D840368}">
      <dgm:prSet phldrT="[Text]"/>
      <dgm:spPr/>
      <dgm:t>
        <a:bodyPr/>
        <a:lstStyle/>
        <a:p>
          <a:r>
            <a:rPr lang="en-US" dirty="0" smtClean="0"/>
            <a:t> In addition; the ads were shot with natural looking women rather than models to convey the benefits of the product.</a:t>
          </a:r>
          <a:endParaRPr lang="en-US" dirty="0"/>
        </a:p>
      </dgm:t>
    </dgm:pt>
    <dgm:pt modelId="{02471391-BBC0-4CD7-86E1-5D51B4496FA4}" type="parTrans" cxnId="{3FE554B0-161F-4A38-9476-CF2AB7C08CE1}">
      <dgm:prSet/>
      <dgm:spPr/>
      <dgm:t>
        <a:bodyPr/>
        <a:lstStyle/>
        <a:p>
          <a:endParaRPr lang="en-US"/>
        </a:p>
      </dgm:t>
    </dgm:pt>
    <dgm:pt modelId="{BC6ED0E3-3597-483D-9625-558F82F38D71}" type="sibTrans" cxnId="{3FE554B0-161F-4A38-9476-CF2AB7C08CE1}">
      <dgm:prSet/>
      <dgm:spPr/>
      <dgm:t>
        <a:bodyPr/>
        <a:lstStyle/>
        <a:p>
          <a:endParaRPr lang="en-US"/>
        </a:p>
      </dgm:t>
    </dgm:pt>
    <dgm:pt modelId="{7D4F579E-F1C7-4E21-9D41-A021162DAE91}" type="pres">
      <dgm:prSet presAssocID="{FEE4407F-759E-4D5A-BDA8-053AB4AEC462}" presName="Name0" presStyleCnt="0">
        <dgm:presLayoutVars>
          <dgm:dir/>
          <dgm:animLvl val="lvl"/>
          <dgm:resizeHandles val="exact"/>
        </dgm:presLayoutVars>
      </dgm:prSet>
      <dgm:spPr/>
    </dgm:pt>
    <dgm:pt modelId="{9F4560FC-0F75-4CC0-9134-72B7BC45B903}" type="pres">
      <dgm:prSet presAssocID="{FEE4407F-759E-4D5A-BDA8-053AB4AEC462}" presName="tSp" presStyleCnt="0"/>
      <dgm:spPr/>
    </dgm:pt>
    <dgm:pt modelId="{2E29E5F7-ADBD-45B3-9A90-A1777D027B91}" type="pres">
      <dgm:prSet presAssocID="{FEE4407F-759E-4D5A-BDA8-053AB4AEC462}" presName="bSp" presStyleCnt="0"/>
      <dgm:spPr/>
    </dgm:pt>
    <dgm:pt modelId="{EF45C8EA-61BE-475E-A247-846A82B72524}" type="pres">
      <dgm:prSet presAssocID="{FEE4407F-759E-4D5A-BDA8-053AB4AEC462}" presName="process" presStyleCnt="0"/>
      <dgm:spPr/>
    </dgm:pt>
    <dgm:pt modelId="{99C2B37A-D388-413D-8129-B28D202DFA17}" type="pres">
      <dgm:prSet presAssocID="{F4C9F105-B0DD-4555-B120-24BBF8E9ED84}" presName="composite1" presStyleCnt="0"/>
      <dgm:spPr/>
    </dgm:pt>
    <dgm:pt modelId="{A147208F-00D0-47B9-A92B-C5C7073C00FC}" type="pres">
      <dgm:prSet presAssocID="{F4C9F105-B0DD-4555-B120-24BBF8E9ED84}" presName="dummyNode1" presStyleLbl="node1" presStyleIdx="0" presStyleCnt="3"/>
      <dgm:spPr/>
    </dgm:pt>
    <dgm:pt modelId="{5E1B52B0-C717-4A4B-8896-00F942F48909}" type="pres">
      <dgm:prSet presAssocID="{F4C9F105-B0DD-4555-B120-24BBF8E9ED84}" presName="childNode1" presStyleLbl="bgAcc1" presStyleIdx="0" presStyleCnt="3" custScaleX="123645" custScaleY="188683">
        <dgm:presLayoutVars>
          <dgm:bulletEnabled val="1"/>
        </dgm:presLayoutVars>
      </dgm:prSet>
      <dgm:spPr/>
      <dgm:t>
        <a:bodyPr/>
        <a:lstStyle/>
        <a:p>
          <a:endParaRPr lang="en-US"/>
        </a:p>
      </dgm:t>
    </dgm:pt>
    <dgm:pt modelId="{0427AC79-55E6-474C-8E76-A35CF4E1DED7}" type="pres">
      <dgm:prSet presAssocID="{F4C9F105-B0DD-4555-B120-24BBF8E9ED84}" presName="childNode1tx" presStyleLbl="bgAcc1" presStyleIdx="0" presStyleCnt="3">
        <dgm:presLayoutVars>
          <dgm:bulletEnabled val="1"/>
        </dgm:presLayoutVars>
      </dgm:prSet>
      <dgm:spPr/>
      <dgm:t>
        <a:bodyPr/>
        <a:lstStyle/>
        <a:p>
          <a:endParaRPr lang="en-US"/>
        </a:p>
      </dgm:t>
    </dgm:pt>
    <dgm:pt modelId="{9C8B9AA7-C4B5-4792-B07C-E738B01F1E1D}" type="pres">
      <dgm:prSet presAssocID="{F4C9F105-B0DD-4555-B120-24BBF8E9ED84}" presName="parentNode1" presStyleLbl="node1" presStyleIdx="0" presStyleCnt="3">
        <dgm:presLayoutVars>
          <dgm:chMax val="1"/>
          <dgm:bulletEnabled val="1"/>
        </dgm:presLayoutVars>
      </dgm:prSet>
      <dgm:spPr/>
      <dgm:t>
        <a:bodyPr/>
        <a:lstStyle/>
        <a:p>
          <a:endParaRPr lang="en-US"/>
        </a:p>
      </dgm:t>
    </dgm:pt>
    <dgm:pt modelId="{DC395817-DAD2-4352-81FE-6DF4BA54A7EA}" type="pres">
      <dgm:prSet presAssocID="{F4C9F105-B0DD-4555-B120-24BBF8E9ED84}" presName="connSite1" presStyleCnt="0"/>
      <dgm:spPr/>
    </dgm:pt>
    <dgm:pt modelId="{337A415A-5135-4357-9058-E7F9E8BD3254}" type="pres">
      <dgm:prSet presAssocID="{1D4408DD-8EEE-46BD-982A-C68E98BEAE61}" presName="Name9" presStyleLbl="sibTrans2D1" presStyleIdx="0" presStyleCnt="2"/>
      <dgm:spPr/>
    </dgm:pt>
    <dgm:pt modelId="{E75CE794-88FE-4E41-9222-97CCA1785162}" type="pres">
      <dgm:prSet presAssocID="{66490727-08F2-4662-9491-F775380FE79A}" presName="composite2" presStyleCnt="0"/>
      <dgm:spPr/>
    </dgm:pt>
    <dgm:pt modelId="{A69381BF-5294-4A14-8676-EBD2F06A7532}" type="pres">
      <dgm:prSet presAssocID="{66490727-08F2-4662-9491-F775380FE79A}" presName="dummyNode2" presStyleLbl="node1" presStyleIdx="0" presStyleCnt="3"/>
      <dgm:spPr/>
    </dgm:pt>
    <dgm:pt modelId="{F131A025-2B26-4746-8045-85B98DDF8029}" type="pres">
      <dgm:prSet presAssocID="{66490727-08F2-4662-9491-F775380FE79A}" presName="childNode2" presStyleLbl="bgAcc1" presStyleIdx="1" presStyleCnt="3">
        <dgm:presLayoutVars>
          <dgm:bulletEnabled val="1"/>
        </dgm:presLayoutVars>
      </dgm:prSet>
      <dgm:spPr/>
      <dgm:t>
        <a:bodyPr/>
        <a:lstStyle/>
        <a:p>
          <a:endParaRPr lang="en-US"/>
        </a:p>
      </dgm:t>
    </dgm:pt>
    <dgm:pt modelId="{FE40B0C9-E441-4141-8BF3-346C439A83DD}" type="pres">
      <dgm:prSet presAssocID="{66490727-08F2-4662-9491-F775380FE79A}" presName="childNode2tx" presStyleLbl="bgAcc1" presStyleIdx="1" presStyleCnt="3">
        <dgm:presLayoutVars>
          <dgm:bulletEnabled val="1"/>
        </dgm:presLayoutVars>
      </dgm:prSet>
      <dgm:spPr/>
      <dgm:t>
        <a:bodyPr/>
        <a:lstStyle/>
        <a:p>
          <a:endParaRPr lang="en-US"/>
        </a:p>
      </dgm:t>
    </dgm:pt>
    <dgm:pt modelId="{91253116-DEF3-49B8-B403-6CBF057EDFFB}" type="pres">
      <dgm:prSet presAssocID="{66490727-08F2-4662-9491-F775380FE79A}" presName="parentNode2" presStyleLbl="node1" presStyleIdx="1" presStyleCnt="3">
        <dgm:presLayoutVars>
          <dgm:chMax val="0"/>
          <dgm:bulletEnabled val="1"/>
        </dgm:presLayoutVars>
      </dgm:prSet>
      <dgm:spPr/>
      <dgm:t>
        <a:bodyPr/>
        <a:lstStyle/>
        <a:p>
          <a:endParaRPr lang="en-US"/>
        </a:p>
      </dgm:t>
    </dgm:pt>
    <dgm:pt modelId="{68CEC17A-E907-4B64-86FA-469DB9D096F0}" type="pres">
      <dgm:prSet presAssocID="{66490727-08F2-4662-9491-F775380FE79A}" presName="connSite2" presStyleCnt="0"/>
      <dgm:spPr/>
    </dgm:pt>
    <dgm:pt modelId="{FB1B68F5-ED81-49A0-A2F3-783F50BB91D3}" type="pres">
      <dgm:prSet presAssocID="{E1EAC1AE-4C6A-4BBB-91A7-B423120F0051}" presName="Name18" presStyleLbl="sibTrans2D1" presStyleIdx="1" presStyleCnt="2"/>
      <dgm:spPr/>
    </dgm:pt>
    <dgm:pt modelId="{A0E20816-6BCB-41FB-9722-90CFD3EA4674}" type="pres">
      <dgm:prSet presAssocID="{D0195DBF-5462-4E2E-A6F4-A91DD3EBCF32}" presName="composite1" presStyleCnt="0"/>
      <dgm:spPr/>
    </dgm:pt>
    <dgm:pt modelId="{E691BF7D-86ED-4098-90F8-6D4331A80F38}" type="pres">
      <dgm:prSet presAssocID="{D0195DBF-5462-4E2E-A6F4-A91DD3EBCF32}" presName="dummyNode1" presStyleLbl="node1" presStyleIdx="1" presStyleCnt="3"/>
      <dgm:spPr/>
    </dgm:pt>
    <dgm:pt modelId="{F02D6445-E27C-49DF-A0BD-B410EF909406}" type="pres">
      <dgm:prSet presAssocID="{D0195DBF-5462-4E2E-A6F4-A91DD3EBCF32}" presName="childNode1" presStyleLbl="bgAcc1" presStyleIdx="2" presStyleCnt="3" custScaleX="123009" custScaleY="157305">
        <dgm:presLayoutVars>
          <dgm:bulletEnabled val="1"/>
        </dgm:presLayoutVars>
      </dgm:prSet>
      <dgm:spPr/>
      <dgm:t>
        <a:bodyPr/>
        <a:lstStyle/>
        <a:p>
          <a:endParaRPr lang="en-US"/>
        </a:p>
      </dgm:t>
    </dgm:pt>
    <dgm:pt modelId="{A9141515-41C2-4E44-9049-1B3BC3A1B4D9}" type="pres">
      <dgm:prSet presAssocID="{D0195DBF-5462-4E2E-A6F4-A91DD3EBCF32}" presName="childNode1tx" presStyleLbl="bgAcc1" presStyleIdx="2" presStyleCnt="3">
        <dgm:presLayoutVars>
          <dgm:bulletEnabled val="1"/>
        </dgm:presLayoutVars>
      </dgm:prSet>
      <dgm:spPr/>
      <dgm:t>
        <a:bodyPr/>
        <a:lstStyle/>
        <a:p>
          <a:endParaRPr lang="en-US"/>
        </a:p>
      </dgm:t>
    </dgm:pt>
    <dgm:pt modelId="{2EFA9EFC-6F0C-4982-99AE-DC1C32C8F4A5}" type="pres">
      <dgm:prSet presAssocID="{D0195DBF-5462-4E2E-A6F4-A91DD3EBCF32}" presName="parentNode1" presStyleLbl="node1" presStyleIdx="2" presStyleCnt="3">
        <dgm:presLayoutVars>
          <dgm:chMax val="1"/>
          <dgm:bulletEnabled val="1"/>
        </dgm:presLayoutVars>
      </dgm:prSet>
      <dgm:spPr/>
    </dgm:pt>
    <dgm:pt modelId="{EBDDDF27-D487-462D-AF33-12F8705969ED}" type="pres">
      <dgm:prSet presAssocID="{D0195DBF-5462-4E2E-A6F4-A91DD3EBCF32}" presName="connSite1" presStyleCnt="0"/>
      <dgm:spPr/>
    </dgm:pt>
  </dgm:ptLst>
  <dgm:cxnLst>
    <dgm:cxn modelId="{74D3E250-5091-4F0B-9629-F033AC83C0C8}" type="presOf" srcId="{E661EC71-D514-4E85-B68C-B09C1475C92F}" destId="{FE40B0C9-E441-4141-8BF3-346C439A83DD}" srcOrd="1" destOrd="1" presId="urn:microsoft.com/office/officeart/2005/8/layout/hProcess4"/>
    <dgm:cxn modelId="{761F8C30-A74B-4846-ADC4-D82036954F2B}" type="presOf" srcId="{2E097BC5-4A3F-44C9-BF59-1B0BEAA13879}" destId="{0427AC79-55E6-474C-8E76-A35CF4E1DED7}" srcOrd="1" destOrd="0" presId="urn:microsoft.com/office/officeart/2005/8/layout/hProcess4"/>
    <dgm:cxn modelId="{B643BE22-7B95-49F1-808D-1BC9020B08DB}" srcId="{F4C9F105-B0DD-4555-B120-24BBF8E9ED84}" destId="{88F261FA-620F-4069-A13E-8FDF19550BE6}" srcOrd="5" destOrd="0" parTransId="{F0DAC220-6975-427C-92CE-C2F20E5B171D}" sibTransId="{064CD207-0CEA-4CEB-8564-9E30B1F1600D}"/>
    <dgm:cxn modelId="{4DACB786-A2BF-4809-9543-CFA3BB9C3DF0}" type="presOf" srcId="{88F261FA-620F-4069-A13E-8FDF19550BE6}" destId="{5E1B52B0-C717-4A4B-8896-00F942F48909}" srcOrd="0" destOrd="5" presId="urn:microsoft.com/office/officeart/2005/8/layout/hProcess4"/>
    <dgm:cxn modelId="{47D973BB-66D7-44D4-BB9F-7E01BD2C2330}" srcId="{D0195DBF-5462-4E2E-A6F4-A91DD3EBCF32}" destId="{2756B6B9-F479-48F9-9A03-3C0BF70BC2B5}" srcOrd="1" destOrd="0" parTransId="{8E12C35B-5D4A-4402-A523-392E97653B73}" sibTransId="{E986F8CD-EAAC-4B21-8C92-285F36C1BE06}"/>
    <dgm:cxn modelId="{0766777F-6AFA-4070-98EE-B559FFED606F}" type="presOf" srcId="{66490727-08F2-4662-9491-F775380FE79A}" destId="{91253116-DEF3-49B8-B403-6CBF057EDFFB}" srcOrd="0" destOrd="0" presId="urn:microsoft.com/office/officeart/2005/8/layout/hProcess4"/>
    <dgm:cxn modelId="{0C260208-8EDE-4035-869B-99F22B092865}" type="presOf" srcId="{B1B75A81-58E0-4D47-8F5F-6DC83499E548}" destId="{5E1B52B0-C717-4A4B-8896-00F942F48909}" srcOrd="0" destOrd="3" presId="urn:microsoft.com/office/officeart/2005/8/layout/hProcess4"/>
    <dgm:cxn modelId="{396B7421-AFCE-4583-AC5F-1B2241568A3C}" srcId="{FEE4407F-759E-4D5A-BDA8-053AB4AEC462}" destId="{66490727-08F2-4662-9491-F775380FE79A}" srcOrd="1" destOrd="0" parTransId="{C2AD93BA-57D1-47F7-92F6-6D51D9040C72}" sibTransId="{E1EAC1AE-4C6A-4BBB-91A7-B423120F0051}"/>
    <dgm:cxn modelId="{95274856-0FAD-4B0D-B407-5485E40CE173}" type="presOf" srcId="{B783DFA7-CD03-4653-9B34-1E190D840368}" destId="{5E1B52B0-C717-4A4B-8896-00F942F48909}" srcOrd="0" destOrd="6" presId="urn:microsoft.com/office/officeart/2005/8/layout/hProcess4"/>
    <dgm:cxn modelId="{92B960D2-1EF2-4147-90EB-93B8711243DD}" srcId="{F4C9F105-B0DD-4555-B120-24BBF8E9ED84}" destId="{6F9D3995-1E38-49E1-8835-8F3C9A2A581A}" srcOrd="4" destOrd="0" parTransId="{275BF686-80C3-4338-8617-E0B978E471C5}" sibTransId="{1A405D89-929B-444E-9C15-EF548D0EB555}"/>
    <dgm:cxn modelId="{858578AE-A91A-451F-ADA3-01A83F1B371A}" type="presOf" srcId="{2756B6B9-F479-48F9-9A03-3C0BF70BC2B5}" destId="{F02D6445-E27C-49DF-A0BD-B410EF909406}" srcOrd="0" destOrd="1" presId="urn:microsoft.com/office/officeart/2005/8/layout/hProcess4"/>
    <dgm:cxn modelId="{F14CF943-E221-4F91-BA5D-11E416EF811A}" srcId="{FEE4407F-759E-4D5A-BDA8-053AB4AEC462}" destId="{F4C9F105-B0DD-4555-B120-24BBF8E9ED84}" srcOrd="0" destOrd="0" parTransId="{EF92B176-0549-4C51-9D29-1F29DAB3BEFA}" sibTransId="{1D4408DD-8EEE-46BD-982A-C68E98BEAE61}"/>
    <dgm:cxn modelId="{6F7B2867-9639-413F-B121-2AEC59E0C7CD}" srcId="{F4C9F105-B0DD-4555-B120-24BBF8E9ED84}" destId="{10B03CD7-FA93-489C-982B-2A2C4104ED3C}" srcOrd="1" destOrd="0" parTransId="{88279488-19C7-4036-8368-D687BEDB3F27}" sibTransId="{9ABD1058-4E9E-45F3-BB3E-D802C44B8FC7}"/>
    <dgm:cxn modelId="{F16F51B8-B7C0-4E02-B0A7-CC9A0FE17A0F}" srcId="{FEE4407F-759E-4D5A-BDA8-053AB4AEC462}" destId="{D0195DBF-5462-4E2E-A6F4-A91DD3EBCF32}" srcOrd="2" destOrd="0" parTransId="{82BED330-9AAE-48C6-88E7-A207724A9E8B}" sibTransId="{667FED5D-D471-4AEF-B3CD-4DAFFD4CC608}"/>
    <dgm:cxn modelId="{24CE18CD-E3B5-4488-8B19-3DD8C0879450}" type="presOf" srcId="{2022C42A-ACE2-44F8-8F88-1DFEC20A0873}" destId="{F02D6445-E27C-49DF-A0BD-B410EF909406}" srcOrd="0" destOrd="2" presId="urn:microsoft.com/office/officeart/2005/8/layout/hProcess4"/>
    <dgm:cxn modelId="{D20E590E-DCD5-4315-A1A8-7A0E39699C8F}" type="presOf" srcId="{E1EAC1AE-4C6A-4BBB-91A7-B423120F0051}" destId="{FB1B68F5-ED81-49A0-A2F3-783F50BB91D3}" srcOrd="0" destOrd="0" presId="urn:microsoft.com/office/officeart/2005/8/layout/hProcess4"/>
    <dgm:cxn modelId="{9BF3E340-26B0-4214-98C6-6F606E500974}" type="presOf" srcId="{DC8F7B2B-28B7-4252-9AD5-9E520DAFC3DF}" destId="{FE40B0C9-E441-4141-8BF3-346C439A83DD}" srcOrd="1" destOrd="0" presId="urn:microsoft.com/office/officeart/2005/8/layout/hProcess4"/>
    <dgm:cxn modelId="{D0202105-BF94-4C60-8F85-E0F6B488B9AD}" srcId="{66490727-08F2-4662-9491-F775380FE79A}" destId="{E661EC71-D514-4E85-B68C-B09C1475C92F}" srcOrd="1" destOrd="0" parTransId="{86E705C6-BA86-4DB6-808A-1C4B19454978}" sibTransId="{4F54E059-8D81-4BCB-B5A8-7E68791F8F77}"/>
    <dgm:cxn modelId="{E1FB4622-7C68-4762-81E7-1E3EC61F0F2A}" type="presOf" srcId="{FEE4407F-759E-4D5A-BDA8-053AB4AEC462}" destId="{7D4F579E-F1C7-4E21-9D41-A021162DAE91}" srcOrd="0" destOrd="0" presId="urn:microsoft.com/office/officeart/2005/8/layout/hProcess4"/>
    <dgm:cxn modelId="{957D4689-1EB1-4CD9-824F-5367E02966E3}" type="presOf" srcId="{40B092FE-658F-473D-A6BA-91521409AF00}" destId="{F02D6445-E27C-49DF-A0BD-B410EF909406}" srcOrd="0" destOrd="0" presId="urn:microsoft.com/office/officeart/2005/8/layout/hProcess4"/>
    <dgm:cxn modelId="{33B6AB31-9D83-45CD-A5AD-C92C3A4A1924}" type="presOf" srcId="{10B03CD7-FA93-489C-982B-2A2C4104ED3C}" destId="{0427AC79-55E6-474C-8E76-A35CF4E1DED7}" srcOrd="1" destOrd="1" presId="urn:microsoft.com/office/officeart/2005/8/layout/hProcess4"/>
    <dgm:cxn modelId="{AC9D6C75-DE1B-47B9-80F8-094FB1F1C506}" type="presOf" srcId="{DC8F7B2B-28B7-4252-9AD5-9E520DAFC3DF}" destId="{F131A025-2B26-4746-8045-85B98DDF8029}" srcOrd="0" destOrd="0" presId="urn:microsoft.com/office/officeart/2005/8/layout/hProcess4"/>
    <dgm:cxn modelId="{73F065DD-522E-409C-86E4-1161EDE236AE}" srcId="{D0195DBF-5462-4E2E-A6F4-A91DD3EBCF32}" destId="{40B092FE-658F-473D-A6BA-91521409AF00}" srcOrd="0" destOrd="0" parTransId="{86317AC0-67D2-43F1-A661-3557DB0FF4CD}" sibTransId="{9D542DFD-FDF0-47C9-A575-8E3F9AC80008}"/>
    <dgm:cxn modelId="{523EB46A-F43D-4B98-9D95-A1474CD9B3E7}" srcId="{F4C9F105-B0DD-4555-B120-24BBF8E9ED84}" destId="{5AFB0EF5-2396-40C4-A2E1-E4D10EE860C3}" srcOrd="2" destOrd="0" parTransId="{B613989D-E62D-49CD-9041-7CE93F643EB9}" sibTransId="{A5A62D6F-A9D0-41F5-A718-30C116B06762}"/>
    <dgm:cxn modelId="{CD37883A-9E72-436C-87F8-AD449533C1FD}" type="presOf" srcId="{2756B6B9-F479-48F9-9A03-3C0BF70BC2B5}" destId="{A9141515-41C2-4E44-9049-1B3BC3A1B4D9}" srcOrd="1" destOrd="1" presId="urn:microsoft.com/office/officeart/2005/8/layout/hProcess4"/>
    <dgm:cxn modelId="{6284D520-2139-4FFB-8ADD-8254037B5BB2}" srcId="{F4C9F105-B0DD-4555-B120-24BBF8E9ED84}" destId="{2E097BC5-4A3F-44C9-BF59-1B0BEAA13879}" srcOrd="0" destOrd="0" parTransId="{78F99903-5D57-4CB0-80B8-1E0EBCE8EA64}" sibTransId="{590DC986-8C8D-4B7B-80C3-007DD95EEF7D}"/>
    <dgm:cxn modelId="{5980E1FF-1E14-43EC-946F-32FFD44AE22A}" type="presOf" srcId="{6F9D3995-1E38-49E1-8835-8F3C9A2A581A}" destId="{0427AC79-55E6-474C-8E76-A35CF4E1DED7}" srcOrd="1" destOrd="4" presId="urn:microsoft.com/office/officeart/2005/8/layout/hProcess4"/>
    <dgm:cxn modelId="{E800B95C-AF1B-43CE-9788-8D52E7682404}" srcId="{D0195DBF-5462-4E2E-A6F4-A91DD3EBCF32}" destId="{2022C42A-ACE2-44F8-8F88-1DFEC20A0873}" srcOrd="2" destOrd="0" parTransId="{91C316BB-067F-4604-B1AE-C3F3605143AB}" sibTransId="{A748A56C-85CF-455D-B7EE-70BE175564A2}"/>
    <dgm:cxn modelId="{61F86B3A-5361-493C-A2DB-0736D67CA17B}" type="presOf" srcId="{B783DFA7-CD03-4653-9B34-1E190D840368}" destId="{0427AC79-55E6-474C-8E76-A35CF4E1DED7}" srcOrd="1" destOrd="6" presId="urn:microsoft.com/office/officeart/2005/8/layout/hProcess4"/>
    <dgm:cxn modelId="{F3FEB799-83E2-4264-93C4-E5CD4E081523}" type="presOf" srcId="{5AFB0EF5-2396-40C4-A2E1-E4D10EE860C3}" destId="{5E1B52B0-C717-4A4B-8896-00F942F48909}" srcOrd="0" destOrd="2" presId="urn:microsoft.com/office/officeart/2005/8/layout/hProcess4"/>
    <dgm:cxn modelId="{C9A1FB0C-2BF8-4255-AB7E-AD6590B95775}" type="presOf" srcId="{F4C9F105-B0DD-4555-B120-24BBF8E9ED84}" destId="{9C8B9AA7-C4B5-4792-B07C-E738B01F1E1D}" srcOrd="0" destOrd="0" presId="urn:microsoft.com/office/officeart/2005/8/layout/hProcess4"/>
    <dgm:cxn modelId="{2C26AA9A-2D1D-40CF-A078-957C23CBBB06}" type="presOf" srcId="{1D4408DD-8EEE-46BD-982A-C68E98BEAE61}" destId="{337A415A-5135-4357-9058-E7F9E8BD3254}" srcOrd="0" destOrd="0" presId="urn:microsoft.com/office/officeart/2005/8/layout/hProcess4"/>
    <dgm:cxn modelId="{075A797B-3EE7-466D-80A3-C8645C89B346}" type="presOf" srcId="{B1B75A81-58E0-4D47-8F5F-6DC83499E548}" destId="{0427AC79-55E6-474C-8E76-A35CF4E1DED7}" srcOrd="1" destOrd="3" presId="urn:microsoft.com/office/officeart/2005/8/layout/hProcess4"/>
    <dgm:cxn modelId="{3FE554B0-161F-4A38-9476-CF2AB7C08CE1}" srcId="{F4C9F105-B0DD-4555-B120-24BBF8E9ED84}" destId="{B783DFA7-CD03-4653-9B34-1E190D840368}" srcOrd="6" destOrd="0" parTransId="{02471391-BBC0-4CD7-86E1-5D51B4496FA4}" sibTransId="{BC6ED0E3-3597-483D-9625-558F82F38D71}"/>
    <dgm:cxn modelId="{11CAAE41-3A78-43D6-A724-F070FD378DBC}" srcId="{F4C9F105-B0DD-4555-B120-24BBF8E9ED84}" destId="{B1B75A81-58E0-4D47-8F5F-6DC83499E548}" srcOrd="3" destOrd="0" parTransId="{CCAF0EA6-1C3A-4C5F-A95E-342CDBCD83E6}" sibTransId="{3132C944-FF09-43F1-9756-D353A7BDCBE1}"/>
    <dgm:cxn modelId="{3A21A4DC-66C3-42D0-B1F7-125E242C0AB1}" type="presOf" srcId="{E661EC71-D514-4E85-B68C-B09C1475C92F}" destId="{F131A025-2B26-4746-8045-85B98DDF8029}" srcOrd="0" destOrd="1" presId="urn:microsoft.com/office/officeart/2005/8/layout/hProcess4"/>
    <dgm:cxn modelId="{F3359ED4-1527-4CD4-9441-D64493B38554}" type="presOf" srcId="{D0195DBF-5462-4E2E-A6F4-A91DD3EBCF32}" destId="{2EFA9EFC-6F0C-4982-99AE-DC1C32C8F4A5}" srcOrd="0" destOrd="0" presId="urn:microsoft.com/office/officeart/2005/8/layout/hProcess4"/>
    <dgm:cxn modelId="{C136251D-5313-4497-AAE6-A02E04499037}" type="presOf" srcId="{10B03CD7-FA93-489C-982B-2A2C4104ED3C}" destId="{5E1B52B0-C717-4A4B-8896-00F942F48909}" srcOrd="0" destOrd="1" presId="urn:microsoft.com/office/officeart/2005/8/layout/hProcess4"/>
    <dgm:cxn modelId="{CEB32D2B-0D91-41EF-8DDA-C3901DB607C1}" type="presOf" srcId="{5AFB0EF5-2396-40C4-A2E1-E4D10EE860C3}" destId="{0427AC79-55E6-474C-8E76-A35CF4E1DED7}" srcOrd="1" destOrd="2" presId="urn:microsoft.com/office/officeart/2005/8/layout/hProcess4"/>
    <dgm:cxn modelId="{B18D8B74-275B-4353-B6FD-A1BA27CD38BF}" type="presOf" srcId="{40B092FE-658F-473D-A6BA-91521409AF00}" destId="{A9141515-41C2-4E44-9049-1B3BC3A1B4D9}" srcOrd="1" destOrd="0" presId="urn:microsoft.com/office/officeart/2005/8/layout/hProcess4"/>
    <dgm:cxn modelId="{94264633-232D-4772-9F99-88069E0DA213}" type="presOf" srcId="{2E097BC5-4A3F-44C9-BF59-1B0BEAA13879}" destId="{5E1B52B0-C717-4A4B-8896-00F942F48909}" srcOrd="0" destOrd="0" presId="urn:microsoft.com/office/officeart/2005/8/layout/hProcess4"/>
    <dgm:cxn modelId="{36BAB9EF-90E9-4F48-A7EA-581B73DE36FA}" srcId="{66490727-08F2-4662-9491-F775380FE79A}" destId="{DC8F7B2B-28B7-4252-9AD5-9E520DAFC3DF}" srcOrd="0" destOrd="0" parTransId="{273308EB-8300-4123-B5C3-0CF8137260F4}" sibTransId="{CB91611D-A28D-425A-8B45-8CD7BB170EEB}"/>
    <dgm:cxn modelId="{EC2F78A7-C8F7-4153-A33F-275BBB5C3A90}" type="presOf" srcId="{6F9D3995-1E38-49E1-8835-8F3C9A2A581A}" destId="{5E1B52B0-C717-4A4B-8896-00F942F48909}" srcOrd="0" destOrd="4" presId="urn:microsoft.com/office/officeart/2005/8/layout/hProcess4"/>
    <dgm:cxn modelId="{D7946D7A-BC1E-4443-8ACD-333FE2170F73}" type="presOf" srcId="{88F261FA-620F-4069-A13E-8FDF19550BE6}" destId="{0427AC79-55E6-474C-8E76-A35CF4E1DED7}" srcOrd="1" destOrd="5" presId="urn:microsoft.com/office/officeart/2005/8/layout/hProcess4"/>
    <dgm:cxn modelId="{F072A31D-0BD7-4434-8518-0C2C90A57786}" type="presOf" srcId="{2022C42A-ACE2-44F8-8F88-1DFEC20A0873}" destId="{A9141515-41C2-4E44-9049-1B3BC3A1B4D9}" srcOrd="1" destOrd="2" presId="urn:microsoft.com/office/officeart/2005/8/layout/hProcess4"/>
    <dgm:cxn modelId="{E3B0A274-22D4-4F1A-9B9B-DFE7D2646403}" type="presParOf" srcId="{7D4F579E-F1C7-4E21-9D41-A021162DAE91}" destId="{9F4560FC-0F75-4CC0-9134-72B7BC45B903}" srcOrd="0" destOrd="0" presId="urn:microsoft.com/office/officeart/2005/8/layout/hProcess4"/>
    <dgm:cxn modelId="{64132E9B-AE7B-47E1-8D0F-D772601049AB}" type="presParOf" srcId="{7D4F579E-F1C7-4E21-9D41-A021162DAE91}" destId="{2E29E5F7-ADBD-45B3-9A90-A1777D027B91}" srcOrd="1" destOrd="0" presId="urn:microsoft.com/office/officeart/2005/8/layout/hProcess4"/>
    <dgm:cxn modelId="{61A8F9FA-D5D9-4B1D-9ED2-2F496E2E86B5}" type="presParOf" srcId="{7D4F579E-F1C7-4E21-9D41-A021162DAE91}" destId="{EF45C8EA-61BE-475E-A247-846A82B72524}" srcOrd="2" destOrd="0" presId="urn:microsoft.com/office/officeart/2005/8/layout/hProcess4"/>
    <dgm:cxn modelId="{28A4E58D-F34D-4CF8-9CBF-E63682E9E533}" type="presParOf" srcId="{EF45C8EA-61BE-475E-A247-846A82B72524}" destId="{99C2B37A-D388-413D-8129-B28D202DFA17}" srcOrd="0" destOrd="0" presId="urn:microsoft.com/office/officeart/2005/8/layout/hProcess4"/>
    <dgm:cxn modelId="{8E1E862F-684A-420E-91EC-D1FA42477CA0}" type="presParOf" srcId="{99C2B37A-D388-413D-8129-B28D202DFA17}" destId="{A147208F-00D0-47B9-A92B-C5C7073C00FC}" srcOrd="0" destOrd="0" presId="urn:microsoft.com/office/officeart/2005/8/layout/hProcess4"/>
    <dgm:cxn modelId="{35F3F99C-1F1F-419B-8818-C6E5E7EDB86D}" type="presParOf" srcId="{99C2B37A-D388-413D-8129-B28D202DFA17}" destId="{5E1B52B0-C717-4A4B-8896-00F942F48909}" srcOrd="1" destOrd="0" presId="urn:microsoft.com/office/officeart/2005/8/layout/hProcess4"/>
    <dgm:cxn modelId="{F2CCDFCB-4E95-45A8-9FCE-6A272D925B3D}" type="presParOf" srcId="{99C2B37A-D388-413D-8129-B28D202DFA17}" destId="{0427AC79-55E6-474C-8E76-A35CF4E1DED7}" srcOrd="2" destOrd="0" presId="urn:microsoft.com/office/officeart/2005/8/layout/hProcess4"/>
    <dgm:cxn modelId="{86A97CD4-EADB-44A8-ADA8-F4519F533250}" type="presParOf" srcId="{99C2B37A-D388-413D-8129-B28D202DFA17}" destId="{9C8B9AA7-C4B5-4792-B07C-E738B01F1E1D}" srcOrd="3" destOrd="0" presId="urn:microsoft.com/office/officeart/2005/8/layout/hProcess4"/>
    <dgm:cxn modelId="{8D0D3145-DEF0-4581-A057-B36E1D93A45F}" type="presParOf" srcId="{99C2B37A-D388-413D-8129-B28D202DFA17}" destId="{DC395817-DAD2-4352-81FE-6DF4BA54A7EA}" srcOrd="4" destOrd="0" presId="urn:microsoft.com/office/officeart/2005/8/layout/hProcess4"/>
    <dgm:cxn modelId="{391B0C34-2ECB-417D-AE2E-64F0B05276AF}" type="presParOf" srcId="{EF45C8EA-61BE-475E-A247-846A82B72524}" destId="{337A415A-5135-4357-9058-E7F9E8BD3254}" srcOrd="1" destOrd="0" presId="urn:microsoft.com/office/officeart/2005/8/layout/hProcess4"/>
    <dgm:cxn modelId="{54F563BE-7AD0-4D36-A2E4-CCF6A76BA467}" type="presParOf" srcId="{EF45C8EA-61BE-475E-A247-846A82B72524}" destId="{E75CE794-88FE-4E41-9222-97CCA1785162}" srcOrd="2" destOrd="0" presId="urn:microsoft.com/office/officeart/2005/8/layout/hProcess4"/>
    <dgm:cxn modelId="{8463C548-0FA9-4653-BCB1-ABA198F15C9F}" type="presParOf" srcId="{E75CE794-88FE-4E41-9222-97CCA1785162}" destId="{A69381BF-5294-4A14-8676-EBD2F06A7532}" srcOrd="0" destOrd="0" presId="urn:microsoft.com/office/officeart/2005/8/layout/hProcess4"/>
    <dgm:cxn modelId="{9942C9D1-1CD8-487B-B957-7A150D8FD34F}" type="presParOf" srcId="{E75CE794-88FE-4E41-9222-97CCA1785162}" destId="{F131A025-2B26-4746-8045-85B98DDF8029}" srcOrd="1" destOrd="0" presId="urn:microsoft.com/office/officeart/2005/8/layout/hProcess4"/>
    <dgm:cxn modelId="{DFF94726-9C01-4441-9B48-CA0F46D0CE83}" type="presParOf" srcId="{E75CE794-88FE-4E41-9222-97CCA1785162}" destId="{FE40B0C9-E441-4141-8BF3-346C439A83DD}" srcOrd="2" destOrd="0" presId="urn:microsoft.com/office/officeart/2005/8/layout/hProcess4"/>
    <dgm:cxn modelId="{121409C3-8153-46C2-AF39-887350C3B440}" type="presParOf" srcId="{E75CE794-88FE-4E41-9222-97CCA1785162}" destId="{91253116-DEF3-49B8-B403-6CBF057EDFFB}" srcOrd="3" destOrd="0" presId="urn:microsoft.com/office/officeart/2005/8/layout/hProcess4"/>
    <dgm:cxn modelId="{3CE0D902-C32D-4D66-AE7A-E92AD8A81285}" type="presParOf" srcId="{E75CE794-88FE-4E41-9222-97CCA1785162}" destId="{68CEC17A-E907-4B64-86FA-469DB9D096F0}" srcOrd="4" destOrd="0" presId="urn:microsoft.com/office/officeart/2005/8/layout/hProcess4"/>
    <dgm:cxn modelId="{2B7F6D65-5F62-45B8-8A7D-3CF8580D6ADF}" type="presParOf" srcId="{EF45C8EA-61BE-475E-A247-846A82B72524}" destId="{FB1B68F5-ED81-49A0-A2F3-783F50BB91D3}" srcOrd="3" destOrd="0" presId="urn:microsoft.com/office/officeart/2005/8/layout/hProcess4"/>
    <dgm:cxn modelId="{207537AD-C6B1-4938-803D-E69F109FC211}" type="presParOf" srcId="{EF45C8EA-61BE-475E-A247-846A82B72524}" destId="{A0E20816-6BCB-41FB-9722-90CFD3EA4674}" srcOrd="4" destOrd="0" presId="urn:microsoft.com/office/officeart/2005/8/layout/hProcess4"/>
    <dgm:cxn modelId="{DD96934D-9DB1-4D27-9326-FC27F287298F}" type="presParOf" srcId="{A0E20816-6BCB-41FB-9722-90CFD3EA4674}" destId="{E691BF7D-86ED-4098-90F8-6D4331A80F38}" srcOrd="0" destOrd="0" presId="urn:microsoft.com/office/officeart/2005/8/layout/hProcess4"/>
    <dgm:cxn modelId="{31C74E90-1637-4DDF-8055-4A8BCCC4B85B}" type="presParOf" srcId="{A0E20816-6BCB-41FB-9722-90CFD3EA4674}" destId="{F02D6445-E27C-49DF-A0BD-B410EF909406}" srcOrd="1" destOrd="0" presId="urn:microsoft.com/office/officeart/2005/8/layout/hProcess4"/>
    <dgm:cxn modelId="{8FC28875-4029-430A-AA73-47F2EE9D12A7}" type="presParOf" srcId="{A0E20816-6BCB-41FB-9722-90CFD3EA4674}" destId="{A9141515-41C2-4E44-9049-1B3BC3A1B4D9}" srcOrd="2" destOrd="0" presId="urn:microsoft.com/office/officeart/2005/8/layout/hProcess4"/>
    <dgm:cxn modelId="{3B4AAE8D-2045-472B-8DD3-A169E47FBE0B}" type="presParOf" srcId="{A0E20816-6BCB-41FB-9722-90CFD3EA4674}" destId="{2EFA9EFC-6F0C-4982-99AE-DC1C32C8F4A5}" srcOrd="3" destOrd="0" presId="urn:microsoft.com/office/officeart/2005/8/layout/hProcess4"/>
    <dgm:cxn modelId="{2EB129AB-80E4-4E71-AF59-FC5E108F7ABB}" type="presParOf" srcId="{A0E20816-6BCB-41FB-9722-90CFD3EA4674}" destId="{EBDDDF27-D487-462D-AF33-12F8705969E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EB02FF-F22F-41F4-BB46-00E25D4CFC2A}" type="doc">
      <dgm:prSet loTypeId="urn:microsoft.com/office/officeart/2005/8/layout/hProcess3" loCatId="process" qsTypeId="urn:microsoft.com/office/officeart/2005/8/quickstyle/simple1" qsCatId="simple" csTypeId="urn:microsoft.com/office/officeart/2005/8/colors/accent1_2" csCatId="accent1" phldr="1"/>
      <dgm:spPr/>
    </dgm:pt>
    <dgm:pt modelId="{59672C55-EDAF-433E-8E6C-4420AD35191C}">
      <dgm:prSet phldrT="[Text]"/>
      <dgm:spPr/>
      <dgm:t>
        <a:bodyPr/>
        <a:lstStyle/>
        <a:p>
          <a:r>
            <a:rPr lang="en-US" dirty="0" smtClean="0"/>
            <a:t>“Dove’s mission is to make more women feel beautiful every day by broadening the narrow definition of beauty and inspiring them to take great care of themselves.”</a:t>
          </a:r>
          <a:endParaRPr lang="en-US" dirty="0"/>
        </a:p>
      </dgm:t>
    </dgm:pt>
    <dgm:pt modelId="{9ECD36E8-F057-48C2-9988-BB29B524BE80}" type="parTrans" cxnId="{060C577F-78B7-4A36-BC71-7EBF87C34EEF}">
      <dgm:prSet/>
      <dgm:spPr/>
      <dgm:t>
        <a:bodyPr/>
        <a:lstStyle/>
        <a:p>
          <a:endParaRPr lang="en-US"/>
        </a:p>
      </dgm:t>
    </dgm:pt>
    <dgm:pt modelId="{8E844BD4-C797-4928-AE60-F3A5ED28B2E5}" type="sibTrans" cxnId="{060C577F-78B7-4A36-BC71-7EBF87C34EEF}">
      <dgm:prSet/>
      <dgm:spPr/>
      <dgm:t>
        <a:bodyPr/>
        <a:lstStyle/>
        <a:p>
          <a:endParaRPr lang="en-US"/>
        </a:p>
      </dgm:t>
    </dgm:pt>
    <dgm:pt modelId="{D8CC279F-D92D-4F00-9684-760519CD7BD9}" type="pres">
      <dgm:prSet presAssocID="{87EB02FF-F22F-41F4-BB46-00E25D4CFC2A}" presName="Name0" presStyleCnt="0">
        <dgm:presLayoutVars>
          <dgm:dir/>
          <dgm:animLvl val="lvl"/>
          <dgm:resizeHandles val="exact"/>
        </dgm:presLayoutVars>
      </dgm:prSet>
      <dgm:spPr/>
    </dgm:pt>
    <dgm:pt modelId="{FD506797-E079-4CC8-BE00-EF800E3831A1}" type="pres">
      <dgm:prSet presAssocID="{87EB02FF-F22F-41F4-BB46-00E25D4CFC2A}" presName="dummy" presStyleCnt="0"/>
      <dgm:spPr/>
    </dgm:pt>
    <dgm:pt modelId="{15ADEBF5-6655-4FC5-943C-BDC8BAEB5671}" type="pres">
      <dgm:prSet presAssocID="{87EB02FF-F22F-41F4-BB46-00E25D4CFC2A}" presName="linH" presStyleCnt="0"/>
      <dgm:spPr/>
    </dgm:pt>
    <dgm:pt modelId="{254310AD-5FD4-470D-AFA8-C8D3C6D21767}" type="pres">
      <dgm:prSet presAssocID="{87EB02FF-F22F-41F4-BB46-00E25D4CFC2A}" presName="padding1" presStyleCnt="0"/>
      <dgm:spPr/>
    </dgm:pt>
    <dgm:pt modelId="{68E34A79-BF40-4A6D-9BDE-EA3B4A7276B6}" type="pres">
      <dgm:prSet presAssocID="{59672C55-EDAF-433E-8E6C-4420AD35191C}" presName="linV" presStyleCnt="0"/>
      <dgm:spPr/>
    </dgm:pt>
    <dgm:pt modelId="{0BAF1F6E-5A84-4126-88A7-FF51324BEF83}" type="pres">
      <dgm:prSet presAssocID="{59672C55-EDAF-433E-8E6C-4420AD35191C}" presName="spVertical1" presStyleCnt="0"/>
      <dgm:spPr/>
    </dgm:pt>
    <dgm:pt modelId="{EE921BFA-88E6-413A-8221-4E08A5FA3B0B}" type="pres">
      <dgm:prSet presAssocID="{59672C55-EDAF-433E-8E6C-4420AD35191C}" presName="parTx" presStyleLbl="revTx" presStyleIdx="0" presStyleCnt="1">
        <dgm:presLayoutVars>
          <dgm:chMax val="0"/>
          <dgm:chPref val="0"/>
          <dgm:bulletEnabled val="1"/>
        </dgm:presLayoutVars>
      </dgm:prSet>
      <dgm:spPr/>
      <dgm:t>
        <a:bodyPr/>
        <a:lstStyle/>
        <a:p>
          <a:endParaRPr lang="en-US"/>
        </a:p>
      </dgm:t>
    </dgm:pt>
    <dgm:pt modelId="{E7CB3D37-A5AA-43BA-91AC-6B15074C5362}" type="pres">
      <dgm:prSet presAssocID="{59672C55-EDAF-433E-8E6C-4420AD35191C}" presName="spVertical2" presStyleCnt="0"/>
      <dgm:spPr/>
    </dgm:pt>
    <dgm:pt modelId="{404D0395-7D0A-4D00-8CED-7E0EBF9A8CD8}" type="pres">
      <dgm:prSet presAssocID="{59672C55-EDAF-433E-8E6C-4420AD35191C}" presName="spVertical3" presStyleCnt="0"/>
      <dgm:spPr/>
    </dgm:pt>
    <dgm:pt modelId="{443454CD-DB8A-49A0-AD36-4B503B19F3DE}" type="pres">
      <dgm:prSet presAssocID="{87EB02FF-F22F-41F4-BB46-00E25D4CFC2A}" presName="padding2" presStyleCnt="0"/>
      <dgm:spPr/>
    </dgm:pt>
    <dgm:pt modelId="{1D9971C9-02A0-4DE3-8748-E96F682FAEC8}" type="pres">
      <dgm:prSet presAssocID="{87EB02FF-F22F-41F4-BB46-00E25D4CFC2A}" presName="negArrow" presStyleCnt="0"/>
      <dgm:spPr/>
    </dgm:pt>
    <dgm:pt modelId="{07E9AC5C-CF65-4874-9558-D47DE1C7D24D}" type="pres">
      <dgm:prSet presAssocID="{87EB02FF-F22F-41F4-BB46-00E25D4CFC2A}" presName="backgroundArrow" presStyleLbl="node1" presStyleIdx="0" presStyleCnt="1" custLinFactNeighborY="-35053"/>
      <dgm:spPr/>
    </dgm:pt>
  </dgm:ptLst>
  <dgm:cxnLst>
    <dgm:cxn modelId="{FB2FE9C6-86C5-480A-B48C-3567C724EED6}" type="presOf" srcId="{87EB02FF-F22F-41F4-BB46-00E25D4CFC2A}" destId="{D8CC279F-D92D-4F00-9684-760519CD7BD9}" srcOrd="0" destOrd="0" presId="urn:microsoft.com/office/officeart/2005/8/layout/hProcess3"/>
    <dgm:cxn modelId="{060C577F-78B7-4A36-BC71-7EBF87C34EEF}" srcId="{87EB02FF-F22F-41F4-BB46-00E25D4CFC2A}" destId="{59672C55-EDAF-433E-8E6C-4420AD35191C}" srcOrd="0" destOrd="0" parTransId="{9ECD36E8-F057-48C2-9988-BB29B524BE80}" sibTransId="{8E844BD4-C797-4928-AE60-F3A5ED28B2E5}"/>
    <dgm:cxn modelId="{EB9AB6F9-B0FA-47E6-B426-3805A7FE891A}" type="presOf" srcId="{59672C55-EDAF-433E-8E6C-4420AD35191C}" destId="{EE921BFA-88E6-413A-8221-4E08A5FA3B0B}" srcOrd="0" destOrd="0" presId="urn:microsoft.com/office/officeart/2005/8/layout/hProcess3"/>
    <dgm:cxn modelId="{A2543B3F-6AA7-4B0E-A5E7-07A8C5D526A7}" type="presParOf" srcId="{D8CC279F-D92D-4F00-9684-760519CD7BD9}" destId="{FD506797-E079-4CC8-BE00-EF800E3831A1}" srcOrd="0" destOrd="0" presId="urn:microsoft.com/office/officeart/2005/8/layout/hProcess3"/>
    <dgm:cxn modelId="{726ACF3A-6C30-4D31-BB71-27A1F3630990}" type="presParOf" srcId="{D8CC279F-D92D-4F00-9684-760519CD7BD9}" destId="{15ADEBF5-6655-4FC5-943C-BDC8BAEB5671}" srcOrd="1" destOrd="0" presId="urn:microsoft.com/office/officeart/2005/8/layout/hProcess3"/>
    <dgm:cxn modelId="{AF0E8246-9B22-4B80-8B67-9A86AB73A039}" type="presParOf" srcId="{15ADEBF5-6655-4FC5-943C-BDC8BAEB5671}" destId="{254310AD-5FD4-470D-AFA8-C8D3C6D21767}" srcOrd="0" destOrd="0" presId="urn:microsoft.com/office/officeart/2005/8/layout/hProcess3"/>
    <dgm:cxn modelId="{8A5EE8D4-76EA-4C34-BF18-BB1D48FFDCBE}" type="presParOf" srcId="{15ADEBF5-6655-4FC5-943C-BDC8BAEB5671}" destId="{68E34A79-BF40-4A6D-9BDE-EA3B4A7276B6}" srcOrd="1" destOrd="0" presId="urn:microsoft.com/office/officeart/2005/8/layout/hProcess3"/>
    <dgm:cxn modelId="{A92AC25F-7DAE-4B9E-9BAB-CD5E30E63903}" type="presParOf" srcId="{68E34A79-BF40-4A6D-9BDE-EA3B4A7276B6}" destId="{0BAF1F6E-5A84-4126-88A7-FF51324BEF83}" srcOrd="0" destOrd="0" presId="urn:microsoft.com/office/officeart/2005/8/layout/hProcess3"/>
    <dgm:cxn modelId="{948DC367-4677-47ED-8292-986B58047B93}" type="presParOf" srcId="{68E34A79-BF40-4A6D-9BDE-EA3B4A7276B6}" destId="{EE921BFA-88E6-413A-8221-4E08A5FA3B0B}" srcOrd="1" destOrd="0" presId="urn:microsoft.com/office/officeart/2005/8/layout/hProcess3"/>
    <dgm:cxn modelId="{E9D88FCD-59F7-48C1-880A-C8DB9FA10D7E}" type="presParOf" srcId="{68E34A79-BF40-4A6D-9BDE-EA3B4A7276B6}" destId="{E7CB3D37-A5AA-43BA-91AC-6B15074C5362}" srcOrd="2" destOrd="0" presId="urn:microsoft.com/office/officeart/2005/8/layout/hProcess3"/>
    <dgm:cxn modelId="{74BB7EF9-AD69-4FF1-9BFF-3600EC32D8D6}" type="presParOf" srcId="{68E34A79-BF40-4A6D-9BDE-EA3B4A7276B6}" destId="{404D0395-7D0A-4D00-8CED-7E0EBF9A8CD8}" srcOrd="3" destOrd="0" presId="urn:microsoft.com/office/officeart/2005/8/layout/hProcess3"/>
    <dgm:cxn modelId="{E486A343-9BC8-4CEC-9342-BF1E50D28A21}" type="presParOf" srcId="{15ADEBF5-6655-4FC5-943C-BDC8BAEB5671}" destId="{443454CD-DB8A-49A0-AD36-4B503B19F3DE}" srcOrd="2" destOrd="0" presId="urn:microsoft.com/office/officeart/2005/8/layout/hProcess3"/>
    <dgm:cxn modelId="{15332C14-84F5-4946-A518-98B785392AEF}" type="presParOf" srcId="{15ADEBF5-6655-4FC5-943C-BDC8BAEB5671}" destId="{1D9971C9-02A0-4DE3-8748-E96F682FAEC8}" srcOrd="3" destOrd="0" presId="urn:microsoft.com/office/officeart/2005/8/layout/hProcess3"/>
    <dgm:cxn modelId="{363DE61B-BBB4-47E7-898C-3D8763DDB145}" type="presParOf" srcId="{15ADEBF5-6655-4FC5-943C-BDC8BAEB5671}" destId="{07E9AC5C-CF65-4874-9558-D47DE1C7D24D}"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29EB9-48AC-4EAA-B25E-6C5CB0A92CB4}">
      <dsp:nvSpPr>
        <dsp:cNvPr id="0" name=""/>
        <dsp:cNvSpPr/>
      </dsp:nvSpPr>
      <dsp:spPr>
        <a:xfrm rot="5400000">
          <a:off x="-758358" y="758358"/>
          <a:ext cx="3205162" cy="1688445"/>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Brand is DIODIVAC</a:t>
          </a:r>
          <a:endParaRPr lang="en-US" sz="3200" kern="1200" dirty="0"/>
        </a:p>
      </dsp:txBody>
      <dsp:txXfrm rot="-5400000">
        <a:off x="1" y="844223"/>
        <a:ext cx="1688445" cy="1516717"/>
      </dsp:txXfrm>
    </dsp:sp>
    <dsp:sp modelId="{7723FA6D-7BFB-4D38-BA92-A59118B7E7DB}">
      <dsp:nvSpPr>
        <dsp:cNvPr id="0" name=""/>
        <dsp:cNvSpPr/>
      </dsp:nvSpPr>
      <dsp:spPr>
        <a:xfrm rot="5400000">
          <a:off x="1774309" y="-63671"/>
          <a:ext cx="2360939" cy="25326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Delivering Quality</a:t>
          </a:r>
          <a:endParaRPr lang="en-US" sz="2100" kern="1200" dirty="0"/>
        </a:p>
        <a:p>
          <a:pPr marL="228600" lvl="1" indent="-228600" algn="l" defTabSz="933450">
            <a:lnSpc>
              <a:spcPct val="90000"/>
            </a:lnSpc>
            <a:spcBef>
              <a:spcPct val="0"/>
            </a:spcBef>
            <a:spcAft>
              <a:spcPct val="15000"/>
            </a:spcAft>
            <a:buChar char="••"/>
          </a:pPr>
          <a:r>
            <a:rPr lang="en-US" sz="2100" kern="1200" dirty="0" smtClean="0"/>
            <a:t>Identity &amp; Ownership</a:t>
          </a:r>
          <a:endParaRPr lang="en-US" sz="2100" kern="1200" dirty="0"/>
        </a:p>
        <a:p>
          <a:pPr marL="228600" lvl="1" indent="-228600" algn="l" defTabSz="933450">
            <a:lnSpc>
              <a:spcPct val="90000"/>
            </a:lnSpc>
            <a:spcBef>
              <a:spcPct val="0"/>
            </a:spcBef>
            <a:spcAft>
              <a:spcPct val="15000"/>
            </a:spcAft>
            <a:buChar char="••"/>
          </a:pPr>
          <a:r>
            <a:rPr lang="en-US" sz="2100" kern="1200" dirty="0" smtClean="0"/>
            <a:t>Differentiation</a:t>
          </a:r>
          <a:endParaRPr lang="en-US" sz="2100" kern="1200" dirty="0"/>
        </a:p>
        <a:p>
          <a:pPr marL="228600" lvl="1" indent="-228600" algn="l" defTabSz="933450">
            <a:lnSpc>
              <a:spcPct val="90000"/>
            </a:lnSpc>
            <a:spcBef>
              <a:spcPct val="0"/>
            </a:spcBef>
            <a:spcAft>
              <a:spcPct val="15000"/>
            </a:spcAft>
            <a:buChar char="••"/>
          </a:pPr>
          <a:r>
            <a:rPr lang="en-US" sz="2100" kern="1200" dirty="0" smtClean="0"/>
            <a:t>Value Addition</a:t>
          </a:r>
          <a:endParaRPr lang="en-US" sz="2100" kern="1200" dirty="0"/>
        </a:p>
        <a:p>
          <a:pPr marL="228600" lvl="1" indent="-228600" algn="l" defTabSz="933450">
            <a:lnSpc>
              <a:spcPct val="90000"/>
            </a:lnSpc>
            <a:spcBef>
              <a:spcPct val="0"/>
            </a:spcBef>
            <a:spcAft>
              <a:spcPct val="15000"/>
            </a:spcAft>
            <a:buChar char="••"/>
          </a:pPr>
          <a:r>
            <a:rPr lang="en-US" sz="2100" kern="1200" dirty="0" smtClean="0"/>
            <a:t>Confidence </a:t>
          </a:r>
          <a:endParaRPr lang="en-US" sz="2100" kern="1200" dirty="0"/>
        </a:p>
      </dsp:txBody>
      <dsp:txXfrm rot="-5400000">
        <a:off x="1688445" y="137445"/>
        <a:ext cx="2417415" cy="2130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B52B0-C717-4A4B-8896-00F942F48909}">
      <dsp:nvSpPr>
        <dsp:cNvPr id="0" name=""/>
        <dsp:cNvSpPr/>
      </dsp:nvSpPr>
      <dsp:spPr>
        <a:xfrm>
          <a:off x="107751" y="164161"/>
          <a:ext cx="3196330" cy="40230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Functional Benefits Era </a:t>
          </a:r>
          <a:endParaRPr lang="en-US" sz="1200" kern="1200" dirty="0"/>
        </a:p>
        <a:p>
          <a:pPr marL="114300" lvl="1" indent="-114300" algn="l" defTabSz="533400">
            <a:lnSpc>
              <a:spcPct val="90000"/>
            </a:lnSpc>
            <a:spcBef>
              <a:spcPct val="0"/>
            </a:spcBef>
            <a:spcAft>
              <a:spcPct val="15000"/>
            </a:spcAft>
            <a:buChar char="••"/>
          </a:pPr>
          <a:r>
            <a:rPr lang="en-US" sz="1200" kern="1200" dirty="0" smtClean="0"/>
            <a:t>The first Dove product “The Beauty Bar” </a:t>
          </a:r>
          <a:endParaRPr lang="en-US" sz="1200" kern="1200" dirty="0"/>
        </a:p>
        <a:p>
          <a:pPr marL="114300" lvl="1" indent="-114300" algn="l" defTabSz="533400">
            <a:lnSpc>
              <a:spcPct val="90000"/>
            </a:lnSpc>
            <a:spcBef>
              <a:spcPct val="0"/>
            </a:spcBef>
            <a:spcAft>
              <a:spcPct val="15000"/>
            </a:spcAft>
            <a:buChar char="••"/>
          </a:pPr>
          <a:r>
            <a:rPr lang="en-US" sz="1200" kern="1200" dirty="0" smtClean="0"/>
            <a:t>Ogilvy and Mather advertising company created the launched marketing campaign </a:t>
          </a:r>
          <a:endParaRPr lang="en-US" sz="1200" kern="1200" dirty="0"/>
        </a:p>
        <a:p>
          <a:pPr marL="114300" lvl="1" indent="-114300" algn="l" defTabSz="533400">
            <a:lnSpc>
              <a:spcPct val="90000"/>
            </a:lnSpc>
            <a:spcBef>
              <a:spcPct val="0"/>
            </a:spcBef>
            <a:spcAft>
              <a:spcPct val="15000"/>
            </a:spcAft>
            <a:buChar char="••"/>
          </a:pPr>
          <a:r>
            <a:rPr lang="en-US" sz="1200" kern="1200" dirty="0" smtClean="0"/>
            <a:t>“Dove soap doesn’t dry your skin because its one quarter cleansing cream”</a:t>
          </a:r>
          <a:endParaRPr lang="en-US" sz="1200" kern="1200" dirty="0"/>
        </a:p>
        <a:p>
          <a:pPr marL="114300" lvl="1" indent="-114300" algn="l" defTabSz="533400">
            <a:lnSpc>
              <a:spcPct val="90000"/>
            </a:lnSpc>
            <a:spcBef>
              <a:spcPct val="0"/>
            </a:spcBef>
            <a:spcAft>
              <a:spcPct val="15000"/>
            </a:spcAft>
            <a:buChar char="••"/>
          </a:pPr>
          <a:r>
            <a:rPr lang="en-US" sz="1200" kern="1200" dirty="0" smtClean="0"/>
            <a:t>Never referred to itself as a soap, but a cleansing bar </a:t>
          </a:r>
          <a:endParaRPr lang="en-US" sz="1200" kern="1200" dirty="0"/>
        </a:p>
        <a:p>
          <a:pPr marL="114300" lvl="1" indent="-114300" algn="l" defTabSz="533400">
            <a:lnSpc>
              <a:spcPct val="90000"/>
            </a:lnSpc>
            <a:spcBef>
              <a:spcPct val="0"/>
            </a:spcBef>
            <a:spcAft>
              <a:spcPct val="15000"/>
            </a:spcAft>
            <a:buChar char="••"/>
          </a:pPr>
          <a:r>
            <a:rPr lang="en-US" sz="1200" kern="1200" dirty="0" smtClean="0"/>
            <a:t>All of these ads were illustrated with photographs that showed cream being poured into a tablet.</a:t>
          </a:r>
          <a:endParaRPr lang="en-US" sz="1200" kern="1200" dirty="0"/>
        </a:p>
        <a:p>
          <a:pPr marL="114300" lvl="1" indent="-114300" algn="l" defTabSz="533400">
            <a:lnSpc>
              <a:spcPct val="90000"/>
            </a:lnSpc>
            <a:spcBef>
              <a:spcPct val="0"/>
            </a:spcBef>
            <a:spcAft>
              <a:spcPct val="15000"/>
            </a:spcAft>
            <a:buChar char="••"/>
          </a:pPr>
          <a:r>
            <a:rPr lang="en-US" sz="1200" kern="1200" dirty="0" smtClean="0"/>
            <a:t> In addition; the ads were shot with natural looking women rather than models to convey the benefits of the product.</a:t>
          </a:r>
          <a:endParaRPr lang="en-US" sz="1200" kern="1200" dirty="0"/>
        </a:p>
      </dsp:txBody>
      <dsp:txXfrm>
        <a:off x="200332" y="256742"/>
        <a:ext cx="3011168" cy="2975778"/>
      </dsp:txXfrm>
    </dsp:sp>
    <dsp:sp modelId="{337A415A-5135-4357-9058-E7F9E8BD3254}">
      <dsp:nvSpPr>
        <dsp:cNvPr id="0" name=""/>
        <dsp:cNvSpPr/>
      </dsp:nvSpPr>
      <dsp:spPr>
        <a:xfrm>
          <a:off x="1835233" y="1495617"/>
          <a:ext cx="3028599" cy="3028599"/>
        </a:xfrm>
        <a:prstGeom prst="leftCircularArrow">
          <a:avLst>
            <a:gd name="adj1" fmla="val 3646"/>
            <a:gd name="adj2" fmla="val 453926"/>
            <a:gd name="adj3" fmla="val 2229437"/>
            <a:gd name="adj4" fmla="val 9024489"/>
            <a:gd name="adj5" fmla="val 425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8B9AA7-C4B5-4792-B07C-E738B01F1E1D}">
      <dsp:nvSpPr>
        <dsp:cNvPr id="0" name=""/>
        <dsp:cNvSpPr/>
      </dsp:nvSpPr>
      <dsp:spPr>
        <a:xfrm>
          <a:off x="987836" y="2784856"/>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lvl="0" algn="ctr" defTabSz="2311400">
            <a:lnSpc>
              <a:spcPct val="90000"/>
            </a:lnSpc>
            <a:spcBef>
              <a:spcPct val="0"/>
            </a:spcBef>
            <a:spcAft>
              <a:spcPct val="35000"/>
            </a:spcAft>
          </a:pPr>
          <a:r>
            <a:rPr lang="en-US" sz="5200" kern="1200" dirty="0" smtClean="0"/>
            <a:t>1957</a:t>
          </a:r>
          <a:endParaRPr lang="en-US" sz="5200" kern="1200" dirty="0"/>
        </a:p>
      </dsp:txBody>
      <dsp:txXfrm>
        <a:off x="1014600" y="2811620"/>
        <a:ext cx="2244326" cy="860252"/>
      </dsp:txXfrm>
    </dsp:sp>
    <dsp:sp modelId="{F131A025-2B26-4746-8045-85B98DDF8029}">
      <dsp:nvSpPr>
        <dsp:cNvPr id="0" name=""/>
        <dsp:cNvSpPr/>
      </dsp:nvSpPr>
      <dsp:spPr>
        <a:xfrm>
          <a:off x="3829861" y="1109591"/>
          <a:ext cx="2585086" cy="2132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The Dove “Beauty Bar.” widely endorsed by Dermatologists and Physicians </a:t>
          </a:r>
          <a:endParaRPr lang="en-US" sz="1200" kern="1200" dirty="0"/>
        </a:p>
        <a:p>
          <a:pPr marL="114300" lvl="1" indent="-114300" algn="l" defTabSz="533400">
            <a:lnSpc>
              <a:spcPct val="90000"/>
            </a:lnSpc>
            <a:spcBef>
              <a:spcPct val="0"/>
            </a:spcBef>
            <a:spcAft>
              <a:spcPct val="15000"/>
            </a:spcAft>
            <a:buChar char="••"/>
          </a:pPr>
          <a:r>
            <a:rPr lang="en-US" sz="1200" kern="1200" dirty="0" smtClean="0"/>
            <a:t>Started to roll out globally </a:t>
          </a:r>
          <a:endParaRPr lang="en-US" sz="1200" kern="1200" dirty="0"/>
        </a:p>
      </dsp:txBody>
      <dsp:txXfrm>
        <a:off x="3878928" y="1615548"/>
        <a:ext cx="2486952" cy="1577131"/>
      </dsp:txXfrm>
    </dsp:sp>
    <dsp:sp modelId="{FB1B68F5-ED81-49A0-A2F3-783F50BB91D3}">
      <dsp:nvSpPr>
        <dsp:cNvPr id="0" name=""/>
        <dsp:cNvSpPr/>
      </dsp:nvSpPr>
      <dsp:spPr>
        <a:xfrm>
          <a:off x="5211724" y="-342056"/>
          <a:ext cx="3679793" cy="3679793"/>
        </a:xfrm>
        <a:prstGeom prst="circularArrow">
          <a:avLst>
            <a:gd name="adj1" fmla="val 3001"/>
            <a:gd name="adj2" fmla="val 367920"/>
            <a:gd name="adj3" fmla="val 19446541"/>
            <a:gd name="adj4" fmla="val 12565482"/>
            <a:gd name="adj5" fmla="val 350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253116-DEF3-49B8-B403-6CBF057EDFFB}">
      <dsp:nvSpPr>
        <dsp:cNvPr id="0" name=""/>
        <dsp:cNvSpPr/>
      </dsp:nvSpPr>
      <dsp:spPr>
        <a:xfrm>
          <a:off x="4404325" y="652700"/>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lvl="0" algn="ctr" defTabSz="2311400">
            <a:lnSpc>
              <a:spcPct val="90000"/>
            </a:lnSpc>
            <a:spcBef>
              <a:spcPct val="0"/>
            </a:spcBef>
            <a:spcAft>
              <a:spcPct val="35000"/>
            </a:spcAft>
          </a:pPr>
          <a:r>
            <a:rPr lang="en-US" sz="5200" kern="1200" dirty="0" smtClean="0"/>
            <a:t>1980</a:t>
          </a:r>
          <a:endParaRPr lang="en-US" sz="5200" kern="1200" dirty="0"/>
        </a:p>
      </dsp:txBody>
      <dsp:txXfrm>
        <a:off x="4431089" y="679464"/>
        <a:ext cx="2244326" cy="860252"/>
      </dsp:txXfrm>
    </dsp:sp>
    <dsp:sp modelId="{F02D6445-E27C-49DF-A0BD-B410EF909406}">
      <dsp:nvSpPr>
        <dsp:cNvPr id="0" name=""/>
        <dsp:cNvSpPr/>
      </dsp:nvSpPr>
      <dsp:spPr>
        <a:xfrm>
          <a:off x="7227959" y="498675"/>
          <a:ext cx="3179888" cy="33539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Was wildly successful and was tapped to become a Masterbrand </a:t>
          </a:r>
          <a:endParaRPr lang="en-US" sz="1100" kern="1200" dirty="0"/>
        </a:p>
        <a:p>
          <a:pPr marL="57150" lvl="1" indent="-57150" algn="l" defTabSz="488950">
            <a:lnSpc>
              <a:spcPct val="90000"/>
            </a:lnSpc>
            <a:spcBef>
              <a:spcPct val="0"/>
            </a:spcBef>
            <a:spcAft>
              <a:spcPct val="15000"/>
            </a:spcAft>
            <a:buChar char="••"/>
          </a:pPr>
          <a:r>
            <a:rPr lang="en-US" sz="1100" kern="1200" dirty="0" smtClean="0"/>
            <a:t>Differentiated itself in markets such as product wash, deodorants, hair care, facial cleansers, hair styling products, and body lotions </a:t>
          </a:r>
          <a:endParaRPr lang="en-US" sz="1100" kern="1200" dirty="0"/>
        </a:p>
        <a:p>
          <a:pPr marL="57150" lvl="1" indent="-57150" algn="l" defTabSz="488950">
            <a:lnSpc>
              <a:spcPct val="90000"/>
            </a:lnSpc>
            <a:spcBef>
              <a:spcPct val="0"/>
            </a:spcBef>
            <a:spcAft>
              <a:spcPct val="15000"/>
            </a:spcAft>
            <a:buChar char="••"/>
          </a:pPr>
          <a:r>
            <a:rPr lang="en-US" sz="1100" kern="1200" dirty="0" smtClean="0"/>
            <a:t>Unilever continued to add, yet needed to connect to the consumer more. </a:t>
          </a:r>
          <a:endParaRPr lang="en-US" sz="1100" kern="1200" dirty="0"/>
        </a:p>
      </dsp:txBody>
      <dsp:txXfrm>
        <a:off x="7305144" y="575860"/>
        <a:ext cx="3025518" cy="2480905"/>
      </dsp:txXfrm>
    </dsp:sp>
    <dsp:sp modelId="{2EFA9EFC-6F0C-4982-99AE-DC1C32C8F4A5}">
      <dsp:nvSpPr>
        <dsp:cNvPr id="0" name=""/>
        <dsp:cNvSpPr/>
      </dsp:nvSpPr>
      <dsp:spPr>
        <a:xfrm>
          <a:off x="8099824" y="2784856"/>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lvl="0" algn="ctr" defTabSz="2311400">
            <a:lnSpc>
              <a:spcPct val="90000"/>
            </a:lnSpc>
            <a:spcBef>
              <a:spcPct val="0"/>
            </a:spcBef>
            <a:spcAft>
              <a:spcPct val="35000"/>
            </a:spcAft>
          </a:pPr>
          <a:r>
            <a:rPr lang="en-US" sz="5200" kern="1200" dirty="0" smtClean="0"/>
            <a:t>2000</a:t>
          </a:r>
          <a:endParaRPr lang="en-US" sz="5200" kern="1200" dirty="0"/>
        </a:p>
      </dsp:txBody>
      <dsp:txXfrm>
        <a:off x="8126588" y="2811620"/>
        <a:ext cx="2244326" cy="860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9AC5C-CF65-4874-9558-D47DE1C7D24D}">
      <dsp:nvSpPr>
        <dsp:cNvPr id="0" name=""/>
        <dsp:cNvSpPr/>
      </dsp:nvSpPr>
      <dsp:spPr>
        <a:xfrm>
          <a:off x="0" y="0"/>
          <a:ext cx="10515600" cy="2101365"/>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21BFA-88E6-413A-8221-4E08A5FA3B0B}">
      <dsp:nvSpPr>
        <dsp:cNvPr id="0" name=""/>
        <dsp:cNvSpPr/>
      </dsp:nvSpPr>
      <dsp:spPr>
        <a:xfrm>
          <a:off x="845393" y="720846"/>
          <a:ext cx="9047112" cy="1050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smtClean="0"/>
            <a:t>“Dove’s mission is to make more women feel beautiful every day by broadening the narrow definition of beauty and inspiring them to take great care of themselves.”</a:t>
          </a:r>
          <a:endParaRPr lang="en-US" sz="2100" kern="1200" dirty="0"/>
        </a:p>
      </dsp:txBody>
      <dsp:txXfrm>
        <a:off x="845393" y="720846"/>
        <a:ext cx="9047112" cy="10506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9DC4B-BA09-496B-97C7-25F1E973AA78}" type="datetimeFigureOut">
              <a:rPr lang="en-US" smtClean="0"/>
              <a:t>4/24/2013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B8516-395D-4C26-A453-C7EC26B19B85}" type="slidenum">
              <a:rPr lang="en-US" smtClean="0"/>
              <a:t>‹#›</a:t>
            </a:fld>
            <a:endParaRPr lang="en-US"/>
          </a:p>
        </p:txBody>
      </p:sp>
    </p:spTree>
    <p:extLst>
      <p:ext uri="{BB962C8B-B14F-4D97-AF65-F5344CB8AC3E}">
        <p14:creationId xmlns:p14="http://schemas.microsoft.com/office/powerpoint/2010/main" val="2263426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Viral marketing is mainly useful as a marketing strategy because it eliminates a large cost of marketing. Marketers can use non-traditional media such as YouTube, blogs, and online. Businesses are moving</a:t>
            </a:r>
            <a:r>
              <a:rPr lang="en-US" baseline="0" dirty="0" smtClean="0"/>
              <a:t> towards creating a marketing event online by utilizing all the available tools, platforms, and avenues such as Facebook, YouTube, </a:t>
            </a:r>
            <a:r>
              <a:rPr lang="en-US" baseline="0" dirty="0" err="1" smtClean="0"/>
              <a:t>MySpace</a:t>
            </a:r>
            <a:r>
              <a:rPr lang="en-US" baseline="0" dirty="0" smtClean="0"/>
              <a:t>, </a:t>
            </a:r>
            <a:r>
              <a:rPr lang="en-US" baseline="0" dirty="0" err="1" smtClean="0"/>
              <a:t>Pinterest</a:t>
            </a:r>
            <a:r>
              <a:rPr lang="en-US" baseline="0" dirty="0" smtClean="0"/>
              <a:t>, </a:t>
            </a:r>
            <a:r>
              <a:rPr lang="en-US" baseline="0" dirty="0" err="1" smtClean="0"/>
              <a:t>Instagram</a:t>
            </a:r>
            <a:r>
              <a:rPr lang="en-US" baseline="0" dirty="0" smtClean="0"/>
              <a:t>, and a host of others. With the integrated approach of using the internet to market, companies are relying on the consumers to continually generate buzz by the companies engaging in them and creating an open space for consumers to give their opinions, reviews, and recruit others building up a customer base for the company. Unilever, tried an approach that was not seen yet in the marketing or online world. </a:t>
            </a:r>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2</a:t>
            </a:fld>
            <a:endParaRPr lang="en-US"/>
          </a:p>
        </p:txBody>
      </p:sp>
    </p:spTree>
    <p:extLst>
      <p:ext uri="{BB962C8B-B14F-4D97-AF65-F5344CB8AC3E}">
        <p14:creationId xmlns:p14="http://schemas.microsoft.com/office/powerpoint/2010/main" val="212068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Campaign</a:t>
            </a:r>
            <a:r>
              <a:rPr lang="en-US" baseline="0" dirty="0" smtClean="0"/>
              <a:t> for Real Beauty utilized a space within the internet that many companies were not ready to realize its full potential. Their next advertisement included showcasing a short film that was too long for an average commercial so they put it on the popular video-sharing platform YouTube.  “The Evolution” showed the </a:t>
            </a:r>
            <a:r>
              <a:rPr lang="en-US" baseline="0" dirty="0" err="1" smtClean="0"/>
              <a:t>photoshopping</a:t>
            </a:r>
            <a:r>
              <a:rPr lang="en-US" baseline="0" dirty="0" smtClean="0"/>
              <a:t> effects, with the help of make up, and glamour effects to turn a plan Jane looking woman in a </a:t>
            </a:r>
            <a:r>
              <a:rPr lang="en-US" baseline="0" dirty="0" err="1" smtClean="0"/>
              <a:t>glamoured</a:t>
            </a:r>
            <a:r>
              <a:rPr lang="en-US" baseline="0" dirty="0" smtClean="0"/>
              <a:t> up movie star. I just three months the film received over 3 million views. The exposure generated considerable buzz in blogs and chats rooms and  became a popular  topic on numerous articles on the internet, news, </a:t>
            </a:r>
            <a:r>
              <a:rPr lang="en-US" baseline="0" dirty="0" err="1" smtClean="0"/>
              <a:t>tv</a:t>
            </a:r>
            <a:r>
              <a:rPr lang="en-US" baseline="0" dirty="0" smtClean="0"/>
              <a:t>, and in magazines. </a:t>
            </a:r>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11</a:t>
            </a:fld>
            <a:endParaRPr lang="en-US"/>
          </a:p>
        </p:txBody>
      </p:sp>
    </p:spTree>
    <p:extLst>
      <p:ext uri="{BB962C8B-B14F-4D97-AF65-F5344CB8AC3E}">
        <p14:creationId xmlns:p14="http://schemas.microsoft.com/office/powerpoint/2010/main" val="3571435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Campaign</a:t>
            </a:r>
            <a:r>
              <a:rPr lang="en-US" baseline="0" dirty="0" smtClean="0"/>
              <a:t> for Real Beauty was revolutionary  in the approach to marketing. Dove’s mission is to make more women feel beautiful everyday by giving them a new definition of what beauty is. In the effort of giving a new perspective also encouraging the to take better care of themselves by giving providing them with as assortment of products. In order for them to continue their marketing efforts they launched another promotion that allowed consumers to be the creators in commercials. The commercials were shown during the Academy Awards and instructed women to use the products, and share in their experiences of what the product felt like and did to their body. The used the promotions a media vehicle in launching the CampaigforRealBeauty.com website. In their use of innovative promotions they used electronic billboards, marketing events, online vote casting, and mobile marketing.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12</a:t>
            </a:fld>
            <a:endParaRPr lang="en-US"/>
          </a:p>
        </p:txBody>
      </p:sp>
    </p:spTree>
    <p:extLst>
      <p:ext uri="{BB962C8B-B14F-4D97-AF65-F5344CB8AC3E}">
        <p14:creationId xmlns:p14="http://schemas.microsoft.com/office/powerpoint/2010/main" val="149693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Campaign</a:t>
            </a:r>
            <a:r>
              <a:rPr lang="en-US" baseline="0" dirty="0" smtClean="0"/>
              <a:t> for Real Beauty wasn’t without its issues and detractors. The Dove campaign’s mission was to make real women feel beautiful about the beauty they already have.  However, this change in the way the brand was marketing was a variance from the original heritage of the brand, that was established as being a functional product. The campaign was viewed by some as contradictory in nature as consumers intent was to buy products that enhance their looks and body, however, the marketing campaign was targeted as a means of showcasing the beauty that the women already had. Many of the ads were a little controversial to run on mainstream television, as well as the advertisements of real images of women plastered on billboards, and magazines. Many were uncomfortable with seeing the images of not normally viewed women in their underwear. Other contradictions followed suit with Unilever’s other brands that included Axe, that in their displayed scantily clad, skinny, made up women that opposite were Dove’s real images of women that you wouldn't typically find in a magazine. Other operational issues included. The promotions that Dove would run with its ads were not related to the overall message</a:t>
            </a:r>
          </a:p>
          <a:p>
            <a:r>
              <a:rPr lang="en-US" baseline="0" dirty="0" smtClean="0"/>
              <a:t>The methods of marketing were wary at the beginning of pitching ideas, the film, and the ad featuring the executives children was a controversial ideal that received a little backlash from some groups. </a:t>
            </a:r>
          </a:p>
          <a:p>
            <a:r>
              <a:rPr lang="en-US" baseline="0" dirty="0" smtClean="0"/>
              <a:t>Competition began to copy their untraditional approach to marketing to women.</a:t>
            </a:r>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14</a:t>
            </a:fld>
            <a:endParaRPr lang="en-US"/>
          </a:p>
        </p:txBody>
      </p:sp>
    </p:spTree>
    <p:extLst>
      <p:ext uri="{BB962C8B-B14F-4D97-AF65-F5344CB8AC3E}">
        <p14:creationId xmlns:p14="http://schemas.microsoft.com/office/powerpoint/2010/main" val="3934114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past position of Dove when it launched in 1957 as “The Beauty Bar.” was a leader within the beauty market. Later after the endorsements from dermatologists and physicians began to role out globally and expanded its products. However the market became crowded with competition that were much cheaper. Much of the advertisements were confusing to the consumer, and they were not able to expand in the markets no matter the number of products added to their portfolio. In 2000 It was made into the Masterbrand for Unilever, it expanded its range within the market, and was able to gain customers across the world. The ability to differentiate itself from other products in the market drove brand awareness and brand loyalty. There success in other mediums of advertising saw rising sales and revenues, with many consumers willing to defend the campaign because they showed real images and issues that they identified with Brand management split into two groups. Brand development – developed idea behind the brand , marketing strategy on the internet and television, centralized  global scope, located where the brand is the strongest  Brand building –replicated in each of the major brands in the markets, bring the brand to life in local market, responsible for PR and other media advertisement campaigns, decentralized  local scope. In 2004 launched its global campaign, year later saw revenues of $50 billion. </a:t>
            </a:r>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15</a:t>
            </a:fld>
            <a:endParaRPr lang="en-US"/>
          </a:p>
        </p:txBody>
      </p:sp>
    </p:spTree>
    <p:extLst>
      <p:ext uri="{BB962C8B-B14F-4D97-AF65-F5344CB8AC3E}">
        <p14:creationId xmlns:p14="http://schemas.microsoft.com/office/powerpoint/2010/main" val="46881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Dove formed their campaign their target market was to women young and old that needed to convince that they were already beautiful. When Dove formed the Campaign for Real Beauty it was positioned as aesthetic need for consumers. The campaign didn’t focus on the functional benefits but on the need to feel good by representing a point of view from regular women. The message was delivered through untraditional media methods from the Real Beauty Campaign and Self-Esteem Campaign, that questioned the targeted market’s perception of beauty. The wide exposure of the controversial digital campaigns gave Dove free exposure and media on TV, blogs, and social networks.  TV shows like Today show and Good Morning America talked about these campaigns and Oprah Winfrey show was dedicated an entire episode to the Self-Esteem campaign to discuss the self-esteem concept with centered attention on the Dove campaign.. At the time of the case study and afterwards, the uniqueness's of the campaign created a firestorm of dialogue spread through the internet and the media. The brand is discussed all over the world, in a open dialogue from its unique message it delivers</a:t>
            </a:r>
          </a:p>
          <a:p>
            <a:r>
              <a:rPr lang="en-US" baseline="0" dirty="0" smtClean="0"/>
              <a:t>The Self-Esteem Fund adds the value of the brand by showing the public its self awareness in social responsibilities by spreading the message of building self esteem in young girls, and ignoring the media interpretation of what is beautiful.  Dove had developed self-confidence work shops for women and girls, which are in line with its objective of maintaining the “Real Beauty” image, which only adds to their brand value. The Fund also supports Body Talk, an educational program for schools in the United Kingdom and Canada. Dove also created global touring photography exhibit, beyond compare. Women photographers on beauty , showcasing diverse images of female beauty from 67 female photographers, and showing beauty beyond stereotypes.</a:t>
            </a:r>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16</a:t>
            </a:fld>
            <a:endParaRPr lang="en-US"/>
          </a:p>
        </p:txBody>
      </p:sp>
    </p:spTree>
    <p:extLst>
      <p:ext uri="{BB962C8B-B14F-4D97-AF65-F5344CB8AC3E}">
        <p14:creationId xmlns:p14="http://schemas.microsoft.com/office/powerpoint/2010/main" val="3340224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Unilever</a:t>
            </a:r>
            <a:r>
              <a:rPr lang="en-US" baseline="0" dirty="0" smtClean="0"/>
              <a:t> used several marketing communication techniques in order to communicate with their target audience and effectively market their campaign. Unilever used an integrated marketing approach to market their campaigns for Dove. Their marketing communications included: Giving interviews, interviewing real women from different countries and different age groups, ethnicities, and backgrounds </a:t>
            </a:r>
          </a:p>
          <a:p>
            <a:r>
              <a:rPr lang="en-US" baseline="0" dirty="0" smtClean="0"/>
              <a:t>Conducting surveys from different types of women and girls, used grounded research in order to come  up with the media plan. They used innovative technology to market their message such as online advertisements, Electronic Billboards that offered On demand voting, Traditional Billboards, Billboard Panels. Mobile Campaigning, Chat Rooms, and Blogs. Some of the most popular marketing communication tools included, YouTube Films and Videos that led to an innovative and popular Viral Campaign. The use of open dialogue and discussions on TV Shows, Specials, Articles, TV commercials. They targeted the women with building up their self esteem through, programs and Workshops. Campaignforrealbeauty.com, THE DOVE SELF-ESTEEM FUND WEBSITE. All these marketing communication methods help to increase their brand, build their customer base globally and locally, and create a healthy yet needed debate on self image within the media, the responsibility for corporations, and the effects on young girls growing up in the self image obsessed society.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17</a:t>
            </a:fld>
            <a:endParaRPr lang="en-US"/>
          </a:p>
        </p:txBody>
      </p:sp>
    </p:spTree>
    <p:extLst>
      <p:ext uri="{BB962C8B-B14F-4D97-AF65-F5344CB8AC3E}">
        <p14:creationId xmlns:p14="http://schemas.microsoft.com/office/powerpoint/2010/main" val="73556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a:t>
            </a:r>
            <a:r>
              <a:rPr lang="en-US" baseline="0" dirty="0" smtClean="0"/>
              <a:t> a critical look into the campaign and into Dove’s marketing approach included, In evaluating Dove’s Real Beauty Campaign, there are some major risks that could harm the brands value, position, and future growth within the market and with consumers They run the risks of being the brand for “fat girls” as the women were usually a little less than the typical skinny woman images in magazines,   "How could the same company that launched Dove's Campaign for Real Beauty, celebrating women's natural appearance over media stereotypes, be behind the arguably degrading depictions of females in ads for Axe?" asked marketing experts from </a:t>
            </a:r>
            <a:r>
              <a:rPr lang="en-US" baseline="0" dirty="0" err="1" smtClean="0"/>
              <a:t>Northwestern's</a:t>
            </a:r>
            <a:r>
              <a:rPr lang="en-US" baseline="0" dirty="0" smtClean="0"/>
              <a:t> Kellogg School of Management in a 2012 case study. Dove is completely eliminating the reference group which kills the aspirational element from the whole ad campaign. The aspirations of women to become more beautiful or attractive is undermined by “celebrating real beauty.” The objectification of women tends to not sit well with feminists groups who point out the contradictory. The objectification of women tends to not sit well with feminists groups who point out the contradictory . Many competitors are copying the approach, and many have parodied it online. Their blogs that they created do not get updated and lose out on engaging consumers who are frequent online blogs.  Sustainability of campaign in long runs the risk of being over exposed on social media, The brand’s nontraditional marketing may lead consumers, or potential customers, to believe that Dove products are for unattractive, over-weight women, or those who don’t consider themselves to be beautiful.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18</a:t>
            </a:fld>
            <a:endParaRPr lang="en-US"/>
          </a:p>
        </p:txBody>
      </p:sp>
    </p:spTree>
    <p:extLst>
      <p:ext uri="{BB962C8B-B14F-4D97-AF65-F5344CB8AC3E}">
        <p14:creationId xmlns:p14="http://schemas.microsoft.com/office/powerpoint/2010/main" val="29986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pointed out</a:t>
            </a:r>
            <a:r>
              <a:rPr lang="en-US" baseline="0" dirty="0" smtClean="0"/>
              <a:t> on the previous slide, there were many issues about the Campaign that drew in not only controversy but also contradictory as they started to use Cartoon characters in their ads to show the effects of their products. The campaign was hell-bent on using the images of real women, yet they turn to made up characters to advertise. The other contradictory included the discovered use of </a:t>
            </a:r>
            <a:r>
              <a:rPr lang="en-US" baseline="0" dirty="0" err="1" smtClean="0"/>
              <a:t>photoshooping</a:t>
            </a:r>
            <a:r>
              <a:rPr lang="en-US" baseline="0" dirty="0" smtClean="0"/>
              <a:t> in some of their ads. Dove won’t admit if the </a:t>
            </a:r>
            <a:r>
              <a:rPr lang="en-US" baseline="0" dirty="0" err="1" smtClean="0"/>
              <a:t>photoshopping</a:t>
            </a:r>
            <a:r>
              <a:rPr lang="en-US" baseline="0" dirty="0" smtClean="0"/>
              <a:t> is by their own advertisement team or by others, however the issue left a bad taste in some consumers mouths about the authenticity of the campaign.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19</a:t>
            </a:fld>
            <a:endParaRPr lang="en-US"/>
          </a:p>
        </p:txBody>
      </p:sp>
    </p:spTree>
    <p:extLst>
      <p:ext uri="{BB962C8B-B14F-4D97-AF65-F5344CB8AC3E}">
        <p14:creationId xmlns:p14="http://schemas.microsoft.com/office/powerpoint/2010/main" val="3217873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Unilever</a:t>
            </a:r>
            <a:r>
              <a:rPr lang="en-US" baseline="0" dirty="0" smtClean="0"/>
              <a:t> changed the way they managed their brands. They previously marketed their brand their main competition Proctor &amp; Gamble. Their brand management involved product categories that offered multiple brands were led by brand managers that acted as entire separate business in competition with products in the same company and other companies. A brand assistant or staff would be in charge of executing policies : Delivering brand strategy, Profit targets, Power over marketing decisions, Trade promotions , and Advertising. Now their objective is to bring the most valued or top brands into the market to create brand awareness. Use advertising that connects with consumer needs Let the consumer know more about the product’s uses shifted from an out-and-out house of brands to endorsing all its products linked to its corporate logo.  Converged the marketing of disparate arms due of the lack of brand recognition. Dove's extension into deodorant - Long-term strategy built to set global; brands. </a:t>
            </a:r>
          </a:p>
          <a:p>
            <a:r>
              <a:rPr lang="en-US" baseline="0" dirty="0" smtClean="0"/>
              <a:t>In 2005, developed a Brand Imprint to help Lifebuoy, </a:t>
            </a:r>
            <a:r>
              <a:rPr lang="en-US" baseline="0" dirty="0" err="1" smtClean="0"/>
              <a:t>Pepsodent</a:t>
            </a:r>
            <a:r>
              <a:rPr lang="en-US" baseline="0" dirty="0" smtClean="0"/>
              <a:t>, Close Up develop their social missions.  Since 2002, became more visible to shoppers, with corporate logo appearing on the back of all our product packs.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20</a:t>
            </a:fld>
            <a:endParaRPr lang="en-US"/>
          </a:p>
        </p:txBody>
      </p:sp>
    </p:spTree>
    <p:extLst>
      <p:ext uri="{BB962C8B-B14F-4D97-AF65-F5344CB8AC3E}">
        <p14:creationId xmlns:p14="http://schemas.microsoft.com/office/powerpoint/2010/main" val="2815351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question then lies, is Dove’s Campaign for Real Beauty been a success? Over Dove’s Campaign for Real Beauty has been a success in generating buzz, creating sales and revenue, and changing the perception of the real images of beauty. The campaign has gained momentum since its inceptions which has been aided by controversial yet provocative ads that get the attention of the internet buzz feed, local and global news, TV shows, big named celebrities and News mediums. The success of the campaign has netted other initiatives including the Self-Esteem Campaigns, the Self-Esteem Fund, among others to draw attention and teach women old and young to love their selves. The campaign returned $3 for every $1 spent. In the first six months of the campaign, sales of Dove’s firming products increased 700 % in Europe and in the United States, sales for the products in the advertisements increased 600 % in the first two months of the campaign “Evolution” the viral video and the most famous execution of the campaign to date had global impact. The viral has been viewed more than 15 million times online and seen by more than 300 million people globally in various channels of distribution, including news coverage. They have won several awards and continue to excel and create buzz with new ads. Overall the campaign has been successful on a global scare, making Dove one of the leaders in the cleansing market.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21</a:t>
            </a:fld>
            <a:endParaRPr lang="en-US"/>
          </a:p>
        </p:txBody>
      </p:sp>
    </p:spTree>
    <p:extLst>
      <p:ext uri="{BB962C8B-B14F-4D97-AF65-F5344CB8AC3E}">
        <p14:creationId xmlns:p14="http://schemas.microsoft.com/office/powerpoint/2010/main" val="324682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Dove brand is one of the most well-known brands in the soap and beauty industry. Throughout the world they have netted billions in revenue and have products widths in cleansing bars, body washes, hand washes, facial care, hair care products, deodorants and anti-</a:t>
            </a:r>
            <a:r>
              <a:rPr lang="en-US" baseline="0" dirty="0" err="1" smtClean="0"/>
              <a:t>perspirants</a:t>
            </a:r>
            <a:r>
              <a:rPr lang="en-US" baseline="0" dirty="0" smtClean="0"/>
              <a:t>, and body lotions. Dove is one of the leading cleansing brands, that have multiple campaigns that mostly target women, working women, young adults, and families. Dove is a personal care brand that serves to be the all around product that meets the functional needs of the consumers. Dove is manufactured throughout the world in countries including Argentina, Pakistan, Netherlands, Brazil, Canada, India, and a host of other countries.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3</a:t>
            </a:fld>
            <a:endParaRPr lang="en-US"/>
          </a:p>
        </p:txBody>
      </p:sp>
    </p:spTree>
    <p:extLst>
      <p:ext uri="{BB962C8B-B14F-4D97-AF65-F5344CB8AC3E}">
        <p14:creationId xmlns:p14="http://schemas.microsoft.com/office/powerpoint/2010/main" val="38919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Dove is positioned as a Personal Care brand, no longer reliant on their beauty bars that have added hundreds of products to their portfolio and have a global reach within 80 countries. Dove wanted to understand how women define beauty; how satisfied they are with their beauty; how they feel about female beauty’s portrayal in society; and, how beauty affects their well-being.” Redefining Beauty allowed the Dove campaign to distinguish themselves as a quality product and socially responsible company. The new image of what women perceive beauty to be is an opportunity for Dove to develop a strong ethical position and realign ethical and social strategies with their products.</a:t>
            </a:r>
            <a:r>
              <a:rPr lang="en-US" baseline="0" dirty="0" smtClean="0"/>
              <a:t> The opportunities exists to expand the Real Beauty Campaign to include men, they have an opportunity to reach an untapped market that showcases the insecurities that men have with self image by expanding their markets, Dove can also reposition their selves as a unified global entity. Continuously evolving the campaign by coming with more innovative ways to market to the customers, keep the dialogue fresh and open for more debates online and offline. Continue to fund and show social responsibility in their funds and programs that promote positive self image and combat the media’s perception of beauty. The one main recommendation is to reconnect the products to the promotions. Even though sells are in the billions they could be able to sell their wide range of products if they refocus on selling products to the customer base.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23</a:t>
            </a:fld>
            <a:endParaRPr lang="en-US"/>
          </a:p>
        </p:txBody>
      </p:sp>
    </p:spTree>
    <p:extLst>
      <p:ext uri="{BB962C8B-B14F-4D97-AF65-F5344CB8AC3E}">
        <p14:creationId xmlns:p14="http://schemas.microsoft.com/office/powerpoint/2010/main" val="13811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case study the meaning</a:t>
            </a:r>
            <a:r>
              <a:rPr lang="en-US" baseline="0" dirty="0" smtClean="0"/>
              <a:t> of brand is essential in evaluating the brand position within the markets, the company, and the customer base. In defining what a brand is, helps to understand the importance of developing a memorable campaign that not only reaches the target audiences but gains customers that are attractive to their media message, and their differentiation in products that creates brand awareness, brand loyalty, and brand recognition. The American Marketing Association gives a clear definition of what a brand is and the how brands add value to their company’s product portfolio.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4</a:t>
            </a:fld>
            <a:endParaRPr lang="en-US"/>
          </a:p>
        </p:txBody>
      </p:sp>
    </p:spTree>
    <p:extLst>
      <p:ext uri="{BB962C8B-B14F-4D97-AF65-F5344CB8AC3E}">
        <p14:creationId xmlns:p14="http://schemas.microsoft.com/office/powerpoint/2010/main" val="419051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Unilever brand is one of the most profitable and largest conglomerates in the world. An </a:t>
            </a:r>
            <a:r>
              <a:rPr lang="en-US" dirty="0" err="1" smtClean="0"/>
              <a:t>anglo-dutch</a:t>
            </a:r>
            <a:r>
              <a:rPr lang="en-US" baseline="0" dirty="0" smtClean="0"/>
              <a:t> multinational consumer goods company that operates globally in markets that include: food, beverages, cleaning, and personal care products. In 2011 it was named the world’s third largest consumer goods company with the purchase of largest ice cream maker. In total Unilever owns over 400 brands, with some of the leading brands including, Ben &amp; Jerry’s, Slim Fast, Axe, Dove, VO5. Wish-n-Bone, Lipton, </a:t>
            </a:r>
            <a:r>
              <a:rPr lang="en-US" baseline="0" dirty="0" err="1" smtClean="0"/>
              <a:t>TreSemme</a:t>
            </a:r>
            <a:r>
              <a:rPr lang="en-US" baseline="0" dirty="0" smtClean="0"/>
              <a:t> and others.  It operates under two companies that have the same directors which operate as a single business. Founded in 1930 by the Lever Brothers and the Dutch margarine producer, </a:t>
            </a:r>
            <a:r>
              <a:rPr lang="en-US" baseline="0" dirty="0" err="1" smtClean="0"/>
              <a:t>Margerine</a:t>
            </a:r>
            <a:r>
              <a:rPr lang="en-US" baseline="0" dirty="0" smtClean="0"/>
              <a:t> </a:t>
            </a:r>
            <a:r>
              <a:rPr lang="en-US" baseline="0" dirty="0" err="1" smtClean="0"/>
              <a:t>Unie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5</a:t>
            </a:fld>
            <a:endParaRPr lang="en-US"/>
          </a:p>
        </p:txBody>
      </p:sp>
    </p:spTree>
    <p:extLst>
      <p:ext uri="{BB962C8B-B14F-4D97-AF65-F5344CB8AC3E}">
        <p14:creationId xmlns:p14="http://schemas.microsoft.com/office/powerpoint/2010/main" val="303023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6</a:t>
            </a:fld>
            <a:endParaRPr lang="en-US"/>
          </a:p>
        </p:txBody>
      </p:sp>
    </p:spTree>
    <p:extLst>
      <p:ext uri="{BB962C8B-B14F-4D97-AF65-F5344CB8AC3E}">
        <p14:creationId xmlns:p14="http://schemas.microsoft.com/office/powerpoint/2010/main" val="110147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Unilever brand strategy in the past lacked a unified global</a:t>
            </a:r>
            <a:r>
              <a:rPr lang="en-US" baseline="0" dirty="0" smtClean="0"/>
              <a:t> identity, their brand portfolio was growing at a lassie-faire fashions but their brands were low performing. Their global brands were decentralized which brought serious problems with control and their competition including Nestle and Proctor &amp; Gamble were performing better. Unilever was disappointed in the slow movements in the market with some of their top brands, yet they were also low volume.  Currently, the embarked on a five year journey, “Path to Growth” in 2000 that led them to wind down their 1600 brands to 400, “</a:t>
            </a:r>
            <a:r>
              <a:rPr lang="en-US" baseline="0" dirty="0" err="1" smtClean="0"/>
              <a:t>Masterbrands</a:t>
            </a:r>
            <a:r>
              <a:rPr lang="en-US" baseline="0" dirty="0" smtClean="0"/>
              <a:t>.” Unlike before the brands would fall under umbrella identities over ranges of products, and a global unit would be in charge of each Masterbrand. Their strategic initiative brought them to discovering something new for their Dove brand.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7</a:t>
            </a:fld>
            <a:endParaRPr lang="en-US"/>
          </a:p>
        </p:txBody>
      </p:sp>
    </p:spTree>
    <p:extLst>
      <p:ext uri="{BB962C8B-B14F-4D97-AF65-F5344CB8AC3E}">
        <p14:creationId xmlns:p14="http://schemas.microsoft.com/office/powerpoint/2010/main" val="254206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Dove</a:t>
            </a:r>
            <a:r>
              <a:rPr lang="en-US" baseline="0" dirty="0" smtClean="0"/>
              <a:t>’s timeline includes their inception in 1957, however, the formula was first made in the 1940s but they launched the product later in 1957 as “The Beauty Bar”, never calling itself soap in order to differentiate itself from other cleansing bars. The advertising company Ogilvy and Mather created the ad campaign that ran in magazines, newspaper prints, and other mediums at that time. Their motto was that “ Dove soap doesn’t dry your skin because its one quarter cleansing cream.” Some of the most notable ads were the photos of cream being poured into a tablet shape. In addition to the normally printed ads, they shot natural looking women rather than models to show the benefits of the products.  In 1980 they were endorsed by numerous dermatologists and physicians as one of the best beauty bars in the market. They started to market globally and expanded their customer reach. In 2000 they expanded their market reach even further by developing and adding more products to their brand including washes, hair care products, facial care, and body lotions. Dove became so successful that Unilever made them into a Masterbrand.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8</a:t>
            </a:fld>
            <a:endParaRPr lang="en-US"/>
          </a:p>
        </p:txBody>
      </p:sp>
    </p:spTree>
    <p:extLst>
      <p:ext uri="{BB962C8B-B14F-4D97-AF65-F5344CB8AC3E}">
        <p14:creationId xmlns:p14="http://schemas.microsoft.com/office/powerpoint/2010/main" val="3082070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Unilever</a:t>
            </a:r>
            <a:r>
              <a:rPr lang="en-US" baseline="0" dirty="0" smtClean="0"/>
              <a:t> felt that Dove did not serve as unified brand, it needed a change, and it needed to stand for a different point of view. In 2002 the Connecticut global brand director Silva </a:t>
            </a:r>
            <a:r>
              <a:rPr lang="en-US" baseline="0" dirty="0" err="1" smtClean="0"/>
              <a:t>Lagnado</a:t>
            </a:r>
            <a:r>
              <a:rPr lang="en-US" baseline="0" dirty="0" smtClean="0"/>
              <a:t>, led a world wide investigation aided by the help of Nancy </a:t>
            </a:r>
            <a:r>
              <a:rPr lang="en-US" baseline="0" dirty="0" err="1" smtClean="0"/>
              <a:t>Etcoff</a:t>
            </a:r>
            <a:r>
              <a:rPr lang="en-US" baseline="0" dirty="0" smtClean="0"/>
              <a:t> and Suzy </a:t>
            </a:r>
            <a:r>
              <a:rPr lang="en-US" baseline="0" dirty="0" err="1" smtClean="0"/>
              <a:t>Orbach</a:t>
            </a:r>
            <a:r>
              <a:rPr lang="en-US" baseline="0" dirty="0" smtClean="0"/>
              <a:t>. Then they embarked on a journey with the help of psychologists that were able to create a meaningful and emotional survey that went to ask over 3000 women in over 10 countries about questions that dealt with self image and definitions of beauty. The results showed a majority of women felt that they weren’t beautiful or attractive. The results motivated the group to develop a campaign that reached out to these women in order to give them a better definition of what is beauty. </a:t>
            </a:r>
            <a:endParaRPr lang="en-US" dirty="0"/>
          </a:p>
        </p:txBody>
      </p:sp>
      <p:sp>
        <p:nvSpPr>
          <p:cNvPr id="4" name="Slide Number Placeholder 3"/>
          <p:cNvSpPr>
            <a:spLocks noGrp="1"/>
          </p:cNvSpPr>
          <p:nvPr>
            <p:ph type="sldNum" sz="quarter" idx="10"/>
          </p:nvPr>
        </p:nvSpPr>
        <p:spPr/>
        <p:txBody>
          <a:bodyPr/>
          <a:lstStyle/>
          <a:p>
            <a:fld id="{E0BB8516-395D-4C26-A453-C7EC26B19B85}" type="slidenum">
              <a:rPr lang="en-US" smtClean="0"/>
              <a:t>9</a:t>
            </a:fld>
            <a:endParaRPr lang="en-US"/>
          </a:p>
        </p:txBody>
      </p:sp>
    </p:spTree>
    <p:extLst>
      <p:ext uri="{BB962C8B-B14F-4D97-AF65-F5344CB8AC3E}">
        <p14:creationId xmlns:p14="http://schemas.microsoft.com/office/powerpoint/2010/main" val="328797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Many</a:t>
            </a:r>
            <a:r>
              <a:rPr lang="en-US" sz="1400" baseline="0" dirty="0" smtClean="0"/>
              <a:t> saw their advertisements and campaigns as a breakthrough in shattering the Hollywood images of their perception of beauty.  They used different methods and controversial marketing techniques that showed real women in their underwear displayed on billboards that allowed people to vote on their perceptions of what the images conveyed to them. Other controversial advertisements included targeting the self esteem issues that young girls and adults shared, including a controversial film that included the executives daughters sharing their views on what they felt was wrong with them.</a:t>
            </a:r>
            <a:endParaRPr lang="en-US" sz="1400" dirty="0"/>
          </a:p>
        </p:txBody>
      </p:sp>
      <p:sp>
        <p:nvSpPr>
          <p:cNvPr id="4" name="Slide Number Placeholder 3"/>
          <p:cNvSpPr>
            <a:spLocks noGrp="1"/>
          </p:cNvSpPr>
          <p:nvPr>
            <p:ph type="sldNum" sz="quarter" idx="10"/>
          </p:nvPr>
        </p:nvSpPr>
        <p:spPr/>
        <p:txBody>
          <a:bodyPr/>
          <a:lstStyle/>
          <a:p>
            <a:fld id="{E0BB8516-395D-4C26-A453-C7EC26B19B85}" type="slidenum">
              <a:rPr lang="en-US" smtClean="0"/>
              <a:t>10</a:t>
            </a:fld>
            <a:endParaRPr lang="en-US"/>
          </a:p>
        </p:txBody>
      </p:sp>
    </p:spTree>
    <p:extLst>
      <p:ext uri="{BB962C8B-B14F-4D97-AF65-F5344CB8AC3E}">
        <p14:creationId xmlns:p14="http://schemas.microsoft.com/office/powerpoint/2010/main" val="168442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251875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Center Anim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dirty="0"/>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a:t>
            </a:r>
            <a:br>
              <a:rPr lang="en-US" dirty="0" smtClean="0"/>
            </a:br>
            <a:r>
              <a:rPr lang="en-US" dirty="0" smtClean="0"/>
              <a:t>Right Picture</a:t>
            </a:r>
            <a:endParaRPr lang="en-US" dirty="0"/>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a:t>
            </a:r>
            <a:br>
              <a:rPr lang="en-US" dirty="0" smtClean="0"/>
            </a:br>
            <a:r>
              <a:rPr lang="en-US" dirty="0" smtClean="0"/>
              <a:t>Left Picture</a:t>
            </a:r>
            <a:endParaRPr lang="en-US" dirty="0"/>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 </a:t>
            </a:r>
            <a:br>
              <a:rPr lang="en-US" dirty="0" smtClean="0"/>
            </a:br>
            <a:r>
              <a:rPr lang="en-US" dirty="0" smtClean="0"/>
              <a:t>Center Picture</a:t>
            </a:r>
            <a:endParaRPr lang="en-US" dirty="0"/>
          </a:p>
        </p:txBody>
      </p:sp>
      <p:sp>
        <p:nvSpPr>
          <p:cNvPr id="10" name="Rectangle 9"/>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Then click the Pictures icon in the placeholder to insert your own image.</a:t>
            </a:r>
          </a:p>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dirty="0" smtClean="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22295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1000" fill="hold"/>
                                        <p:tgtEl>
                                          <p:spTgt spid="8"/>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Right Anim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dirty="0"/>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smtClean="0"/>
              <a:t>Insert</a:t>
            </a:r>
            <a:br>
              <a:rPr lang="en-US" dirty="0" smtClean="0"/>
            </a:br>
            <a:r>
              <a:rPr lang="en-US" dirty="0" smtClean="0"/>
              <a:t>Right Picture</a:t>
            </a:r>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a:t>
            </a:r>
            <a:br>
              <a:rPr lang="en-US" dirty="0" smtClean="0"/>
            </a:br>
            <a:r>
              <a:rPr lang="en-US" dirty="0" smtClean="0"/>
              <a:t>Left Picture</a:t>
            </a:r>
            <a:endParaRPr lang="en-US" dirty="0"/>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smtClean="0"/>
              <a:t>Insert</a:t>
            </a:r>
            <a:br>
              <a:rPr lang="en-US" dirty="0" smtClean="0"/>
            </a:br>
            <a:r>
              <a:rPr lang="en-US" dirty="0" smtClean="0"/>
              <a:t>Center Picture</a:t>
            </a:r>
          </a:p>
        </p:txBody>
      </p:sp>
      <p:sp>
        <p:nvSpPr>
          <p:cNvPr id="10" name="Large Right Picture Placeholder"/>
          <p:cNvSpPr>
            <a:spLocks noGrp="1"/>
          </p:cNvSpPr>
          <p:nvPr>
            <p:ph type="pic" sz="quarter" idx="16" hasCustomPrompt="1"/>
          </p:nvPr>
        </p:nvSpPr>
        <p:spPr>
          <a:xfrm>
            <a:off x="4178592" y="685800"/>
            <a:ext cx="3834816" cy="5486400"/>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 Right Picture</a:t>
            </a:r>
            <a:endParaRPr lang="en-US" dirty="0"/>
          </a:p>
        </p:txBody>
      </p:sp>
      <p:sp>
        <p:nvSpPr>
          <p:cNvPr id="11" name="Rectangle 10"/>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Then click the Pictures icon in the placeholder to insert your own image.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600" baseline="0" dirty="0" smtClean="0">
                <a:solidFill>
                  <a:prstClr val="white">
                    <a:lumMod val="50000"/>
                  </a:prstClr>
                </a:solidFill>
                <a:latin typeface="Calibri Light" panose="020F0302020204030204" pitchFamily="34" charset="0"/>
                <a:cs typeface="Calibri" panose="020F0502020204030204" pitchFamily="34" charset="0"/>
              </a:rPr>
              <a:t> change the Center  Picture</a:t>
            </a:r>
            <a:r>
              <a:rPr lang="en-US" sz="160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the Large Right Picture Placeholder. (Home tab, Select, Selection Pane). Click the eye icon to hide or show an object.</a:t>
            </a:r>
          </a:p>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dirty="0" smtClean="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79842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8"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6" presetClass="emph" presetSubtype="0" autoRev="1" fill="hold" grpId="0" nodeType="withEffect">
                                  <p:stCondLst>
                                    <p:cond delay="0"/>
                                  </p:stCondLst>
                                  <p:childTnLst>
                                    <p:animScale>
                                      <p:cBhvr>
                                        <p:cTn id="11" dur="1000" fill="hold"/>
                                        <p:tgtEl>
                                          <p:spTgt spid="9"/>
                                        </p:tgtEl>
                                      </p:cBhvr>
                                      <p:by x="125000" y="125000"/>
                                    </p:animScale>
                                  </p:childTnLst>
                                </p:cTn>
                              </p:par>
                              <p:par>
                                <p:cTn id="12" presetID="63" presetClass="path" presetSubtype="0" autoRev="1" fill="hold" grpId="1" nodeType="withEffect">
                                  <p:stCondLst>
                                    <p:cond delay="0"/>
                                  </p:stCondLst>
                                  <p:childTnLst>
                                    <p:animMotion origin="layout" path="M -4.16667E-7 0 L -0.25026 0 " pathEditMode="relative" rAng="0" ptsTypes="AA">
                                      <p:cBhvr>
                                        <p:cTn id="13" dur="1000" fill="hold"/>
                                        <p:tgtEl>
                                          <p:spTgt spid="9"/>
                                        </p:tgtEl>
                                        <p:attrNameLst>
                                          <p:attrName>ppt_x</p:attrName>
                                          <p:attrName>ppt_y</p:attrName>
                                        </p:attrNameLst>
                                      </p:cBhvr>
                                      <p:rCtr x="-12513" y="0"/>
                                    </p:animMotion>
                                  </p:childTnLst>
                                </p:cTn>
                              </p:par>
                              <p:par>
                                <p:cTn id="14" presetID="10" presetClass="exit" presetSubtype="0" fill="hold" grpId="2"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6" presetClass="emph" presetSubtype="0" fill="hold" grpId="1" nodeType="withEffect">
                                  <p:stCondLst>
                                    <p:cond delay="0"/>
                                  </p:stCondLst>
                                  <p:childTnLst>
                                    <p:animScale>
                                      <p:cBhvr>
                                        <p:cTn id="18" dur="10" fill="hold"/>
                                        <p:tgtEl>
                                          <p:spTgt spid="10"/>
                                        </p:tgtEl>
                                      </p:cBhvr>
                                      <p:by x="80000" y="80000"/>
                                    </p:animScale>
                                  </p:childTnLst>
                                </p:cTn>
                              </p:par>
                              <p:par>
                                <p:cTn id="19" presetID="10" presetClass="entr" presetSubtype="0" fill="hold" grpId="2"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6" presetClass="emph" presetSubtype="0" fill="hold" grpId="3" nodeType="withEffect">
                                  <p:stCondLst>
                                    <p:cond delay="0"/>
                                  </p:stCondLst>
                                  <p:childTnLst>
                                    <p:animScale>
                                      <p:cBhvr>
                                        <p:cTn id="23" dur="1000" fill="hold"/>
                                        <p:tgtEl>
                                          <p:spTgt spid="10"/>
                                        </p:tgtEl>
                                      </p:cBhvr>
                                      <p:by x="125000" y="125000"/>
                                    </p:animScale>
                                  </p:childTnLst>
                                </p:cTn>
                              </p:par>
                              <p:par>
                                <p:cTn id="24" presetID="35" presetClass="path" presetSubtype="0" fill="hold" grpId="4" nodeType="withEffect">
                                  <p:stCondLst>
                                    <p:cond delay="0"/>
                                  </p:stCondLst>
                                  <p:childTnLst>
                                    <p:animMotion origin="layout" path="M 0 0 L 0.25026 0 " pathEditMode="relative" rAng="0" ptsTypes="AA">
                                      <p:cBhvr>
                                        <p:cTn id="25" dur="1000" spd="-100000" fill="hold"/>
                                        <p:tgtEl>
                                          <p:spTgt spid="10"/>
                                        </p:tgtEl>
                                        <p:attrNameLst>
                                          <p:attrName>ppt_x</p:attrName>
                                          <p:attrName>ppt_y</p:attrName>
                                        </p:attrNameLst>
                                      </p:cBhvr>
                                      <p:rCtr x="12513" y="0"/>
                                    </p:animMotion>
                                  </p:childTnLst>
                                </p:cTn>
                              </p:par>
                            </p:childTnLst>
                          </p:cTn>
                        </p:par>
                      </p:childTnLst>
                    </p:cTn>
                  </p:par>
                  <p:par>
                    <p:cTn id="26" fill="hold">
                      <p:stCondLst>
                        <p:cond delay="indefinite"/>
                      </p:stCondLst>
                      <p:childTnLst>
                        <p:par>
                          <p:cTn id="27" fill="hold">
                            <p:stCondLst>
                              <p:cond delay="0"/>
                            </p:stCondLst>
                            <p:childTnLst>
                              <p:par>
                                <p:cTn id="28" presetID="35" presetClass="path" presetSubtype="0" fill="hold" grpId="5" nodeType="clickEffect">
                                  <p:stCondLst>
                                    <p:cond delay="0"/>
                                  </p:stCondLst>
                                  <p:childTnLst>
                                    <p:animMotion origin="layout" path="M 0 0 L 0.25026 0 " pathEditMode="relative" rAng="0" ptsTypes="AA">
                                      <p:cBhvr>
                                        <p:cTn id="29" dur="1000" fill="hold"/>
                                        <p:tgtEl>
                                          <p:spTgt spid="10"/>
                                        </p:tgtEl>
                                        <p:attrNameLst>
                                          <p:attrName>ppt_x</p:attrName>
                                          <p:attrName>ppt_y</p:attrName>
                                        </p:attrNameLst>
                                      </p:cBhvr>
                                      <p:rCtr x="12513" y="0"/>
                                    </p:animMotion>
                                  </p:childTnLst>
                                </p:cTn>
                              </p:par>
                              <p:par>
                                <p:cTn id="30" presetID="6" presetClass="emph" presetSubtype="0" fill="hold" grpId="6" nodeType="withEffect">
                                  <p:stCondLst>
                                    <p:cond delay="0"/>
                                  </p:stCondLst>
                                  <p:childTnLst>
                                    <p:animScale>
                                      <p:cBhvr>
                                        <p:cTn id="31" dur="1000" fill="hold"/>
                                        <p:tgtEl>
                                          <p:spTgt spid="10"/>
                                        </p:tgtEl>
                                      </p:cBhvr>
                                      <p:by x="80000" y="80000"/>
                                    </p:animScale>
                                  </p:childTnLst>
                                </p:cTn>
                              </p:par>
                              <p:par>
                                <p:cTn id="32" presetID="10" presetClass="exit" presetSubtype="0" fill="hold" grpId="7"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ntr" presetSubtype="0" fill="hold" grpId="3"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0" grpId="0" animBg="1"/>
      <p:bldP spid="10" grpId="1" animBg="1"/>
      <p:bldP spid="10" grpId="2" animBg="1"/>
      <p:bldP spid="10" grpId="3" animBg="1"/>
      <p:bldP spid="10" grpId="4" animBg="1"/>
      <p:bldP spid="10" grpId="5" animBg="1"/>
      <p:bldP spid="10" grpId="6" animBg="1"/>
      <p:bldP spid="10" grpId="7" animBg="1"/>
      <p:bldP spid="10" grpId="8"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267038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206991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39602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32363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215211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289569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56400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14388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3247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dirty="0"/>
          </a:p>
        </p:txBody>
      </p:sp>
    </p:spTree>
    <p:extLst>
      <p:ext uri="{BB962C8B-B14F-4D97-AF65-F5344CB8AC3E}">
        <p14:creationId xmlns:p14="http://schemas.microsoft.com/office/powerpoint/2010/main" val="23843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ictures Stati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dirty="0"/>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a:t>
            </a:r>
            <a:br>
              <a:rPr lang="en-US" dirty="0" smtClean="0"/>
            </a:br>
            <a:r>
              <a:rPr lang="en-US" dirty="0" smtClean="0"/>
              <a:t>Left Picture</a:t>
            </a:r>
            <a:endParaRPr lang="en-US" dirty="0"/>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 </a:t>
            </a:r>
            <a:br>
              <a:rPr lang="en-US" dirty="0" smtClean="0"/>
            </a:br>
            <a:r>
              <a:rPr lang="en-US" dirty="0" smtClean="0"/>
              <a:t>Center Picture</a:t>
            </a:r>
            <a:endParaRPr lang="en-US" dirty="0"/>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a:t>
            </a:r>
            <a:br>
              <a:rPr lang="en-US" dirty="0" smtClean="0"/>
            </a:br>
            <a:r>
              <a:rPr lang="en-US" dirty="0" smtClean="0"/>
              <a:t>Right Picture</a:t>
            </a:r>
            <a:endParaRPr lang="en-US" dirty="0"/>
          </a:p>
        </p:txBody>
      </p:sp>
      <p:sp>
        <p:nvSpPr>
          <p:cNvPr id="10" name="Rectangle 9"/>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Now click the Pictures icon in each placeholder to insert your own images.</a:t>
            </a:r>
          </a:p>
        </p:txBody>
      </p:sp>
    </p:spTree>
    <p:extLst>
      <p:ext uri="{BB962C8B-B14F-4D97-AF65-F5344CB8AC3E}">
        <p14:creationId xmlns:p14="http://schemas.microsoft.com/office/powerpoint/2010/main" val="3045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Left Anim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5B6E4-F352-458B-BEEA-32D8382A8B30}" type="datetimeFigureOut">
              <a:rPr lang="en-US" smtClean="0"/>
              <a:t>4/23/2013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497D2B-E1B9-43CE-B810-3D4FD07A43AC}" type="slidenum">
              <a:rPr lang="en-US" smtClean="0"/>
              <a:t>‹#›</a:t>
            </a:fld>
            <a:endParaRPr lang="en-US" dirty="0"/>
          </a:p>
        </p:txBody>
      </p:sp>
      <p:sp>
        <p:nvSpPr>
          <p:cNvPr id="7" name="Rectangle with shadow"/>
          <p:cNvSpPr/>
          <p:nvPr userDrawn="1"/>
        </p:nvSpPr>
        <p:spPr>
          <a:xfrm>
            <a:off x="4777028" y="1541972"/>
            <a:ext cx="2637944" cy="3774057"/>
          </a:xfrm>
          <a:prstGeom prst="rect">
            <a:avLst/>
          </a:prstGeom>
          <a:solidFill>
            <a:schemeClr val="bg1">
              <a:lumMod val="75000"/>
              <a:lumOff val="2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Picture Placeholder"/>
          <p:cNvSpPr>
            <a:spLocks noGrp="1"/>
          </p:cNvSpPr>
          <p:nvPr>
            <p:ph type="pic" sz="quarter" idx="15" hasCustomPrompt="1"/>
          </p:nvPr>
        </p:nvSpPr>
        <p:spPr>
          <a:xfrm>
            <a:off x="7587790" y="1206499"/>
            <a:ext cx="3117673" cy="4445000"/>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820836" rev="0"/>
            </a:camera>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smtClean="0"/>
              <a:t>Insert</a:t>
            </a:r>
            <a:br>
              <a:rPr lang="en-US" dirty="0" smtClean="0"/>
            </a:br>
            <a:r>
              <a:rPr lang="en-US" dirty="0" smtClean="0"/>
              <a:t>Right Picture</a:t>
            </a:r>
          </a:p>
        </p:txBody>
      </p:sp>
      <p:sp>
        <p:nvSpPr>
          <p:cNvPr id="6" name="Left Picture Placeholder"/>
          <p:cNvSpPr>
            <a:spLocks noGrp="1"/>
          </p:cNvSpPr>
          <p:nvPr>
            <p:ph type="pic" sz="quarter" idx="13" hasCustomPrompt="1"/>
          </p:nvPr>
        </p:nvSpPr>
        <p:spPr>
          <a:xfrm>
            <a:off x="1486243" y="1401006"/>
            <a:ext cx="2848386" cy="4055989"/>
          </a:xfrm>
          <a:solidFill>
            <a:schemeClr val="bg1">
              <a:lumMod val="85000"/>
              <a:lumOff val="15000"/>
            </a:schemeClr>
          </a:solidFill>
          <a:ln w="127000">
            <a:solidFill>
              <a:srgbClr val="404040"/>
            </a:solidFill>
          </a:ln>
          <a:effectLst>
            <a:outerShdw blurRad="76200" dir="18900000" sy="23000" kx="-1200000" algn="bl" rotWithShape="0">
              <a:prstClr val="black">
                <a:alpha val="20000"/>
              </a:prstClr>
            </a:outerShdw>
          </a:effectLst>
          <a:scene3d>
            <a:camera prst="perspectiveContrastingLeftFacing" fov="3900000">
              <a:rot lat="0" lon="19820829" rev="0"/>
            </a:camera>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a:t>
            </a:r>
            <a:br>
              <a:rPr lang="en-US" dirty="0" smtClean="0"/>
            </a:br>
            <a:r>
              <a:rPr lang="en-US" dirty="0" smtClean="0"/>
              <a:t>Left Picture</a:t>
            </a:r>
            <a:endParaRPr lang="en-US" dirty="0"/>
          </a:p>
        </p:txBody>
      </p:sp>
      <p:sp>
        <p:nvSpPr>
          <p:cNvPr id="8" name="Center Picture Placeholder"/>
          <p:cNvSpPr>
            <a:spLocks noGrp="1"/>
          </p:cNvSpPr>
          <p:nvPr>
            <p:ph type="pic" sz="quarter" idx="14" hasCustomPrompt="1"/>
          </p:nvPr>
        </p:nvSpPr>
        <p:spPr>
          <a:xfrm>
            <a:off x="4776852" y="1541972"/>
            <a:ext cx="2637944" cy="3774056"/>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baseline="0"/>
            </a:lvl1pPr>
          </a:lstStyle>
          <a:p>
            <a:r>
              <a:rPr lang="en-US" dirty="0" smtClean="0"/>
              <a:t>Insert</a:t>
            </a:r>
            <a:br>
              <a:rPr lang="en-US" dirty="0" smtClean="0"/>
            </a:br>
            <a:r>
              <a:rPr lang="en-US" dirty="0" smtClean="0"/>
              <a:t>Center Picture</a:t>
            </a:r>
          </a:p>
        </p:txBody>
      </p:sp>
      <p:sp>
        <p:nvSpPr>
          <p:cNvPr id="10" name="Large Left Picture Placeholder"/>
          <p:cNvSpPr>
            <a:spLocks noGrp="1"/>
          </p:cNvSpPr>
          <p:nvPr>
            <p:ph type="pic" sz="quarter" idx="16" hasCustomPrompt="1"/>
          </p:nvPr>
        </p:nvSpPr>
        <p:spPr>
          <a:xfrm>
            <a:off x="4178592" y="685800"/>
            <a:ext cx="3834816" cy="5486400"/>
          </a:xfrm>
          <a:solidFill>
            <a:schemeClr val="bg1">
              <a:lumMod val="85000"/>
              <a:lumOff val="15000"/>
            </a:schemeClr>
          </a:solidFill>
          <a:ln w="127000">
            <a:solidFill>
              <a:srgbClr val="404040"/>
            </a:solidFill>
          </a:ln>
          <a:effectLst/>
          <a:scene3d>
            <a:camera prst="orthographicFront"/>
            <a:lightRig rig="threePt" dir="t"/>
          </a:scene3d>
          <a:sp3d extrusionH="127000" prstMaterial="matte">
            <a:bevelT w="127000" prst="relaxedInset"/>
            <a:extrusionClr>
              <a:srgbClr val="404040"/>
            </a:extrusionClr>
          </a:sp3d>
        </p:spPr>
        <p:txBody>
          <a:bodyPr tIns="365760"/>
          <a:lstStyle>
            <a:lvl1pPr marL="0" indent="0" algn="ctr">
              <a:buNone/>
              <a:defRPr/>
            </a:lvl1pPr>
          </a:lstStyle>
          <a:p>
            <a:r>
              <a:rPr lang="en-US" dirty="0" smtClean="0"/>
              <a:t>Insert Left Picture</a:t>
            </a:r>
            <a:endParaRPr lang="en-US" dirty="0"/>
          </a:p>
        </p:txBody>
      </p:sp>
      <p:sp>
        <p:nvSpPr>
          <p:cNvPr id="11" name="Rectangle 10"/>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To change the sample images, select a picture and delete it. Then click the Pictures icon in the placeholder to insert your own image.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600" baseline="0" dirty="0" smtClean="0">
                <a:solidFill>
                  <a:prstClr val="white">
                    <a:lumMod val="50000"/>
                  </a:prstClr>
                </a:solidFill>
                <a:latin typeface="Calibri Light" panose="020F0302020204030204" pitchFamily="34" charset="0"/>
                <a:cs typeface="Calibri" panose="020F0502020204030204" pitchFamily="34" charset="0"/>
              </a:rPr>
              <a:t> change the Center  Picture</a:t>
            </a:r>
            <a:r>
              <a:rPr lang="en-US" sz="160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the Large Left Picture Placeholder. (Home tab, Select, Selection Pane). Click the eye icon to hide or show an object.</a:t>
            </a:r>
          </a:p>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dirty="0" smtClean="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16341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8"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par>
                          <p:cTn id="10" fill="hold">
                            <p:stCondLst>
                              <p:cond delay="0"/>
                            </p:stCondLst>
                            <p:childTnLst>
                              <p:par>
                                <p:cTn id="11" presetID="6" presetClass="emph" presetSubtype="0" autoRev="1" fill="hold" grpId="0" nodeType="afterEffect">
                                  <p:stCondLst>
                                    <p:cond delay="0"/>
                                  </p:stCondLst>
                                  <p:childTnLst>
                                    <p:animScale>
                                      <p:cBhvr>
                                        <p:cTn id="12" dur="1000" fill="hold"/>
                                        <p:tgtEl>
                                          <p:spTgt spid="6"/>
                                        </p:tgtEl>
                                      </p:cBhvr>
                                      <p:by x="125000" y="125000"/>
                                    </p:animScale>
                                  </p:childTnLst>
                                </p:cTn>
                              </p:par>
                              <p:par>
                                <p:cTn id="13" presetID="63" presetClass="path" presetSubtype="0" autoRev="1" fill="hold" grpId="1" nodeType="withEffect">
                                  <p:stCondLst>
                                    <p:cond delay="0"/>
                                  </p:stCondLst>
                                  <p:childTnLst>
                                    <p:animMotion origin="layout" path="M -1.875E-6 0 L 0.26133 0 " pathEditMode="relative" rAng="0" ptsTypes="AA">
                                      <p:cBhvr>
                                        <p:cTn id="14" dur="1000" fill="hold"/>
                                        <p:tgtEl>
                                          <p:spTgt spid="6"/>
                                        </p:tgtEl>
                                        <p:attrNameLst>
                                          <p:attrName>ppt_x</p:attrName>
                                          <p:attrName>ppt_y</p:attrName>
                                        </p:attrNameLst>
                                      </p:cBhvr>
                                      <p:rCtr x="13060" y="0"/>
                                    </p:animMotion>
                                  </p:childTnLst>
                                </p:cTn>
                              </p:par>
                              <p:par>
                                <p:cTn id="15" presetID="10" presetClass="exit" presetSubtype="0" fill="hold" grpId="2"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6" presetClass="emph" presetSubtype="0" fill="hold" grpId="1" nodeType="withEffect">
                                  <p:stCondLst>
                                    <p:cond delay="0"/>
                                  </p:stCondLst>
                                  <p:childTnLst>
                                    <p:animScale>
                                      <p:cBhvr>
                                        <p:cTn id="19" dur="10" fill="hold"/>
                                        <p:tgtEl>
                                          <p:spTgt spid="10"/>
                                        </p:tgtEl>
                                      </p:cBhvr>
                                      <p:by x="80000" y="80000"/>
                                    </p:animScale>
                                  </p:childTnLst>
                                </p:cTn>
                              </p:par>
                              <p:par>
                                <p:cTn id="20" presetID="10" presetClass="entr" presetSubtype="0"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6" presetClass="emph" presetSubtype="0" fill="hold" grpId="3" nodeType="withEffect">
                                  <p:stCondLst>
                                    <p:cond delay="0"/>
                                  </p:stCondLst>
                                  <p:childTnLst>
                                    <p:animScale>
                                      <p:cBhvr>
                                        <p:cTn id="24" dur="1000" fill="hold"/>
                                        <p:tgtEl>
                                          <p:spTgt spid="10"/>
                                        </p:tgtEl>
                                      </p:cBhvr>
                                      <p:by x="125000" y="125000"/>
                                    </p:animScale>
                                  </p:childTnLst>
                                </p:cTn>
                              </p:par>
                              <p:par>
                                <p:cTn id="25" presetID="35" presetClass="path" presetSubtype="0" fill="hold" grpId="4" nodeType="withEffect">
                                  <p:stCondLst>
                                    <p:cond delay="0"/>
                                  </p:stCondLst>
                                  <p:childTnLst>
                                    <p:animMotion origin="layout" path="M 0 0 L -0.26133 0 " pathEditMode="relative" rAng="0" ptsTypes="AA">
                                      <p:cBhvr>
                                        <p:cTn id="26" dur="1000" spd="-100000" fill="hold"/>
                                        <p:tgtEl>
                                          <p:spTgt spid="10"/>
                                        </p:tgtEl>
                                        <p:attrNameLst>
                                          <p:attrName>ppt_x</p:attrName>
                                          <p:attrName>ppt_y</p:attrName>
                                        </p:attrNameLst>
                                      </p:cBhvr>
                                      <p:rCtr x="-13047" y="0"/>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fill="hold" grpId="5" nodeType="clickEffect">
                                  <p:stCondLst>
                                    <p:cond delay="0"/>
                                  </p:stCondLst>
                                  <p:childTnLst>
                                    <p:animMotion origin="layout" path="M 5E-6 0 L -0.26875 0 " pathEditMode="relative" rAng="0" ptsTypes="AA">
                                      <p:cBhvr>
                                        <p:cTn id="30" dur="1000" fill="hold"/>
                                        <p:tgtEl>
                                          <p:spTgt spid="10"/>
                                        </p:tgtEl>
                                        <p:attrNameLst>
                                          <p:attrName>ppt_x</p:attrName>
                                          <p:attrName>ppt_y</p:attrName>
                                        </p:attrNameLst>
                                      </p:cBhvr>
                                      <p:rCtr x="-13438" y="0"/>
                                    </p:animMotion>
                                  </p:childTnLst>
                                </p:cTn>
                              </p:par>
                              <p:par>
                                <p:cTn id="31" presetID="6" presetClass="emph" presetSubtype="0" fill="hold" grpId="6" nodeType="withEffect">
                                  <p:stCondLst>
                                    <p:cond delay="0"/>
                                  </p:stCondLst>
                                  <p:childTnLst>
                                    <p:animScale>
                                      <p:cBhvr>
                                        <p:cTn id="32" dur="1000" fill="hold"/>
                                        <p:tgtEl>
                                          <p:spTgt spid="10"/>
                                        </p:tgtEl>
                                      </p:cBhvr>
                                      <p:by x="80000" y="80000"/>
                                    </p:animScale>
                                  </p:childTnLst>
                                </p:cTn>
                              </p:par>
                              <p:par>
                                <p:cTn id="33" presetID="10" presetClass="exit" presetSubtype="0" fill="hold" grpId="7" nodeType="withEffect">
                                  <p:stCondLst>
                                    <p:cond delay="0"/>
                                  </p:stCondLst>
                                  <p:childTnLst>
                                    <p:animEffect transition="out" filter="fade">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cTn>
                              </p:par>
                              <p:par>
                                <p:cTn id="36" presetID="10" presetClass="entr" presetSubtype="0" fill="hold" grpId="3" nodeType="withEffect">
                                  <p:stCondLst>
                                    <p:cond delay="10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10" grpId="0" animBg="1"/>
      <p:bldP spid="10" grpId="1" animBg="1"/>
      <p:bldP spid="10" grpId="2" animBg="1"/>
      <p:bldP spid="10" grpId="3" animBg="1"/>
      <p:bldP spid="10" grpId="4" animBg="1"/>
      <p:bldP spid="10" grpId="5" animBg="1"/>
      <p:bldP spid="10" grpId="6" animBg="1"/>
      <p:bldP spid="10" grpId="7" animBg="1"/>
      <p:bldP spid="10" grpId="8"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5B6E4-F352-458B-BEEA-32D8382A8B30}" type="datetimeFigureOut">
              <a:rPr lang="en-US" smtClean="0"/>
              <a:t>4/23/2013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97D2B-E1B9-43CE-B810-3D4FD07A43AC}" type="slidenum">
              <a:rPr lang="en-US" smtClean="0"/>
              <a:t>‹#›</a:t>
            </a:fld>
            <a:endParaRPr lang="en-US" dirty="0"/>
          </a:p>
        </p:txBody>
      </p:sp>
    </p:spTree>
    <p:extLst>
      <p:ext uri="{BB962C8B-B14F-4D97-AF65-F5344CB8AC3E}">
        <p14:creationId xmlns:p14="http://schemas.microsoft.com/office/powerpoint/2010/main" val="49040520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63"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www.youtube.com/v/3iENFuUAwVc?version=3&amp;hl=en_US"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usnews.com/news/articles/2013/04/18/unilever-faces-criticism-for-real-beauty-ad-campaign" TargetMode="External"/><Relationship Id="rId2" Type="http://schemas.openxmlformats.org/officeDocument/2006/relationships/hyperlink" Target="http://www.marketingpower.com/_layouts/dictionary.aspx?dletter=b" TargetMode="External"/><Relationship Id="rId1" Type="http://schemas.openxmlformats.org/officeDocument/2006/relationships/slideLayout" Target="../slideLayouts/slideLayout2.xml"/><Relationship Id="rId4" Type="http://schemas.openxmlformats.org/officeDocument/2006/relationships/hyperlink" Target="http://www.quora.com/Was-Doves-Real-Beauty-Campaign-successfu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srcRect l="2539" r="2539"/>
          <a:stretch>
            <a:fillRect/>
          </a:stretch>
        </p:blipFill>
        <p:spPr>
          <a:prstGeom prst="rect">
            <a:avLst/>
          </a:prstGeom>
        </p:spPr>
      </p:pic>
      <p:pic>
        <p:nvPicPr>
          <p:cNvPr id="8" name="Picture Placeholder 7"/>
          <p:cNvPicPr>
            <a:picLocks noGrp="1" noChangeAspect="1"/>
          </p:cNvPicPr>
          <p:nvPr>
            <p:ph type="pic" sz="quarter" idx="14"/>
          </p:nvPr>
        </p:nvPicPr>
        <p:blipFill>
          <a:blip r:embed="rId3"/>
          <a:srcRect l="6755" r="6755"/>
          <a:stretch>
            <a:fillRect/>
          </a:stretch>
        </p:blipFill>
        <p:spPr>
          <a:prstGeom prst="rect">
            <a:avLst/>
          </a:prstGeom>
        </p:spPr>
      </p:pic>
      <p:pic>
        <p:nvPicPr>
          <p:cNvPr id="12" name="Picture Placeholder 11"/>
          <p:cNvPicPr>
            <a:picLocks noGrp="1" noChangeAspect="1"/>
          </p:cNvPicPr>
          <p:nvPr>
            <p:ph type="pic" sz="quarter" idx="15"/>
          </p:nvPr>
        </p:nvPicPr>
        <p:blipFill>
          <a:blip r:embed="rId4"/>
          <a:srcRect l="23329" r="23329"/>
          <a:stretch>
            <a:fillRect/>
          </a:stretch>
        </p:blipFill>
        <p:spPr>
          <a:prstGeom prst="rect">
            <a:avLst/>
          </a:prstGeom>
        </p:spPr>
      </p:pic>
      <p:sp>
        <p:nvSpPr>
          <p:cNvPr id="14" name="TextBox 13"/>
          <p:cNvSpPr txBox="1"/>
          <p:nvPr/>
        </p:nvSpPr>
        <p:spPr>
          <a:xfrm>
            <a:off x="3317358" y="5651499"/>
            <a:ext cx="5178056" cy="1200329"/>
          </a:xfrm>
          <a:prstGeom prst="rect">
            <a:avLst/>
          </a:prstGeom>
          <a:noFill/>
        </p:spPr>
        <p:txBody>
          <a:bodyPr wrap="square" rtlCol="0">
            <a:spAutoFit/>
          </a:bodyPr>
          <a:lstStyle/>
          <a:p>
            <a:pPr algn="ctr"/>
            <a:r>
              <a:rPr lang="en-US" dirty="0" smtClean="0"/>
              <a:t>Student Name</a:t>
            </a:r>
          </a:p>
          <a:p>
            <a:pPr algn="ctr"/>
            <a:r>
              <a:rPr lang="en-US" dirty="0" smtClean="0"/>
              <a:t>Course Title</a:t>
            </a:r>
          </a:p>
          <a:p>
            <a:pPr algn="ctr"/>
            <a:r>
              <a:rPr lang="en-US" dirty="0" smtClean="0"/>
              <a:t>Professor Name</a:t>
            </a:r>
          </a:p>
          <a:p>
            <a:pPr algn="ctr"/>
            <a:r>
              <a:rPr lang="en-US" dirty="0" smtClean="0"/>
              <a:t>Date</a:t>
            </a:r>
            <a:endParaRPr lang="en-US" dirty="0"/>
          </a:p>
        </p:txBody>
      </p:sp>
      <p:sp>
        <p:nvSpPr>
          <p:cNvPr id="15" name="TextBox 14"/>
          <p:cNvSpPr txBox="1"/>
          <p:nvPr/>
        </p:nvSpPr>
        <p:spPr>
          <a:xfrm>
            <a:off x="3357940" y="484766"/>
            <a:ext cx="5475768" cy="646331"/>
          </a:xfrm>
          <a:prstGeom prst="rect">
            <a:avLst/>
          </a:prstGeom>
          <a:noFill/>
        </p:spPr>
        <p:txBody>
          <a:bodyPr wrap="square" rtlCol="0">
            <a:spAutoFit/>
          </a:bodyPr>
          <a:lstStyle/>
          <a:p>
            <a:pPr algn="ctr"/>
            <a:r>
              <a:rPr lang="en-US" sz="3600" b="1" dirty="0" smtClean="0"/>
              <a:t>Dove: Evolution of a Brand </a:t>
            </a:r>
            <a:endParaRPr lang="en-US" sz="3600" b="1" dirty="0"/>
          </a:p>
        </p:txBody>
      </p:sp>
    </p:spTree>
    <p:extLst>
      <p:ext uri="{BB962C8B-B14F-4D97-AF65-F5344CB8AC3E}">
        <p14:creationId xmlns:p14="http://schemas.microsoft.com/office/powerpoint/2010/main" val="185142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Controversial Marketing Techniques</a:t>
            </a:r>
            <a:endParaRPr lang="en-US" dirty="0"/>
          </a:p>
        </p:txBody>
      </p:sp>
      <p:pic>
        <p:nvPicPr>
          <p:cNvPr id="7" name="3iENFuUAwVc"/>
          <p:cNvPicPr>
            <a:picLocks noGrp="1" noRot="1" noChangeAspect="1"/>
          </p:cNvPicPr>
          <p:nvPr>
            <p:ph sz="half" idx="1"/>
            <a:videoFile r:link="rId1"/>
          </p:nvPr>
        </p:nvPicPr>
        <p:blipFill>
          <a:blip r:embed="rId4"/>
          <a:stretch>
            <a:fillRect/>
          </a:stretch>
        </p:blipFill>
        <p:spPr>
          <a:xfrm>
            <a:off x="469900" y="1993900"/>
            <a:ext cx="5448300" cy="4546600"/>
          </a:xfrm>
          <a:prstGeom prst="rect">
            <a:avLst/>
          </a:prstGeom>
        </p:spPr>
      </p:pic>
      <p:sp>
        <p:nvSpPr>
          <p:cNvPr id="6" name="Content Placeholder 5"/>
          <p:cNvSpPr>
            <a:spLocks noGrp="1"/>
          </p:cNvSpPr>
          <p:nvPr>
            <p:ph sz="half" idx="2"/>
          </p:nvPr>
        </p:nvSpPr>
        <p:spPr/>
        <p:txBody>
          <a:bodyPr>
            <a:normAutofit fontScale="92500" lnSpcReduction="20000"/>
          </a:bodyPr>
          <a:lstStyle/>
          <a:p>
            <a:r>
              <a:rPr lang="en-US" dirty="0" smtClean="0"/>
              <a:t>Dove took their advertising and marketing further as they begin to spring up billboards to display real women in the underwear</a:t>
            </a:r>
          </a:p>
          <a:p>
            <a:r>
              <a:rPr lang="en-US" dirty="0" smtClean="0"/>
              <a:t>Advertisements that targeted real beauty, however they were met with an uncertainty would buy products that wouldn’t add much to make them “more attractive.”</a:t>
            </a:r>
          </a:p>
          <a:p>
            <a:r>
              <a:rPr lang="en-US" dirty="0" smtClean="0"/>
              <a:t>This particular advertisement took the views and recorded the executives real daughters showing where their most were uncomfortable with their bodies </a:t>
            </a:r>
            <a:endParaRPr lang="en-US" dirty="0"/>
          </a:p>
        </p:txBody>
      </p:sp>
    </p:spTree>
    <p:extLst>
      <p:ext uri="{BB962C8B-B14F-4D97-AF65-F5344CB8AC3E}">
        <p14:creationId xmlns:p14="http://schemas.microsoft.com/office/powerpoint/2010/main" val="1744522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96592" y="-297"/>
            <a:ext cx="6998815" cy="6858594"/>
          </a:xfrm>
          <a:prstGeom prst="rect">
            <a:avLst/>
          </a:prstGeom>
        </p:spPr>
      </p:pic>
      <p:sp>
        <p:nvSpPr>
          <p:cNvPr id="2" name="Title 1"/>
          <p:cNvSpPr>
            <a:spLocks noGrp="1"/>
          </p:cNvSpPr>
          <p:nvPr>
            <p:ph type="title"/>
          </p:nvPr>
        </p:nvSpPr>
        <p:spPr/>
        <p:txBody>
          <a:bodyPr/>
          <a:lstStyle/>
          <a:p>
            <a:pPr algn="ctr"/>
            <a:r>
              <a:rPr lang="en-US" dirty="0" smtClean="0"/>
              <a:t>The Power of the Internet</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r>
              <a:rPr lang="en-US" dirty="0" smtClean="0"/>
              <a:t>Dove’s next step was to not only go a step further in personifying the affects of “</a:t>
            </a:r>
            <a:r>
              <a:rPr lang="en-US" dirty="0" err="1" smtClean="0"/>
              <a:t>tv</a:t>
            </a:r>
            <a:r>
              <a:rPr lang="en-US" dirty="0" smtClean="0"/>
              <a:t>/movie image” against real images of women’s beauty. </a:t>
            </a:r>
          </a:p>
          <a:p>
            <a:r>
              <a:rPr lang="en-US" dirty="0" smtClean="0"/>
              <a:t>They decided to do a film, “The Evolution” that showed the photo shopping, computer, makeup, and glamour effects on a plain Jane into a movie star goddess. </a:t>
            </a:r>
          </a:p>
        </p:txBody>
      </p:sp>
      <p:sp>
        <p:nvSpPr>
          <p:cNvPr id="4" name="Content Placeholder 3"/>
          <p:cNvSpPr>
            <a:spLocks noGrp="1"/>
          </p:cNvSpPr>
          <p:nvPr>
            <p:ph sz="half" idx="2"/>
          </p:nvPr>
        </p:nvSpPr>
        <p:spPr/>
        <p:txBody>
          <a:bodyPr>
            <a:normAutofit lnSpcReduction="10000"/>
          </a:bodyPr>
          <a:lstStyle/>
          <a:p>
            <a:r>
              <a:rPr lang="en-US" dirty="0" smtClean="0"/>
              <a:t>For this feat however, they use the video-sharing, popular media tool YouTube. </a:t>
            </a:r>
          </a:p>
          <a:p>
            <a:r>
              <a:rPr lang="en-US" dirty="0" smtClean="0"/>
              <a:t>3 million views were calculated in just 3 months </a:t>
            </a:r>
          </a:p>
          <a:p>
            <a:r>
              <a:rPr lang="en-US" dirty="0" smtClean="0"/>
              <a:t>The exposure generated considerable buzz in blogs and chats rooms</a:t>
            </a:r>
          </a:p>
          <a:p>
            <a:r>
              <a:rPr lang="en-US" dirty="0" smtClean="0"/>
              <a:t>And many topics on articles on the internet and in magazines</a:t>
            </a:r>
          </a:p>
        </p:txBody>
      </p:sp>
      <p:pic>
        <p:nvPicPr>
          <p:cNvPr id="6" name="Picture 5"/>
          <p:cNvPicPr>
            <a:picLocks noChangeAspect="1"/>
          </p:cNvPicPr>
          <p:nvPr/>
        </p:nvPicPr>
        <p:blipFill>
          <a:blip r:embed="rId4"/>
          <a:stretch>
            <a:fillRect/>
          </a:stretch>
        </p:blipFill>
        <p:spPr>
          <a:xfrm>
            <a:off x="7588661" y="4259560"/>
            <a:ext cx="4863278" cy="2733674"/>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759416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3100" y="2628900"/>
            <a:ext cx="5867400" cy="3733800"/>
          </a:xfrm>
          <a:prstGeom prst="rect">
            <a:avLst/>
          </a:prstGeom>
          <a:scene3d>
            <a:camera prst="perspectiveRelaxed"/>
            <a:lightRig rig="threePt" dir="t"/>
          </a:scene3d>
        </p:spPr>
      </p:pic>
      <p:graphicFrame>
        <p:nvGraphicFramePr>
          <p:cNvPr id="5" name="Diagram 4"/>
          <p:cNvGraphicFramePr/>
          <p:nvPr>
            <p:extLst>
              <p:ext uri="{D42A27DB-BD31-4B8C-83A1-F6EECF244321}">
                <p14:modId xmlns:p14="http://schemas.microsoft.com/office/powerpoint/2010/main" val="1383546882"/>
              </p:ext>
            </p:extLst>
          </p:nvPr>
        </p:nvGraphicFramePr>
        <p:xfrm>
          <a:off x="838200" y="0"/>
          <a:ext cx="10515600" cy="249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sz="half" idx="1"/>
          </p:nvPr>
        </p:nvSpPr>
        <p:spPr>
          <a:xfrm>
            <a:off x="812800" y="1825625"/>
            <a:ext cx="5181600" cy="4351338"/>
          </a:xfrm>
        </p:spPr>
        <p:txBody>
          <a:bodyPr/>
          <a:lstStyle/>
          <a:p>
            <a:r>
              <a:rPr lang="en-US" dirty="0" smtClean="0"/>
              <a:t>Dove started in 2007 to start another promotion with their Campaign for Real Beauty which allowed consumers to make their on ad, from first using their Cream Oil Body Wash.</a:t>
            </a:r>
          </a:p>
          <a:p>
            <a:pPr lvl="1"/>
            <a:r>
              <a:rPr lang="en-US" dirty="0" smtClean="0">
                <a:solidFill>
                  <a:schemeClr val="bg2">
                    <a:lumMod val="60000"/>
                    <a:lumOff val="40000"/>
                  </a:schemeClr>
                </a:solidFill>
              </a:rPr>
              <a:t>The bonus was that it would be aired during the Academy Awards</a:t>
            </a:r>
            <a:endParaRPr lang="en-US" dirty="0">
              <a:solidFill>
                <a:schemeClr val="bg2">
                  <a:lumMod val="60000"/>
                  <a:lumOff val="40000"/>
                </a:schemeClr>
              </a:solidFill>
            </a:endParaRPr>
          </a:p>
        </p:txBody>
      </p:sp>
      <p:sp>
        <p:nvSpPr>
          <p:cNvPr id="4" name="Content Placeholder 3"/>
          <p:cNvSpPr>
            <a:spLocks noGrp="1"/>
          </p:cNvSpPr>
          <p:nvPr>
            <p:ph sz="half" idx="2"/>
          </p:nvPr>
        </p:nvSpPr>
        <p:spPr/>
        <p:txBody>
          <a:bodyPr/>
          <a:lstStyle/>
          <a:p>
            <a:r>
              <a:rPr lang="en-US" dirty="0" smtClean="0"/>
              <a:t>This brought out the consumer’s point of view instead of just the brand’s. </a:t>
            </a:r>
          </a:p>
          <a:p>
            <a:r>
              <a:rPr lang="en-US" dirty="0" smtClean="0"/>
              <a:t>Dove used technology </a:t>
            </a:r>
            <a:r>
              <a:rPr lang="en-US" dirty="0"/>
              <a:t>in innovative ways to launch the website </a:t>
            </a:r>
            <a:r>
              <a:rPr lang="en-US" dirty="0" smtClean="0">
                <a:solidFill>
                  <a:schemeClr val="bg2">
                    <a:lumMod val="60000"/>
                    <a:lumOff val="40000"/>
                  </a:schemeClr>
                </a:solidFill>
              </a:rPr>
              <a:t>Campaignforrealbeauty.com</a:t>
            </a:r>
            <a:endParaRPr lang="en-US" dirty="0" smtClean="0"/>
          </a:p>
          <a:p>
            <a:r>
              <a:rPr lang="en-US" dirty="0" smtClean="0">
                <a:solidFill>
                  <a:schemeClr val="bg2">
                    <a:lumMod val="60000"/>
                    <a:lumOff val="40000"/>
                  </a:schemeClr>
                </a:solidFill>
              </a:rPr>
              <a:t>They used </a:t>
            </a:r>
            <a:r>
              <a:rPr lang="en-US" dirty="0" smtClean="0"/>
              <a:t>online vote </a:t>
            </a:r>
            <a:r>
              <a:rPr lang="en-US" dirty="0"/>
              <a:t>casting, chat rooms, electronic billboards and mobile marketing events.</a:t>
            </a:r>
          </a:p>
          <a:p>
            <a:endParaRPr lang="en-US" dirty="0"/>
          </a:p>
        </p:txBody>
      </p:sp>
    </p:spTree>
    <p:extLst>
      <p:ext uri="{BB962C8B-B14F-4D97-AF65-F5344CB8AC3E}">
        <p14:creationId xmlns:p14="http://schemas.microsoft.com/office/powerpoint/2010/main" val="1795457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srcRect l="787" r="787"/>
          <a:stretch>
            <a:fillRect/>
          </a:stretch>
        </p:blipFill>
        <p:spPr>
          <a:prstGeom prst="rect">
            <a:avLst/>
          </a:prstGeom>
        </p:spPr>
      </p:pic>
      <p:pic>
        <p:nvPicPr>
          <p:cNvPr id="10" name="Picture Placeholder 9"/>
          <p:cNvPicPr>
            <a:picLocks noGrp="1" noChangeAspect="1"/>
          </p:cNvPicPr>
          <p:nvPr>
            <p:ph type="pic" sz="quarter" idx="13"/>
          </p:nvPr>
        </p:nvPicPr>
        <p:blipFill>
          <a:blip r:embed="rId3"/>
          <a:srcRect l="336" r="336"/>
          <a:stretch>
            <a:fillRect/>
          </a:stretch>
        </p:blipFill>
        <p:spPr>
          <a:prstGeom prst="rect">
            <a:avLst/>
          </a:prstGeom>
        </p:spPr>
      </p:pic>
      <p:pic>
        <p:nvPicPr>
          <p:cNvPr id="12" name="Picture Placeholder 11"/>
          <p:cNvPicPr>
            <a:picLocks noGrp="1" noChangeAspect="1"/>
          </p:cNvPicPr>
          <p:nvPr>
            <p:ph type="pic" sz="quarter" idx="15"/>
          </p:nvPr>
        </p:nvPicPr>
        <p:blipFill>
          <a:blip r:embed="rId4"/>
          <a:srcRect l="800" r="800"/>
          <a:stretch>
            <a:fillRect/>
          </a:stretch>
        </p:blipFill>
        <p:spPr>
          <a:prstGeom prst="rect">
            <a:avLst/>
          </a:prstGeom>
        </p:spPr>
      </p:pic>
      <p:sp>
        <p:nvSpPr>
          <p:cNvPr id="13" name="TextBox 12"/>
          <p:cNvSpPr txBox="1"/>
          <p:nvPr/>
        </p:nvSpPr>
        <p:spPr>
          <a:xfrm>
            <a:off x="3110060" y="249993"/>
            <a:ext cx="5702300" cy="584775"/>
          </a:xfrm>
          <a:prstGeom prst="rect">
            <a:avLst/>
          </a:prstGeom>
          <a:noFill/>
        </p:spPr>
        <p:txBody>
          <a:bodyPr wrap="square" rtlCol="0">
            <a:spAutoFit/>
          </a:bodyPr>
          <a:lstStyle/>
          <a:p>
            <a:pPr algn="ctr"/>
            <a:r>
              <a:rPr lang="en-US" sz="3200" b="1" dirty="0" smtClean="0"/>
              <a:t>The Campaign for Real Beauty</a:t>
            </a:r>
            <a:endParaRPr lang="en-US" sz="3200" b="1" dirty="0"/>
          </a:p>
        </p:txBody>
      </p:sp>
    </p:spTree>
    <p:extLst>
      <p:ext uri="{BB962C8B-B14F-4D97-AF65-F5344CB8AC3E}">
        <p14:creationId xmlns:p14="http://schemas.microsoft.com/office/powerpoint/2010/main" val="283630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8737683" y="0"/>
            <a:ext cx="3454317" cy="4547895"/>
          </a:xfrm>
          <a:prstGeom prst="rect">
            <a:avLst/>
          </a:prstGeom>
        </p:spPr>
      </p:pic>
      <p:pic>
        <p:nvPicPr>
          <p:cNvPr id="13" name="Picture 12"/>
          <p:cNvPicPr>
            <a:picLocks noChangeAspect="1"/>
          </p:cNvPicPr>
          <p:nvPr/>
        </p:nvPicPr>
        <p:blipFill>
          <a:blip r:embed="rId5"/>
          <a:stretch>
            <a:fillRect/>
          </a:stretch>
        </p:blipFill>
        <p:spPr>
          <a:xfrm>
            <a:off x="240631" y="856958"/>
            <a:ext cx="4730917" cy="3490411"/>
          </a:xfrm>
          <a:prstGeom prst="rect">
            <a:avLst/>
          </a:prstGeom>
        </p:spPr>
      </p:pic>
      <p:sp>
        <p:nvSpPr>
          <p:cNvPr id="8" name="Title 7"/>
          <p:cNvSpPr>
            <a:spLocks noGrp="1"/>
          </p:cNvSpPr>
          <p:nvPr>
            <p:ph type="title"/>
          </p:nvPr>
        </p:nvSpPr>
        <p:spPr/>
        <p:txBody>
          <a:bodyPr/>
          <a:lstStyle/>
          <a:p>
            <a:pPr algn="ctr"/>
            <a:r>
              <a:rPr lang="en-US" dirty="0" smtClean="0"/>
              <a:t>Campaign for Real Beauty “</a:t>
            </a:r>
            <a:r>
              <a:rPr lang="en-US" dirty="0" smtClean="0">
                <a:solidFill>
                  <a:schemeClr val="bg1">
                    <a:lumMod val="95000"/>
                    <a:lumOff val="5000"/>
                  </a:schemeClr>
                </a:solidFill>
              </a:rPr>
              <a:t>Issues” </a:t>
            </a:r>
            <a:r>
              <a:rPr lang="en-US" dirty="0" smtClean="0"/>
              <a:t/>
            </a:r>
            <a:br>
              <a:rPr lang="en-US" dirty="0" smtClean="0"/>
            </a:br>
            <a:endParaRPr lang="en-US" dirty="0"/>
          </a:p>
        </p:txBody>
      </p:sp>
      <p:sp>
        <p:nvSpPr>
          <p:cNvPr id="9" name="Text Placeholder 8"/>
          <p:cNvSpPr>
            <a:spLocks noGrp="1"/>
          </p:cNvSpPr>
          <p:nvPr>
            <p:ph type="body" idx="1"/>
          </p:nvPr>
        </p:nvSpPr>
        <p:spPr>
          <a:xfrm>
            <a:off x="240631" y="3382820"/>
            <a:ext cx="5157787" cy="823912"/>
          </a:xfrm>
        </p:spPr>
        <p:txBody>
          <a:bodyPr/>
          <a:lstStyle/>
          <a:p>
            <a:r>
              <a:rPr lang="en-US" dirty="0" smtClean="0"/>
              <a:t>Strategic</a:t>
            </a:r>
            <a:endParaRPr lang="en-US" dirty="0"/>
          </a:p>
        </p:txBody>
      </p:sp>
      <p:sp>
        <p:nvSpPr>
          <p:cNvPr id="10" name="Content Placeholder 9"/>
          <p:cNvSpPr>
            <a:spLocks noGrp="1"/>
          </p:cNvSpPr>
          <p:nvPr>
            <p:ph sz="half" idx="2"/>
          </p:nvPr>
        </p:nvSpPr>
        <p:spPr>
          <a:xfrm>
            <a:off x="240631" y="4385972"/>
            <a:ext cx="5157787" cy="3684588"/>
          </a:xfrm>
        </p:spPr>
        <p:txBody>
          <a:bodyPr>
            <a:noAutofit/>
          </a:bodyPr>
          <a:lstStyle/>
          <a:p>
            <a:r>
              <a:rPr lang="en-US" sz="1800" dirty="0" smtClean="0">
                <a:solidFill>
                  <a:schemeClr val="accent6"/>
                </a:solidFill>
              </a:rPr>
              <a:t>Dove’s Campaign was meant to get women’s real perspective and redefine what beauty is however, they questioned the original heritage of what they company was established for as being functional </a:t>
            </a:r>
          </a:p>
          <a:p>
            <a:r>
              <a:rPr lang="en-US" sz="1800" dirty="0" smtClean="0">
                <a:solidFill>
                  <a:schemeClr val="accent6"/>
                </a:solidFill>
              </a:rPr>
              <a:t>The contradictory of the campaign was that the products were meant to bring out the consumers beauty, however, women purchase products to make them more beautiful, not depend on their own natural looks. </a:t>
            </a:r>
          </a:p>
        </p:txBody>
      </p:sp>
      <p:sp>
        <p:nvSpPr>
          <p:cNvPr id="11" name="Text Placeholder 10"/>
          <p:cNvSpPr>
            <a:spLocks noGrp="1"/>
          </p:cNvSpPr>
          <p:nvPr>
            <p:ph type="body" sz="quarter" idx="3"/>
          </p:nvPr>
        </p:nvSpPr>
        <p:spPr>
          <a:xfrm>
            <a:off x="5232504" y="1705478"/>
            <a:ext cx="5183188" cy="823912"/>
          </a:xfrm>
        </p:spPr>
        <p:txBody>
          <a:bodyPr/>
          <a:lstStyle/>
          <a:p>
            <a:r>
              <a:rPr lang="en-US" dirty="0" smtClean="0">
                <a:solidFill>
                  <a:schemeClr val="accent6"/>
                </a:solidFill>
              </a:rPr>
              <a:t>Operational </a:t>
            </a:r>
            <a:endParaRPr lang="en-US" dirty="0">
              <a:solidFill>
                <a:schemeClr val="accent6"/>
              </a:solidFill>
            </a:endParaRPr>
          </a:p>
        </p:txBody>
      </p:sp>
      <p:sp>
        <p:nvSpPr>
          <p:cNvPr id="12" name="Content Placeholder 11"/>
          <p:cNvSpPr>
            <a:spLocks noGrp="1"/>
          </p:cNvSpPr>
          <p:nvPr>
            <p:ph sz="quarter" idx="4"/>
          </p:nvPr>
        </p:nvSpPr>
        <p:spPr>
          <a:xfrm>
            <a:off x="5281653" y="2711805"/>
            <a:ext cx="5183188" cy="3684588"/>
          </a:xfrm>
        </p:spPr>
        <p:txBody>
          <a:bodyPr>
            <a:normAutofit fontScale="62500" lnSpcReduction="20000"/>
          </a:bodyPr>
          <a:lstStyle/>
          <a:p>
            <a:r>
              <a:rPr lang="en-US" dirty="0" smtClean="0"/>
              <a:t>Within Unilever’s Portfolio they had many brands that didn’t follow the same marketing tools as Dove did, they stood to be contradictory as Dove aimed at showing real women in their films, TV ads, and other ads, but Unilever’s other brand advertisements showed skinny models in skimpy bikinis. </a:t>
            </a:r>
            <a:endParaRPr lang="en-US" dirty="0"/>
          </a:p>
          <a:p>
            <a:r>
              <a:rPr lang="en-US" dirty="0" smtClean="0"/>
              <a:t>The promotions that Dove would run with its ads were not related to the overall message</a:t>
            </a:r>
          </a:p>
          <a:p>
            <a:r>
              <a:rPr lang="en-US" dirty="0" smtClean="0"/>
              <a:t>The methods of marketing were wary at the beginning of pitching ideas, the film, and the ad featuring the executives children was a controversial ideal that received a little backlash from some groups. </a:t>
            </a:r>
          </a:p>
          <a:p>
            <a:r>
              <a:rPr lang="en-US" dirty="0" smtClean="0"/>
              <a:t>Competition began to copy their untraditional approach to marketing to women</a:t>
            </a:r>
          </a:p>
          <a:p>
            <a:endParaRPr lang="en-US" dirty="0" smtClean="0">
              <a:solidFill>
                <a:schemeClr val="accent5">
                  <a:lumMod val="60000"/>
                  <a:lumOff val="40000"/>
                </a:schemeClr>
              </a:solidFill>
            </a:endParaRPr>
          </a:p>
        </p:txBody>
      </p:sp>
    </p:spTree>
    <p:extLst>
      <p:ext uri="{BB962C8B-B14F-4D97-AF65-F5344CB8AC3E}">
        <p14:creationId xmlns:p14="http://schemas.microsoft.com/office/powerpoint/2010/main" val="1642988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72995" y="416636"/>
            <a:ext cx="6590799" cy="551861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p:cNvSpPr>
            <a:spLocks noGrp="1"/>
          </p:cNvSpPr>
          <p:nvPr>
            <p:ph type="title"/>
          </p:nvPr>
        </p:nvSpPr>
        <p:spPr/>
        <p:txBody>
          <a:bodyPr/>
          <a:lstStyle/>
          <a:p>
            <a:r>
              <a:rPr lang="en-US" dirty="0" smtClean="0"/>
              <a:t>Future Position of Dove</a:t>
            </a:r>
            <a:br>
              <a:rPr lang="en-US" dirty="0" smtClean="0"/>
            </a:br>
            <a:endParaRPr lang="en-US" dirty="0"/>
          </a:p>
        </p:txBody>
      </p:sp>
      <p:sp>
        <p:nvSpPr>
          <p:cNvPr id="3" name="Text Placeholder 2"/>
          <p:cNvSpPr>
            <a:spLocks noGrp="1"/>
          </p:cNvSpPr>
          <p:nvPr>
            <p:ph type="body" idx="1"/>
          </p:nvPr>
        </p:nvSpPr>
        <p:spPr>
          <a:xfrm>
            <a:off x="839788" y="1278732"/>
            <a:ext cx="5157787" cy="823912"/>
          </a:xfrm>
        </p:spPr>
        <p:txBody>
          <a:bodyPr/>
          <a:lstStyle/>
          <a:p>
            <a:r>
              <a:rPr lang="en-US" dirty="0" smtClean="0"/>
              <a:t>Then </a:t>
            </a:r>
            <a:endParaRPr lang="en-US" dirty="0"/>
          </a:p>
        </p:txBody>
      </p:sp>
      <p:sp>
        <p:nvSpPr>
          <p:cNvPr id="4" name="Content Placeholder 3"/>
          <p:cNvSpPr>
            <a:spLocks noGrp="1"/>
          </p:cNvSpPr>
          <p:nvPr>
            <p:ph sz="half" idx="2"/>
          </p:nvPr>
        </p:nvSpPr>
        <p:spPr>
          <a:xfrm>
            <a:off x="839788" y="2102644"/>
            <a:ext cx="5157787" cy="4087019"/>
          </a:xfrm>
        </p:spPr>
        <p:txBody>
          <a:bodyPr>
            <a:normAutofit fontScale="70000" lnSpcReduction="20000"/>
          </a:bodyPr>
          <a:lstStyle/>
          <a:p>
            <a:r>
              <a:rPr lang="en-US" dirty="0" smtClean="0"/>
              <a:t>Before the Campaign for Real Beauty Dove was seeing declining sales within the crowded market, the brand was seen as a functional benefit within the beauty market</a:t>
            </a:r>
          </a:p>
          <a:p>
            <a:r>
              <a:rPr lang="en-US" dirty="0" smtClean="0"/>
              <a:t>Competition was springing up with Aloe, </a:t>
            </a:r>
            <a:r>
              <a:rPr lang="en-US" dirty="0" err="1" smtClean="0"/>
              <a:t>Jergens</a:t>
            </a:r>
            <a:r>
              <a:rPr lang="en-US" dirty="0" smtClean="0"/>
              <a:t>, and other brands,</a:t>
            </a:r>
          </a:p>
          <a:p>
            <a:r>
              <a:rPr lang="en-US" dirty="0" smtClean="0"/>
              <a:t>Too much advertising that only confused consumers</a:t>
            </a:r>
          </a:p>
          <a:p>
            <a:r>
              <a:rPr lang="en-US" dirty="0" smtClean="0"/>
              <a:t>Was not able to grow in the categories necessary, no matter how many products added to the portfolio</a:t>
            </a:r>
          </a:p>
          <a:p>
            <a:r>
              <a:rPr lang="en-US" dirty="0" smtClean="0"/>
              <a:t>There was a need for brand positioning as the image needed to be updated and evolve into a brand that drove growth but didn’t lose their customer base</a:t>
            </a:r>
            <a:endParaRPr lang="en-US" dirty="0"/>
          </a:p>
        </p:txBody>
      </p:sp>
      <p:sp>
        <p:nvSpPr>
          <p:cNvPr id="5" name="Text Placeholder 4"/>
          <p:cNvSpPr>
            <a:spLocks noGrp="1"/>
          </p:cNvSpPr>
          <p:nvPr>
            <p:ph type="body" sz="quarter" idx="3"/>
          </p:nvPr>
        </p:nvSpPr>
        <p:spPr>
          <a:xfrm>
            <a:off x="6097588" y="1278732"/>
            <a:ext cx="5183188" cy="823912"/>
          </a:xfrm>
        </p:spPr>
        <p:txBody>
          <a:bodyPr/>
          <a:lstStyle/>
          <a:p>
            <a:r>
              <a:rPr lang="en-US" dirty="0" smtClean="0"/>
              <a:t>Now </a:t>
            </a:r>
            <a:endParaRPr lang="en-US" dirty="0"/>
          </a:p>
        </p:txBody>
      </p:sp>
      <p:sp>
        <p:nvSpPr>
          <p:cNvPr id="6" name="Content Placeholder 5"/>
          <p:cNvSpPr>
            <a:spLocks noGrp="1"/>
          </p:cNvSpPr>
          <p:nvPr>
            <p:ph sz="quarter" idx="4"/>
          </p:nvPr>
        </p:nvSpPr>
        <p:spPr>
          <a:xfrm>
            <a:off x="6172200" y="2102644"/>
            <a:ext cx="5183188" cy="4543816"/>
          </a:xfrm>
        </p:spPr>
        <p:txBody>
          <a:bodyPr>
            <a:normAutofit fontScale="25000" lnSpcReduction="20000"/>
          </a:bodyPr>
          <a:lstStyle/>
          <a:p>
            <a:r>
              <a:rPr lang="en-US" sz="6400" dirty="0" smtClean="0"/>
              <a:t>In 2000 It was made into the Masterbrand for Unilever, it expanded its range within the market, and was able to gain customers across the world</a:t>
            </a:r>
          </a:p>
          <a:p>
            <a:r>
              <a:rPr lang="en-US" sz="6400" dirty="0" smtClean="0"/>
              <a:t>The ability to differentiate itself from other products in the market drove brand awareness and brand loyalty</a:t>
            </a:r>
          </a:p>
          <a:p>
            <a:r>
              <a:rPr lang="en-US" sz="6400" dirty="0" smtClean="0"/>
              <a:t>There success in other mediums of advertising saw rising sales and revenues, with many consumers willing to defend the campaign because they showed real images and issues that they identified with</a:t>
            </a:r>
          </a:p>
          <a:p>
            <a:r>
              <a:rPr lang="en-US" sz="6400" dirty="0" smtClean="0"/>
              <a:t>Brand management split into two groups. </a:t>
            </a:r>
          </a:p>
          <a:p>
            <a:pPr lvl="1"/>
            <a:r>
              <a:rPr lang="en-US" sz="6400" dirty="0" smtClean="0"/>
              <a:t>Brand development – developed idea behind the brand , marketing strategy on the internet and television, centralized  global scope, located where the brand is the strongest</a:t>
            </a:r>
          </a:p>
          <a:p>
            <a:pPr lvl="1"/>
            <a:r>
              <a:rPr lang="en-US" sz="6400" dirty="0" smtClean="0"/>
              <a:t> Brand building –replicated in each of the major brands in the markets, bring the brand to life in local market, responsible for PR and other media advertisement campaigns, decentralized  local scope</a:t>
            </a:r>
          </a:p>
          <a:p>
            <a:r>
              <a:rPr lang="en-US" sz="6400" dirty="0" smtClean="0"/>
              <a:t>In 2004 launched its global campaign, year later saw revenues of $50 billion. </a:t>
            </a:r>
          </a:p>
          <a:p>
            <a:r>
              <a:rPr lang="en-US" sz="6400" dirty="0" smtClean="0"/>
              <a:t>2006 one of the 10 brands with the greatest percentage gain in brand health and business value in the past three years, a growth of $1.2 billion. </a:t>
            </a:r>
          </a:p>
          <a:p>
            <a:endParaRPr lang="en-US" dirty="0"/>
          </a:p>
        </p:txBody>
      </p:sp>
    </p:spTree>
    <p:extLst>
      <p:ext uri="{BB962C8B-B14F-4D97-AF65-F5344CB8AC3E}">
        <p14:creationId xmlns:p14="http://schemas.microsoft.com/office/powerpoint/2010/main" val="2259753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096000" y="2913063"/>
            <a:ext cx="6096000" cy="3429000"/>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9" name="Picture 8"/>
          <p:cNvPicPr>
            <a:picLocks noChangeAspect="1"/>
          </p:cNvPicPr>
          <p:nvPr/>
        </p:nvPicPr>
        <p:blipFill>
          <a:blip r:embed="rId4"/>
          <a:stretch>
            <a:fillRect/>
          </a:stretch>
        </p:blipFill>
        <p:spPr>
          <a:xfrm>
            <a:off x="1524000" y="365126"/>
            <a:ext cx="6762750" cy="452596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p:cNvSpPr>
            <a:spLocks noGrp="1"/>
          </p:cNvSpPr>
          <p:nvPr>
            <p:ph type="title"/>
          </p:nvPr>
        </p:nvSpPr>
        <p:spPr/>
        <p:txBody>
          <a:bodyPr/>
          <a:lstStyle/>
          <a:p>
            <a:r>
              <a:rPr lang="en-US" dirty="0" smtClean="0"/>
              <a:t>Target Market and Brand Value</a:t>
            </a:r>
            <a:endParaRPr lang="en-US" dirty="0"/>
          </a:p>
        </p:txBody>
      </p:sp>
      <p:sp>
        <p:nvSpPr>
          <p:cNvPr id="7" name="Content Placeholder 6"/>
          <p:cNvSpPr>
            <a:spLocks noGrp="1"/>
          </p:cNvSpPr>
          <p:nvPr>
            <p:ph sz="half" idx="1"/>
          </p:nvPr>
        </p:nvSpPr>
        <p:spPr>
          <a:xfrm>
            <a:off x="838200" y="1624012"/>
            <a:ext cx="5181600" cy="4919663"/>
          </a:xfrm>
        </p:spPr>
        <p:txBody>
          <a:bodyPr>
            <a:normAutofit fontScale="55000" lnSpcReduction="20000"/>
          </a:bodyPr>
          <a:lstStyle/>
          <a:p>
            <a:r>
              <a:rPr lang="en-US" dirty="0"/>
              <a:t> </a:t>
            </a:r>
            <a:r>
              <a:rPr lang="en-US" sz="2900" dirty="0" smtClean="0"/>
              <a:t>When Dove formed the Campaign for Real Beauty it was </a:t>
            </a:r>
            <a:r>
              <a:rPr lang="en-US" sz="2900" dirty="0"/>
              <a:t>positioned as aesthetic need for </a:t>
            </a:r>
            <a:r>
              <a:rPr lang="en-US" sz="2900" dirty="0" smtClean="0"/>
              <a:t>consumers</a:t>
            </a:r>
          </a:p>
          <a:p>
            <a:r>
              <a:rPr lang="en-US" sz="2900" dirty="0" smtClean="0"/>
              <a:t>The campaign </a:t>
            </a:r>
            <a:r>
              <a:rPr lang="en-US" sz="2900" dirty="0"/>
              <a:t>didn’t focus on the functional benefits but on the need to </a:t>
            </a:r>
            <a:r>
              <a:rPr lang="en-US" sz="2900" dirty="0">
                <a:solidFill>
                  <a:schemeClr val="accent5"/>
                </a:solidFill>
              </a:rPr>
              <a:t>feel good</a:t>
            </a:r>
            <a:r>
              <a:rPr lang="en-US" sz="2900" dirty="0"/>
              <a:t> by representing a point of view </a:t>
            </a:r>
            <a:r>
              <a:rPr lang="en-US" sz="2900" dirty="0" smtClean="0"/>
              <a:t>from regular women</a:t>
            </a:r>
          </a:p>
          <a:p>
            <a:r>
              <a:rPr lang="en-US" sz="2900" dirty="0" smtClean="0"/>
              <a:t>The message was delivered through untraditional media methods from the Real Beauty Campaign and Self-Esteem Campaign, that questioned the targeted market’s perception of beauty</a:t>
            </a:r>
          </a:p>
          <a:p>
            <a:r>
              <a:rPr lang="en-US" sz="2900" dirty="0"/>
              <a:t> The wide exposure of the controversial digital campaigns gave </a:t>
            </a:r>
            <a:r>
              <a:rPr lang="en-US" sz="2900" dirty="0" smtClean="0"/>
              <a:t>Dove </a:t>
            </a:r>
            <a:r>
              <a:rPr lang="en-US" sz="2900" dirty="0"/>
              <a:t>free </a:t>
            </a:r>
            <a:r>
              <a:rPr lang="en-US" sz="2900" dirty="0" smtClean="0"/>
              <a:t>exposure and media </a:t>
            </a:r>
            <a:r>
              <a:rPr lang="en-US" sz="2900" dirty="0"/>
              <a:t>on TV, blogs, </a:t>
            </a:r>
            <a:r>
              <a:rPr lang="en-US" sz="2900" dirty="0" smtClean="0"/>
              <a:t>and social </a:t>
            </a:r>
            <a:r>
              <a:rPr lang="en-US" sz="2900" dirty="0"/>
              <a:t>networks. </a:t>
            </a:r>
            <a:endParaRPr lang="en-US" sz="2900" dirty="0" smtClean="0"/>
          </a:p>
          <a:p>
            <a:r>
              <a:rPr lang="en-US" sz="2900" dirty="0" smtClean="0"/>
              <a:t>TV </a:t>
            </a:r>
            <a:r>
              <a:rPr lang="en-US" sz="2900" dirty="0"/>
              <a:t>shows like Today show and Good Morning America talked about these campaigns and Oprah Winfrey show was </a:t>
            </a:r>
            <a:r>
              <a:rPr lang="en-US" sz="2900" dirty="0" smtClean="0"/>
              <a:t>dedicated an entire episode to the Self-Esteem </a:t>
            </a:r>
            <a:r>
              <a:rPr lang="en-US" sz="2900" dirty="0"/>
              <a:t>campaign </a:t>
            </a:r>
            <a:r>
              <a:rPr lang="en-US" sz="2900" dirty="0" smtClean="0"/>
              <a:t>to </a:t>
            </a:r>
            <a:r>
              <a:rPr lang="en-US" sz="2900" dirty="0"/>
              <a:t>discuss the self-esteem concept with </a:t>
            </a:r>
            <a:r>
              <a:rPr lang="en-US" sz="2900" dirty="0" smtClean="0"/>
              <a:t>centered </a:t>
            </a:r>
            <a:r>
              <a:rPr lang="en-US" sz="2900" dirty="0"/>
              <a:t>attention on the </a:t>
            </a:r>
            <a:r>
              <a:rPr lang="en-US" sz="2900" dirty="0" smtClean="0"/>
              <a:t>Dove campaign</a:t>
            </a:r>
          </a:p>
          <a:p>
            <a:r>
              <a:rPr lang="en-US" sz="3200" dirty="0"/>
              <a:t>At the time of the case study and afterwards, the uniqueness's of the campaign created a firestorm of dialogue spread through the internet and the media</a:t>
            </a:r>
            <a:endParaRPr lang="en-US" sz="2900" dirty="0"/>
          </a:p>
        </p:txBody>
      </p:sp>
      <p:sp>
        <p:nvSpPr>
          <p:cNvPr id="8" name="Content Placeholder 7"/>
          <p:cNvSpPr>
            <a:spLocks noGrp="1"/>
          </p:cNvSpPr>
          <p:nvPr>
            <p:ph sz="half" idx="2"/>
          </p:nvPr>
        </p:nvSpPr>
        <p:spPr>
          <a:xfrm>
            <a:off x="6102350" y="1257300"/>
            <a:ext cx="5181600" cy="5286375"/>
          </a:xfrm>
        </p:spPr>
        <p:txBody>
          <a:bodyPr>
            <a:noAutofit/>
          </a:bodyPr>
          <a:lstStyle/>
          <a:p>
            <a:r>
              <a:rPr lang="en-US" sz="1400" dirty="0" smtClean="0"/>
              <a:t> From all the exposure that the innovative campaigns have received  the brands value and equity has expanded tremendously</a:t>
            </a:r>
          </a:p>
          <a:p>
            <a:r>
              <a:rPr lang="en-US" sz="1400" dirty="0" smtClean="0"/>
              <a:t>More customers are aware of the advertisements and the campaigns on YouTube and TV shows. </a:t>
            </a:r>
          </a:p>
          <a:p>
            <a:r>
              <a:rPr lang="en-US" sz="1400" dirty="0" smtClean="0"/>
              <a:t>The brand is discussed all over the world, in a open dialogue from its unique </a:t>
            </a:r>
            <a:r>
              <a:rPr lang="en-US" sz="1400" dirty="0"/>
              <a:t>message it </a:t>
            </a:r>
            <a:r>
              <a:rPr lang="en-US" sz="1400" dirty="0" smtClean="0"/>
              <a:t>delivers</a:t>
            </a:r>
          </a:p>
          <a:p>
            <a:r>
              <a:rPr lang="en-US" sz="1400" dirty="0" smtClean="0"/>
              <a:t>The </a:t>
            </a:r>
            <a:r>
              <a:rPr lang="en-US" sz="1400" dirty="0" smtClean="0">
                <a:solidFill>
                  <a:schemeClr val="accent5"/>
                </a:solidFill>
              </a:rPr>
              <a:t>Self-Esteem Fund </a:t>
            </a:r>
            <a:r>
              <a:rPr lang="en-US" sz="1400" dirty="0" smtClean="0"/>
              <a:t>adds the value of the brand by showing the public its self awareness in social responsibilities by spreading the message of building self esteem in young girls, and ignoring the media interpretation of what is beautiful. </a:t>
            </a:r>
          </a:p>
          <a:p>
            <a:r>
              <a:rPr lang="en-US" sz="1400" dirty="0"/>
              <a:t> Dove had developed self-confidence work shops for women and girls, which are in line with its objective of maintaining the “Real Beauty” </a:t>
            </a:r>
            <a:r>
              <a:rPr lang="en-US" sz="1400" dirty="0" smtClean="0"/>
              <a:t>image, which only adds to their brand value. </a:t>
            </a:r>
          </a:p>
          <a:p>
            <a:r>
              <a:rPr lang="en-US" sz="1400" dirty="0"/>
              <a:t>The Fund also supports Body Talk, an educational program for schools in the United Kingdom and Canada.</a:t>
            </a:r>
          </a:p>
          <a:p>
            <a:r>
              <a:rPr lang="en-US" sz="1400" dirty="0"/>
              <a:t>Dove also created global touring photography exhibit, beyond compare. Women photographers on beauty , showcasing diverse images of female beauty </a:t>
            </a:r>
            <a:r>
              <a:rPr lang="en-US" sz="1600" dirty="0"/>
              <a:t>from 67 female photographers, and showing beauty beyond stereotypes.</a:t>
            </a:r>
          </a:p>
        </p:txBody>
      </p:sp>
    </p:spTree>
    <p:extLst>
      <p:ext uri="{BB962C8B-B14F-4D97-AF65-F5344CB8AC3E}">
        <p14:creationId xmlns:p14="http://schemas.microsoft.com/office/powerpoint/2010/main" val="2442526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770812" y="647700"/>
            <a:ext cx="4027488" cy="5448300"/>
          </a:xfrm>
          <a:prstGeom prst="rect">
            <a:avLst/>
          </a:prstGeom>
        </p:spPr>
      </p:pic>
      <p:sp>
        <p:nvSpPr>
          <p:cNvPr id="2" name="Title 1"/>
          <p:cNvSpPr>
            <a:spLocks noGrp="1"/>
          </p:cNvSpPr>
          <p:nvPr>
            <p:ph type="title"/>
          </p:nvPr>
        </p:nvSpPr>
        <p:spPr>
          <a:xfrm>
            <a:off x="749300" y="0"/>
            <a:ext cx="10515600" cy="1325563"/>
          </a:xfrm>
        </p:spPr>
        <p:txBody>
          <a:bodyPr/>
          <a:lstStyle/>
          <a:p>
            <a:r>
              <a:rPr lang="en-US" dirty="0" smtClean="0"/>
              <a:t>Marketing Communication </a:t>
            </a:r>
            <a:endParaRPr lang="en-US" dirty="0"/>
          </a:p>
        </p:txBody>
      </p:sp>
      <p:sp>
        <p:nvSpPr>
          <p:cNvPr id="7" name="Content Placeholder 6"/>
          <p:cNvSpPr>
            <a:spLocks noGrp="1"/>
          </p:cNvSpPr>
          <p:nvPr>
            <p:ph idx="1"/>
          </p:nvPr>
        </p:nvSpPr>
        <p:spPr>
          <a:xfrm>
            <a:off x="749300" y="1066800"/>
            <a:ext cx="10515600" cy="4310063"/>
          </a:xfrm>
        </p:spPr>
        <p:txBody>
          <a:bodyPr>
            <a:noAutofit/>
          </a:bodyPr>
          <a:lstStyle/>
          <a:p>
            <a:r>
              <a:rPr lang="en-US" sz="1400" dirty="0" smtClean="0"/>
              <a:t>Unilever used an integrated marketing approach to market their campaigns for Dove</a:t>
            </a:r>
          </a:p>
          <a:p>
            <a:r>
              <a:rPr lang="en-US" sz="1400" dirty="0" smtClean="0"/>
              <a:t>Their marketing communications included</a:t>
            </a:r>
          </a:p>
          <a:p>
            <a:r>
              <a:rPr lang="en-US" sz="1400" dirty="0" smtClean="0"/>
              <a:t>Giving interviews, interviewing real women from different countries and different age groups</a:t>
            </a:r>
            <a:r>
              <a:rPr lang="en-US" sz="1400" dirty="0" smtClean="0">
                <a:solidFill>
                  <a:schemeClr val="accent6"/>
                </a:solidFill>
              </a:rPr>
              <a:t>, </a:t>
            </a:r>
            <a:r>
              <a:rPr lang="en-US" sz="1400" dirty="0" smtClean="0">
                <a:solidFill>
                  <a:schemeClr val="accent5"/>
                </a:solidFill>
              </a:rPr>
              <a:t>ethnicities, and backgrounds </a:t>
            </a:r>
          </a:p>
          <a:p>
            <a:r>
              <a:rPr lang="en-US" sz="1400" dirty="0" smtClean="0"/>
              <a:t>Conducting surveys from different types of women and girls, used grounded research </a:t>
            </a:r>
            <a:r>
              <a:rPr lang="en-US" sz="1400" dirty="0" smtClean="0">
                <a:solidFill>
                  <a:schemeClr val="accent5"/>
                </a:solidFill>
              </a:rPr>
              <a:t>in order to come  up with the media plan</a:t>
            </a:r>
          </a:p>
          <a:p>
            <a:r>
              <a:rPr lang="en-US" sz="1400" dirty="0" smtClean="0"/>
              <a:t>Using innovative technology to market their message such as online advertisements</a:t>
            </a:r>
          </a:p>
          <a:p>
            <a:r>
              <a:rPr lang="en-US" sz="1400" dirty="0" smtClean="0"/>
              <a:t>Electronic Billboards that offered On demand voting</a:t>
            </a:r>
          </a:p>
          <a:p>
            <a:r>
              <a:rPr lang="en-US" sz="1400" dirty="0" smtClean="0"/>
              <a:t>Traditional Billboards, Billboard Panels</a:t>
            </a:r>
          </a:p>
          <a:p>
            <a:r>
              <a:rPr lang="en-US" sz="1400" dirty="0" smtClean="0"/>
              <a:t>Mobile Campaigning </a:t>
            </a:r>
          </a:p>
          <a:p>
            <a:r>
              <a:rPr lang="en-US" sz="1400" dirty="0" smtClean="0"/>
              <a:t>Chat Rooms and Blogs</a:t>
            </a:r>
          </a:p>
          <a:p>
            <a:r>
              <a:rPr lang="en-US" sz="1400" dirty="0" smtClean="0"/>
              <a:t>YouTube Films and Videos that led to an innovative and popular Viral Campaign</a:t>
            </a:r>
          </a:p>
          <a:p>
            <a:r>
              <a:rPr lang="en-US" sz="1400" dirty="0" smtClean="0"/>
              <a:t>Open dialogue and discussions on </a:t>
            </a:r>
          </a:p>
          <a:p>
            <a:pPr lvl="1"/>
            <a:r>
              <a:rPr lang="en-US" sz="1400" dirty="0" smtClean="0"/>
              <a:t>TV Shows, Specials, Articles  </a:t>
            </a:r>
          </a:p>
          <a:p>
            <a:r>
              <a:rPr lang="en-US" sz="1400" dirty="0" smtClean="0"/>
              <a:t>TV </a:t>
            </a:r>
            <a:r>
              <a:rPr lang="en-US" sz="1400" dirty="0"/>
              <a:t>COMMERCIALS </a:t>
            </a:r>
            <a:endParaRPr lang="en-US" sz="1400" dirty="0" smtClean="0"/>
          </a:p>
          <a:p>
            <a:r>
              <a:rPr lang="en-US" sz="1400" dirty="0" smtClean="0"/>
              <a:t>PROGRAMS and Workshops </a:t>
            </a:r>
          </a:p>
          <a:p>
            <a:r>
              <a:rPr lang="en-US" sz="1400" dirty="0" smtClean="0"/>
              <a:t>Campaignforrealbeauty.com, THE </a:t>
            </a:r>
            <a:r>
              <a:rPr lang="en-US" sz="1400" dirty="0"/>
              <a:t>DOVE SELF-ESTEEM FUND WEBSITE </a:t>
            </a:r>
            <a:endParaRPr lang="en-US" sz="1400" dirty="0" smtClean="0"/>
          </a:p>
          <a:p>
            <a:r>
              <a:rPr lang="en-US" sz="1400" dirty="0" smtClean="0"/>
              <a:t>All these marketing communication methods help to increase their brand, build their </a:t>
            </a:r>
            <a:r>
              <a:rPr lang="en-US" sz="1400" dirty="0" smtClean="0">
                <a:solidFill>
                  <a:schemeClr val="accent5"/>
                </a:solidFill>
              </a:rPr>
              <a:t>customer base globally and locally, and create a </a:t>
            </a:r>
            <a:r>
              <a:rPr lang="en-US" sz="1400" dirty="0" smtClean="0"/>
              <a:t>healthy yet needed debate on self image within the media, the responsibility for co</a:t>
            </a:r>
            <a:r>
              <a:rPr lang="en-US" sz="1400" dirty="0" smtClean="0">
                <a:solidFill>
                  <a:schemeClr val="accent5"/>
                </a:solidFill>
              </a:rPr>
              <a:t>rporations, and the effects on young girls growing up in</a:t>
            </a:r>
            <a:r>
              <a:rPr lang="en-US" sz="1400" dirty="0" smtClean="0"/>
              <a:t> the self image obsessed society. </a:t>
            </a:r>
            <a:endParaRPr lang="en-US" sz="1400" dirty="0"/>
          </a:p>
        </p:txBody>
      </p:sp>
    </p:spTree>
    <p:extLst>
      <p:ext uri="{BB962C8B-B14F-4D97-AF65-F5344CB8AC3E}">
        <p14:creationId xmlns:p14="http://schemas.microsoft.com/office/powerpoint/2010/main" val="3602969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410200" y="1999865"/>
            <a:ext cx="5448300" cy="4059622"/>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8" name="Picture 7"/>
          <p:cNvPicPr>
            <a:picLocks noChangeAspect="1"/>
          </p:cNvPicPr>
          <p:nvPr/>
        </p:nvPicPr>
        <p:blipFill>
          <a:blip r:embed="rId4"/>
          <a:stretch>
            <a:fillRect/>
          </a:stretch>
        </p:blipFill>
        <p:spPr>
          <a:xfrm>
            <a:off x="146050" y="238125"/>
            <a:ext cx="5143500" cy="290512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p:cNvSpPr>
            <a:spLocks noGrp="1"/>
          </p:cNvSpPr>
          <p:nvPr>
            <p:ph type="title"/>
          </p:nvPr>
        </p:nvSpPr>
        <p:spPr/>
        <p:txBody>
          <a:bodyPr/>
          <a:lstStyle/>
          <a:p>
            <a:pPr algn="ctr"/>
            <a:r>
              <a:rPr lang="en-US" dirty="0" smtClean="0"/>
              <a:t>A Critical Look</a:t>
            </a:r>
            <a:endParaRPr lang="en-US" dirty="0"/>
          </a:p>
        </p:txBody>
      </p:sp>
      <p:sp>
        <p:nvSpPr>
          <p:cNvPr id="7" name="Content Placeholder 6"/>
          <p:cNvSpPr>
            <a:spLocks noGrp="1"/>
          </p:cNvSpPr>
          <p:nvPr>
            <p:ph idx="1"/>
          </p:nvPr>
        </p:nvSpPr>
        <p:spPr>
          <a:xfrm>
            <a:off x="838200" y="1244600"/>
            <a:ext cx="10515600" cy="4932363"/>
          </a:xfrm>
        </p:spPr>
        <p:txBody>
          <a:bodyPr>
            <a:noAutofit/>
          </a:bodyPr>
          <a:lstStyle/>
          <a:p>
            <a:r>
              <a:rPr lang="en-US" sz="1600" dirty="0" smtClean="0"/>
              <a:t>In evaluating Dove’s Real Beauty Campaign, there are some major risks that could harm the brands value, position, and future growth within the market and with consumers</a:t>
            </a:r>
          </a:p>
          <a:p>
            <a:r>
              <a:rPr lang="en-US" sz="1600" dirty="0" smtClean="0"/>
              <a:t>They run the risks of being the brand </a:t>
            </a:r>
            <a:r>
              <a:rPr lang="en-US" sz="1600" dirty="0"/>
              <a:t>for “fat girls</a:t>
            </a:r>
            <a:r>
              <a:rPr lang="en-US" sz="1600" dirty="0" smtClean="0"/>
              <a:t>”</a:t>
            </a:r>
          </a:p>
          <a:p>
            <a:r>
              <a:rPr lang="en-US" sz="1600" dirty="0"/>
              <a:t>  "How could the same company that launched Dove's Campaign for Real Beauty, celebrating women's natural appearance over media stereotypes, be behind the arguably degrading depictions of females in ads for Axe?" asked marketing experts from </a:t>
            </a:r>
            <a:r>
              <a:rPr lang="en-US" sz="1600" dirty="0" err="1"/>
              <a:t>Northwestern's</a:t>
            </a:r>
            <a:r>
              <a:rPr lang="en-US" sz="1600" dirty="0"/>
              <a:t> Kellogg School of Management in a 2012 case study</a:t>
            </a:r>
            <a:r>
              <a:rPr lang="en-US" sz="1600" dirty="0" smtClean="0"/>
              <a:t>.</a:t>
            </a:r>
          </a:p>
          <a:p>
            <a:r>
              <a:rPr lang="en-US" sz="1600" dirty="0" smtClean="0"/>
              <a:t>Dove </a:t>
            </a:r>
            <a:r>
              <a:rPr lang="en-US" sz="1600" dirty="0"/>
              <a:t>is completely eliminating the reference group which kills the aspirational element from the whole ad campaign. </a:t>
            </a:r>
            <a:r>
              <a:rPr lang="en-US" sz="1600" dirty="0" smtClean="0"/>
              <a:t>The aspirations of women to become more beautiful or attractive is undermined by “celebrating real beauty.” </a:t>
            </a:r>
          </a:p>
          <a:p>
            <a:r>
              <a:rPr lang="en-US" sz="1600" dirty="0" smtClean="0"/>
              <a:t>The </a:t>
            </a:r>
            <a:r>
              <a:rPr lang="en-US" sz="1600" dirty="0"/>
              <a:t>objectification of women </a:t>
            </a:r>
            <a:r>
              <a:rPr lang="en-US" sz="1600" dirty="0" smtClean="0"/>
              <a:t>tends to not sit well with feminists groups who point out the contradictory .</a:t>
            </a:r>
          </a:p>
          <a:p>
            <a:r>
              <a:rPr lang="en-US" sz="1600" dirty="0" smtClean="0"/>
              <a:t>Many competitors are copying the approach, and many have parodied it online</a:t>
            </a:r>
          </a:p>
          <a:p>
            <a:r>
              <a:rPr lang="en-US" sz="1600" dirty="0" smtClean="0"/>
              <a:t>Their blogs that they created do not get updated and lose out on engaging consumers who are frequent online blogs </a:t>
            </a:r>
          </a:p>
          <a:p>
            <a:r>
              <a:rPr lang="en-US" sz="1600" dirty="0" smtClean="0"/>
              <a:t> </a:t>
            </a:r>
            <a:r>
              <a:rPr lang="en-US" sz="1600" dirty="0"/>
              <a:t>Sustainability of campaign in long </a:t>
            </a:r>
            <a:r>
              <a:rPr lang="en-US" sz="1600" dirty="0" smtClean="0"/>
              <a:t>runs the risk of being over exposed on social media</a:t>
            </a:r>
          </a:p>
          <a:p>
            <a:r>
              <a:rPr lang="en-US" sz="1600" dirty="0" smtClean="0"/>
              <a:t>The </a:t>
            </a:r>
            <a:r>
              <a:rPr lang="en-US" sz="1600" dirty="0"/>
              <a:t>brand’s nontraditional marketing may lead consumers, or potential customers, to believe that Dove products are for unattractive, over-weight women, or those who don’t consider themselves to be beautiful</a:t>
            </a:r>
            <a:r>
              <a:rPr lang="en-US" sz="1600" dirty="0" smtClean="0"/>
              <a:t>.</a:t>
            </a:r>
          </a:p>
          <a:p>
            <a:r>
              <a:rPr lang="en-US" sz="1600" dirty="0" smtClean="0"/>
              <a:t>They have left out another category: Men, who also suffer from self esteem issues that impact their lives</a:t>
            </a:r>
          </a:p>
          <a:p>
            <a:r>
              <a:rPr lang="en-US" sz="1600" dirty="0" smtClean="0"/>
              <a:t>More importantly some of their ads for their campaigns does not mention any products, or has the intention of selling the public any products. They run the risks of losing out on money, since one of the purposes is to sell products. </a:t>
            </a:r>
            <a:endParaRPr lang="en-US" sz="1600" dirty="0"/>
          </a:p>
        </p:txBody>
      </p:sp>
    </p:spTree>
    <p:extLst>
      <p:ext uri="{BB962C8B-B14F-4D97-AF65-F5344CB8AC3E}">
        <p14:creationId xmlns:p14="http://schemas.microsoft.com/office/powerpoint/2010/main" val="2558183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80052" y="33338"/>
            <a:ext cx="5572248" cy="3594100"/>
          </a:xfrm>
          <a:prstGeom prst="rect">
            <a:avLst/>
          </a:prstGeom>
        </p:spPr>
      </p:pic>
      <p:pic>
        <p:nvPicPr>
          <p:cNvPr id="4" name="Picture 3"/>
          <p:cNvPicPr>
            <a:picLocks noChangeAspect="1"/>
          </p:cNvPicPr>
          <p:nvPr/>
        </p:nvPicPr>
        <p:blipFill>
          <a:blip r:embed="rId4"/>
          <a:stretch>
            <a:fillRect/>
          </a:stretch>
        </p:blipFill>
        <p:spPr>
          <a:xfrm>
            <a:off x="0" y="3411538"/>
            <a:ext cx="2867273" cy="3446462"/>
          </a:xfrm>
          <a:prstGeom prst="rect">
            <a:avLst/>
          </a:prstGeom>
        </p:spPr>
      </p:pic>
      <p:sp>
        <p:nvSpPr>
          <p:cNvPr id="2" name="Title 1"/>
          <p:cNvSpPr>
            <a:spLocks noGrp="1"/>
          </p:cNvSpPr>
          <p:nvPr>
            <p:ph type="title"/>
          </p:nvPr>
        </p:nvSpPr>
        <p:spPr/>
        <p:txBody>
          <a:bodyPr/>
          <a:lstStyle/>
          <a:p>
            <a:r>
              <a:rPr lang="en-US" dirty="0" smtClean="0"/>
              <a:t>A Critical Look Continued	</a:t>
            </a:r>
            <a:endParaRPr lang="en-US" dirty="0"/>
          </a:p>
        </p:txBody>
      </p:sp>
      <p:sp>
        <p:nvSpPr>
          <p:cNvPr id="3" name="Content Placeholder 2"/>
          <p:cNvSpPr>
            <a:spLocks noGrp="1"/>
          </p:cNvSpPr>
          <p:nvPr>
            <p:ph idx="1"/>
          </p:nvPr>
        </p:nvSpPr>
        <p:spPr/>
        <p:txBody>
          <a:bodyPr/>
          <a:lstStyle/>
          <a:p>
            <a:r>
              <a:rPr lang="en-US" dirty="0" smtClean="0"/>
              <a:t>The campaign has a lot of mixed </a:t>
            </a:r>
            <a:r>
              <a:rPr lang="en-US" dirty="0" smtClean="0">
                <a:solidFill>
                  <a:schemeClr val="accent5"/>
                </a:solidFill>
              </a:rPr>
              <a:t>messages. As the promote “real beauty” they continue to use other images that include cartoons, and sometimes more skinner women in specific regions in order to cater to a specific market. The use of </a:t>
            </a:r>
            <a:r>
              <a:rPr lang="en-US" dirty="0" err="1" smtClean="0">
                <a:solidFill>
                  <a:schemeClr val="accent5"/>
                </a:solidFill>
              </a:rPr>
              <a:t>photoshopping</a:t>
            </a:r>
            <a:r>
              <a:rPr lang="en-US" dirty="0" smtClean="0">
                <a:solidFill>
                  <a:schemeClr val="accent5"/>
                </a:solidFill>
              </a:rPr>
              <a:t> in some images combats the image of real beauty. </a:t>
            </a:r>
          </a:p>
          <a:p>
            <a:endParaRPr lang="en-US" dirty="0"/>
          </a:p>
        </p:txBody>
      </p:sp>
    </p:spTree>
    <p:extLst>
      <p:ext uri="{BB962C8B-B14F-4D97-AF65-F5344CB8AC3E}">
        <p14:creationId xmlns:p14="http://schemas.microsoft.com/office/powerpoint/2010/main" val="3127908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lastoffpr.com/wp-content/uploads/2011/01/internetmarket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6" y="1245153"/>
            <a:ext cx="5793565" cy="50517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210646" y="-502649"/>
            <a:ext cx="6078826" cy="1600200"/>
          </a:xfrm>
        </p:spPr>
        <p:txBody>
          <a:bodyPr/>
          <a:lstStyle/>
          <a:p>
            <a:r>
              <a:rPr lang="en-US" sz="4000" b="1" dirty="0" smtClean="0"/>
              <a:t>Marketing &amp; The Internet </a:t>
            </a:r>
            <a:r>
              <a:rPr lang="en-US" dirty="0" smtClean="0"/>
              <a:t>	</a:t>
            </a:r>
            <a:endParaRPr lang="en-US" dirty="0"/>
          </a:p>
        </p:txBody>
      </p:sp>
      <p:sp>
        <p:nvSpPr>
          <p:cNvPr id="6" name="Content Placeholder 5"/>
          <p:cNvSpPr>
            <a:spLocks noGrp="1"/>
          </p:cNvSpPr>
          <p:nvPr>
            <p:ph idx="1"/>
          </p:nvPr>
        </p:nvSpPr>
        <p:spPr>
          <a:xfrm>
            <a:off x="5839691" y="1652443"/>
            <a:ext cx="6172200" cy="4873625"/>
          </a:xfrm>
        </p:spPr>
        <p:txBody>
          <a:bodyPr>
            <a:normAutofit/>
          </a:bodyPr>
          <a:lstStyle/>
          <a:p>
            <a:pPr algn="ctr"/>
            <a:r>
              <a:rPr lang="en-US" dirty="0" smtClean="0"/>
              <a:t>The Internet has changed the way businesses do business</a:t>
            </a:r>
          </a:p>
          <a:p>
            <a:pPr algn="ctr"/>
            <a:r>
              <a:rPr lang="en-US" dirty="0" smtClean="0"/>
              <a:t>The internet has put the power of Marketing in consumers hands no longer having to defend against attack marketing from businesses</a:t>
            </a:r>
          </a:p>
          <a:p>
            <a:pPr algn="ctr"/>
            <a:r>
              <a:rPr lang="en-US" dirty="0" smtClean="0"/>
              <a:t>The internet has given more companies a bigger audience for brand awareness, brand loyalty, and brand integrity </a:t>
            </a:r>
          </a:p>
          <a:p>
            <a:pPr algn="ctr"/>
            <a:endParaRPr lang="en-US" dirty="0" smtClean="0"/>
          </a:p>
          <a:p>
            <a:pPr algn="ctr"/>
            <a:endParaRPr lang="en-US" dirty="0"/>
          </a:p>
        </p:txBody>
      </p:sp>
    </p:spTree>
    <p:extLst>
      <p:ext uri="{BB962C8B-B14F-4D97-AF65-F5344CB8AC3E}">
        <p14:creationId xmlns:p14="http://schemas.microsoft.com/office/powerpoint/2010/main" val="3897094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bg2">
                <a:shade val="45000"/>
                <a:satMod val="135000"/>
              </a:schemeClr>
              <a:prstClr val="white"/>
            </a:duotone>
          </a:blip>
          <a:stretch>
            <a:fillRect/>
          </a:stretch>
        </p:blipFill>
        <p:spPr>
          <a:xfrm>
            <a:off x="3418681" y="247650"/>
            <a:ext cx="4762500" cy="6515100"/>
          </a:xfrm>
          <a:prstGeom prst="rect">
            <a:avLst/>
          </a:prstGeom>
        </p:spPr>
      </p:pic>
      <p:sp>
        <p:nvSpPr>
          <p:cNvPr id="2" name="Title 1"/>
          <p:cNvSpPr>
            <a:spLocks noGrp="1"/>
          </p:cNvSpPr>
          <p:nvPr>
            <p:ph type="title"/>
          </p:nvPr>
        </p:nvSpPr>
        <p:spPr/>
        <p:txBody>
          <a:bodyPr/>
          <a:lstStyle/>
          <a:p>
            <a:r>
              <a:rPr lang="en-US" dirty="0" smtClean="0">
                <a:solidFill>
                  <a:schemeClr val="bg1">
                    <a:lumMod val="95000"/>
                    <a:lumOff val="5000"/>
                  </a:schemeClr>
                </a:solidFill>
              </a:rPr>
              <a:t>Current Brand Management </a:t>
            </a:r>
            <a:endParaRPr lang="en-US" dirty="0">
              <a:solidFill>
                <a:schemeClr val="bg1">
                  <a:lumMod val="95000"/>
                  <a:lumOff val="5000"/>
                </a:schemeClr>
              </a:solidFill>
            </a:endParaRPr>
          </a:p>
        </p:txBody>
      </p:sp>
      <p:sp>
        <p:nvSpPr>
          <p:cNvPr id="3" name="Text Placeholder 2"/>
          <p:cNvSpPr>
            <a:spLocks noGrp="1"/>
          </p:cNvSpPr>
          <p:nvPr>
            <p:ph type="body" idx="1"/>
          </p:nvPr>
        </p:nvSpPr>
        <p:spPr/>
        <p:txBody>
          <a:bodyPr/>
          <a:lstStyle/>
          <a:p>
            <a:r>
              <a:rPr lang="en-US" dirty="0" smtClean="0"/>
              <a:t>Previous </a:t>
            </a:r>
            <a:endParaRPr lang="en-US" dirty="0"/>
          </a:p>
        </p:txBody>
      </p:sp>
      <p:sp>
        <p:nvSpPr>
          <p:cNvPr id="4" name="Content Placeholder 3"/>
          <p:cNvSpPr>
            <a:spLocks noGrp="1"/>
          </p:cNvSpPr>
          <p:nvPr>
            <p:ph sz="half" idx="2"/>
          </p:nvPr>
        </p:nvSpPr>
        <p:spPr/>
        <p:txBody>
          <a:bodyPr>
            <a:noAutofit/>
          </a:bodyPr>
          <a:lstStyle/>
          <a:p>
            <a:r>
              <a:rPr lang="en-US" sz="1800" dirty="0" smtClean="0">
                <a:solidFill>
                  <a:schemeClr val="accent5"/>
                </a:solidFill>
              </a:rPr>
              <a:t>Marketed their brand after their main competition Proctor &amp; Gamble. </a:t>
            </a:r>
          </a:p>
          <a:p>
            <a:r>
              <a:rPr lang="en-US" sz="1800" dirty="0" smtClean="0">
                <a:solidFill>
                  <a:schemeClr val="accent5"/>
                </a:solidFill>
              </a:rPr>
              <a:t>Their brand management involved product categories that offered multiple brands were led by brand managers that acted as entire separate business in competition with products in the same company and other companies.</a:t>
            </a:r>
          </a:p>
          <a:p>
            <a:r>
              <a:rPr lang="en-US" sz="1800" dirty="0" smtClean="0">
                <a:solidFill>
                  <a:schemeClr val="accent5"/>
                </a:solidFill>
              </a:rPr>
              <a:t>A brand assistant or staff would be in charge of executing policies :</a:t>
            </a:r>
          </a:p>
          <a:p>
            <a:pPr lvl="1"/>
            <a:r>
              <a:rPr lang="en-US" sz="1800" dirty="0" smtClean="0">
                <a:solidFill>
                  <a:schemeClr val="accent5"/>
                </a:solidFill>
              </a:rPr>
              <a:t>Delivering brand strategy</a:t>
            </a:r>
          </a:p>
          <a:p>
            <a:pPr lvl="1"/>
            <a:r>
              <a:rPr lang="en-US" sz="1800" dirty="0" smtClean="0">
                <a:solidFill>
                  <a:schemeClr val="accent5"/>
                </a:solidFill>
              </a:rPr>
              <a:t>Profit targets</a:t>
            </a:r>
          </a:p>
          <a:p>
            <a:pPr lvl="1"/>
            <a:r>
              <a:rPr lang="en-US" sz="1800" dirty="0" smtClean="0">
                <a:solidFill>
                  <a:schemeClr val="accent5"/>
                </a:solidFill>
              </a:rPr>
              <a:t>Power over marketing decisions </a:t>
            </a:r>
          </a:p>
          <a:p>
            <a:pPr lvl="2"/>
            <a:r>
              <a:rPr lang="en-US" sz="1800" dirty="0" smtClean="0">
                <a:solidFill>
                  <a:schemeClr val="accent5"/>
                </a:solidFill>
              </a:rPr>
              <a:t>Trade promotions and Advertising </a:t>
            </a:r>
            <a:endParaRPr lang="en-US" sz="1800" dirty="0">
              <a:solidFill>
                <a:schemeClr val="accent5"/>
              </a:solidFill>
            </a:endParaRPr>
          </a:p>
        </p:txBody>
      </p:sp>
      <p:sp>
        <p:nvSpPr>
          <p:cNvPr id="5" name="Text Placeholder 4"/>
          <p:cNvSpPr>
            <a:spLocks noGrp="1"/>
          </p:cNvSpPr>
          <p:nvPr>
            <p:ph type="body" sz="quarter" idx="3"/>
          </p:nvPr>
        </p:nvSpPr>
        <p:spPr/>
        <p:txBody>
          <a:bodyPr/>
          <a:lstStyle/>
          <a:p>
            <a:r>
              <a:rPr lang="en-US" dirty="0" smtClean="0"/>
              <a:t>Current </a:t>
            </a:r>
            <a:endParaRPr lang="en-US" dirty="0"/>
          </a:p>
        </p:txBody>
      </p:sp>
      <p:sp>
        <p:nvSpPr>
          <p:cNvPr id="6" name="Content Placeholder 5"/>
          <p:cNvSpPr>
            <a:spLocks noGrp="1"/>
          </p:cNvSpPr>
          <p:nvPr>
            <p:ph sz="quarter" idx="4"/>
          </p:nvPr>
        </p:nvSpPr>
        <p:spPr/>
        <p:txBody>
          <a:bodyPr>
            <a:normAutofit fontScale="55000" lnSpcReduction="20000"/>
          </a:bodyPr>
          <a:lstStyle/>
          <a:p>
            <a:r>
              <a:rPr lang="en-US" sz="2900" dirty="0" smtClean="0">
                <a:solidFill>
                  <a:schemeClr val="accent5"/>
                </a:solidFill>
              </a:rPr>
              <a:t>Now their objective is to bring the most valued or top brands into the market to create brand awareness</a:t>
            </a:r>
          </a:p>
          <a:p>
            <a:r>
              <a:rPr lang="en-US" sz="2900" dirty="0" smtClean="0">
                <a:solidFill>
                  <a:schemeClr val="accent5"/>
                </a:solidFill>
              </a:rPr>
              <a:t>Use </a:t>
            </a:r>
            <a:r>
              <a:rPr lang="en-US" sz="2900" dirty="0">
                <a:solidFill>
                  <a:schemeClr val="accent5"/>
                </a:solidFill>
              </a:rPr>
              <a:t>advertising that connects with consumer needs Let the consumer know more about the product’s </a:t>
            </a:r>
            <a:r>
              <a:rPr lang="en-US" sz="2900" dirty="0" smtClean="0">
                <a:solidFill>
                  <a:schemeClr val="accent5"/>
                </a:solidFill>
              </a:rPr>
              <a:t>uses</a:t>
            </a:r>
          </a:p>
          <a:p>
            <a:r>
              <a:rPr lang="en-US" sz="2900" dirty="0" smtClean="0">
                <a:solidFill>
                  <a:schemeClr val="accent5"/>
                </a:solidFill>
              </a:rPr>
              <a:t>Shifted </a:t>
            </a:r>
            <a:r>
              <a:rPr lang="en-US" sz="2900" dirty="0">
                <a:solidFill>
                  <a:schemeClr val="accent5"/>
                </a:solidFill>
              </a:rPr>
              <a:t>from an out-and-out house of brands to endorsing all its products linked to its corporate logo</a:t>
            </a:r>
            <a:r>
              <a:rPr lang="en-US" sz="2900" dirty="0" smtClean="0">
                <a:solidFill>
                  <a:schemeClr val="accent5"/>
                </a:solidFill>
              </a:rPr>
              <a:t>.</a:t>
            </a:r>
          </a:p>
          <a:p>
            <a:r>
              <a:rPr lang="en-US" sz="2900" dirty="0" smtClean="0">
                <a:solidFill>
                  <a:schemeClr val="accent5"/>
                </a:solidFill>
              </a:rPr>
              <a:t> </a:t>
            </a:r>
            <a:r>
              <a:rPr lang="en-US" sz="2900" dirty="0">
                <a:solidFill>
                  <a:schemeClr val="accent5"/>
                </a:solidFill>
              </a:rPr>
              <a:t>Converged the marketing of disparate arms due of the lack of brand recognition. </a:t>
            </a:r>
            <a:endParaRPr lang="en-US" sz="2900" dirty="0" smtClean="0">
              <a:solidFill>
                <a:schemeClr val="accent5"/>
              </a:solidFill>
            </a:endParaRPr>
          </a:p>
          <a:p>
            <a:pPr lvl="1"/>
            <a:r>
              <a:rPr lang="en-US" sz="2900" dirty="0" smtClean="0">
                <a:solidFill>
                  <a:schemeClr val="accent5"/>
                </a:solidFill>
              </a:rPr>
              <a:t>Dove's </a:t>
            </a:r>
            <a:r>
              <a:rPr lang="en-US" sz="2900" dirty="0">
                <a:solidFill>
                  <a:schemeClr val="accent5"/>
                </a:solidFill>
              </a:rPr>
              <a:t>extension into deodorant - Long-term strategy built to set </a:t>
            </a:r>
            <a:r>
              <a:rPr lang="en-US" sz="2900" dirty="0" smtClean="0">
                <a:solidFill>
                  <a:schemeClr val="accent5"/>
                </a:solidFill>
              </a:rPr>
              <a:t>global; </a:t>
            </a:r>
            <a:r>
              <a:rPr lang="en-US" sz="2900" dirty="0">
                <a:solidFill>
                  <a:schemeClr val="accent5"/>
                </a:solidFill>
              </a:rPr>
              <a:t>brands. </a:t>
            </a:r>
            <a:endParaRPr lang="en-US" sz="2900" dirty="0" smtClean="0">
              <a:solidFill>
                <a:schemeClr val="accent5"/>
              </a:solidFill>
            </a:endParaRPr>
          </a:p>
          <a:p>
            <a:pPr lvl="1"/>
            <a:r>
              <a:rPr lang="en-US" sz="2900" dirty="0" smtClean="0">
                <a:solidFill>
                  <a:schemeClr val="accent5"/>
                </a:solidFill>
              </a:rPr>
              <a:t>In </a:t>
            </a:r>
            <a:r>
              <a:rPr lang="en-US" sz="2900" dirty="0">
                <a:solidFill>
                  <a:schemeClr val="accent5"/>
                </a:solidFill>
              </a:rPr>
              <a:t>2005, developed a Brand Imprint to help Lifebuoy, </a:t>
            </a:r>
            <a:r>
              <a:rPr lang="en-US" sz="2900" dirty="0" err="1">
                <a:solidFill>
                  <a:schemeClr val="accent5"/>
                </a:solidFill>
              </a:rPr>
              <a:t>Pepsodent</a:t>
            </a:r>
            <a:r>
              <a:rPr lang="en-US" sz="2900" dirty="0">
                <a:solidFill>
                  <a:schemeClr val="accent5"/>
                </a:solidFill>
              </a:rPr>
              <a:t>, Close Up develop their social missions. </a:t>
            </a:r>
            <a:endParaRPr lang="en-US" sz="2900" dirty="0" smtClean="0">
              <a:solidFill>
                <a:schemeClr val="accent5"/>
              </a:solidFill>
            </a:endParaRPr>
          </a:p>
          <a:p>
            <a:pPr lvl="1"/>
            <a:r>
              <a:rPr lang="en-US" sz="2900" dirty="0" smtClean="0">
                <a:solidFill>
                  <a:schemeClr val="accent5"/>
                </a:solidFill>
              </a:rPr>
              <a:t>Since </a:t>
            </a:r>
            <a:r>
              <a:rPr lang="en-US" sz="2900" dirty="0">
                <a:solidFill>
                  <a:schemeClr val="accent5"/>
                </a:solidFill>
              </a:rPr>
              <a:t>2002, became more visible to shoppers, with corporate logo appearing on the back of all our product packs. </a:t>
            </a:r>
          </a:p>
          <a:p>
            <a:endParaRPr lang="en-US" dirty="0"/>
          </a:p>
        </p:txBody>
      </p:sp>
    </p:spTree>
    <p:extLst>
      <p:ext uri="{BB962C8B-B14F-4D97-AF65-F5344CB8AC3E}">
        <p14:creationId xmlns:p14="http://schemas.microsoft.com/office/powerpoint/2010/main" val="333586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52750" y="152400"/>
            <a:ext cx="6286500" cy="5791200"/>
          </a:xfrm>
          <a:prstGeom prst="rect">
            <a:avLst/>
          </a:prstGeom>
          <a:ln>
            <a:noFill/>
          </a:ln>
          <a:effectLst/>
          <a:scene3d>
            <a:camera prst="orthographicFront">
              <a:rot lat="0" lon="0" rev="0"/>
            </a:camera>
            <a:lightRig rig="glow" dir="t">
              <a:rot lat="0" lon="0" rev="14100000"/>
            </a:lightRig>
          </a:scene3d>
          <a:sp3d prstMaterial="softEdge">
            <a:bevelT w="127000" prst="artDeco"/>
          </a:sp3d>
        </p:spPr>
      </p:pic>
      <p:sp>
        <p:nvSpPr>
          <p:cNvPr id="2" name="Title 1"/>
          <p:cNvSpPr>
            <a:spLocks noGrp="1"/>
          </p:cNvSpPr>
          <p:nvPr>
            <p:ph type="title"/>
          </p:nvPr>
        </p:nvSpPr>
        <p:spPr/>
        <p:txBody>
          <a:bodyPr/>
          <a:lstStyle/>
          <a:p>
            <a:r>
              <a:rPr lang="en-US" dirty="0" smtClean="0"/>
              <a:t>Has the Campaign been a success?</a:t>
            </a:r>
            <a:endParaRPr lang="en-US" dirty="0"/>
          </a:p>
        </p:txBody>
      </p:sp>
      <p:sp>
        <p:nvSpPr>
          <p:cNvPr id="8" name="Content Placeholder 7"/>
          <p:cNvSpPr>
            <a:spLocks noGrp="1"/>
          </p:cNvSpPr>
          <p:nvPr>
            <p:ph sz="half" idx="1"/>
          </p:nvPr>
        </p:nvSpPr>
        <p:spPr>
          <a:xfrm>
            <a:off x="838200" y="1295400"/>
            <a:ext cx="5181600" cy="4881563"/>
          </a:xfrm>
        </p:spPr>
        <p:txBody>
          <a:bodyPr>
            <a:normAutofit fontScale="77500" lnSpcReduction="20000"/>
          </a:bodyPr>
          <a:lstStyle/>
          <a:p>
            <a:r>
              <a:rPr lang="en-US" dirty="0" smtClean="0">
                <a:solidFill>
                  <a:schemeClr val="bg1">
                    <a:lumMod val="95000"/>
                    <a:lumOff val="5000"/>
                  </a:schemeClr>
                </a:solidFill>
              </a:rPr>
              <a:t>Over Dove’s Campaign for Real Beauty has been a success in generating buzz, creating sales and revenue, and changing the perception of the real images of beauty. </a:t>
            </a:r>
          </a:p>
          <a:p>
            <a:r>
              <a:rPr lang="en-US" dirty="0" smtClean="0">
                <a:solidFill>
                  <a:schemeClr val="bg1">
                    <a:lumMod val="95000"/>
                    <a:lumOff val="5000"/>
                  </a:schemeClr>
                </a:solidFill>
              </a:rPr>
              <a:t>The campaign has gained momentum since its inceptions which has been aided by controversial yet provocative ads that get the attention of the internet buzz feed, local and global news, TV shows, big named celebrities and News mediums. </a:t>
            </a:r>
          </a:p>
          <a:p>
            <a:r>
              <a:rPr lang="en-US" dirty="0" smtClean="0">
                <a:solidFill>
                  <a:schemeClr val="bg1">
                    <a:lumMod val="95000"/>
                    <a:lumOff val="5000"/>
                  </a:schemeClr>
                </a:solidFill>
              </a:rPr>
              <a:t>The success of the campaign has netted other initiatives including the Self-Esteem Campaigns, the Self-Esteem Fund, among others to draw attention and teach women old and young to love their selves. </a:t>
            </a:r>
            <a:endParaRPr lang="en-US" dirty="0">
              <a:solidFill>
                <a:schemeClr val="bg1">
                  <a:lumMod val="95000"/>
                  <a:lumOff val="5000"/>
                </a:schemeClr>
              </a:solidFill>
            </a:endParaRPr>
          </a:p>
        </p:txBody>
      </p:sp>
      <p:sp>
        <p:nvSpPr>
          <p:cNvPr id="9" name="Content Placeholder 8"/>
          <p:cNvSpPr>
            <a:spLocks noGrp="1"/>
          </p:cNvSpPr>
          <p:nvPr>
            <p:ph sz="half" idx="2"/>
          </p:nvPr>
        </p:nvSpPr>
        <p:spPr>
          <a:xfrm>
            <a:off x="6172200" y="1130300"/>
            <a:ext cx="5181600" cy="5046663"/>
          </a:xfrm>
        </p:spPr>
        <p:txBody>
          <a:bodyPr>
            <a:normAutofit fontScale="77500" lnSpcReduction="20000"/>
          </a:bodyPr>
          <a:lstStyle/>
          <a:p>
            <a:r>
              <a:rPr lang="en-US" b="1" dirty="0">
                <a:solidFill>
                  <a:schemeClr val="bg1">
                    <a:lumMod val="95000"/>
                    <a:lumOff val="5000"/>
                  </a:schemeClr>
                </a:solidFill>
              </a:rPr>
              <a:t>The campaign returned $3 for every $1 </a:t>
            </a:r>
            <a:r>
              <a:rPr lang="en-US" b="1" dirty="0" smtClean="0">
                <a:solidFill>
                  <a:schemeClr val="bg1">
                    <a:lumMod val="95000"/>
                    <a:lumOff val="5000"/>
                  </a:schemeClr>
                </a:solidFill>
              </a:rPr>
              <a:t>spent</a:t>
            </a:r>
          </a:p>
          <a:p>
            <a:r>
              <a:rPr lang="en-US" b="1" dirty="0">
                <a:solidFill>
                  <a:schemeClr val="bg1">
                    <a:lumMod val="95000"/>
                    <a:lumOff val="5000"/>
                  </a:schemeClr>
                </a:solidFill>
              </a:rPr>
              <a:t>In the first six months of the campaign, sales of Dove’s firming products increased 700 </a:t>
            </a:r>
            <a:r>
              <a:rPr lang="en-US" b="1" dirty="0" smtClean="0">
                <a:solidFill>
                  <a:schemeClr val="bg1">
                    <a:lumMod val="95000"/>
                    <a:lumOff val="5000"/>
                  </a:schemeClr>
                </a:solidFill>
              </a:rPr>
              <a:t>% </a:t>
            </a:r>
            <a:r>
              <a:rPr lang="en-US" b="1" dirty="0">
                <a:solidFill>
                  <a:schemeClr val="bg1">
                    <a:lumMod val="95000"/>
                    <a:lumOff val="5000"/>
                  </a:schemeClr>
                </a:solidFill>
              </a:rPr>
              <a:t>in Europe and in the United States, sales for the products in the advertisements increased 600 </a:t>
            </a:r>
            <a:r>
              <a:rPr lang="en-US" b="1" dirty="0" smtClean="0">
                <a:solidFill>
                  <a:schemeClr val="bg1">
                    <a:lumMod val="95000"/>
                    <a:lumOff val="5000"/>
                  </a:schemeClr>
                </a:solidFill>
              </a:rPr>
              <a:t>% </a:t>
            </a:r>
            <a:r>
              <a:rPr lang="en-US" b="1" dirty="0">
                <a:solidFill>
                  <a:schemeClr val="bg1">
                    <a:lumMod val="95000"/>
                    <a:lumOff val="5000"/>
                  </a:schemeClr>
                </a:solidFill>
              </a:rPr>
              <a:t>in the first two months of the </a:t>
            </a:r>
            <a:r>
              <a:rPr lang="en-US" b="1" dirty="0" smtClean="0">
                <a:solidFill>
                  <a:schemeClr val="bg1">
                    <a:lumMod val="95000"/>
                    <a:lumOff val="5000"/>
                  </a:schemeClr>
                </a:solidFill>
              </a:rPr>
              <a:t>campaign</a:t>
            </a:r>
          </a:p>
          <a:p>
            <a:r>
              <a:rPr lang="en-US" b="1" dirty="0">
                <a:solidFill>
                  <a:schemeClr val="bg1">
                    <a:lumMod val="95000"/>
                    <a:lumOff val="5000"/>
                  </a:schemeClr>
                </a:solidFill>
              </a:rPr>
              <a:t>“Evolution” the viral video and the most famous execution of the campaign to date had global impact. The viral has been viewed more than 15 million times online and seen by more than 300 million people globally in various channels of distribution, including news </a:t>
            </a:r>
            <a:r>
              <a:rPr lang="en-US" b="1" dirty="0" smtClean="0">
                <a:solidFill>
                  <a:schemeClr val="bg1">
                    <a:lumMod val="95000"/>
                    <a:lumOff val="5000"/>
                  </a:schemeClr>
                </a:solidFill>
              </a:rPr>
              <a:t>coverage</a:t>
            </a:r>
          </a:p>
          <a:p>
            <a:r>
              <a:rPr lang="en-US" b="1" dirty="0" smtClean="0">
                <a:solidFill>
                  <a:schemeClr val="bg1">
                    <a:lumMod val="95000"/>
                    <a:lumOff val="5000"/>
                  </a:schemeClr>
                </a:solidFill>
              </a:rPr>
              <a:t>They have won several awards and continue to excel and create buzz with new ads. </a:t>
            </a:r>
          </a:p>
          <a:p>
            <a:endParaRPr lang="en-US" b="1" dirty="0">
              <a:solidFill>
                <a:schemeClr val="bg1">
                  <a:lumMod val="95000"/>
                  <a:lumOff val="5000"/>
                </a:schemeClr>
              </a:solidFill>
            </a:endParaRPr>
          </a:p>
          <a:p>
            <a:endParaRPr lang="en-US" dirty="0"/>
          </a:p>
        </p:txBody>
      </p:sp>
    </p:spTree>
    <p:extLst>
      <p:ext uri="{BB962C8B-B14F-4D97-AF65-F5344CB8AC3E}">
        <p14:creationId xmlns:p14="http://schemas.microsoft.com/office/powerpoint/2010/main" val="178604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2"/>
          <a:srcRect l="15559" r="15559"/>
          <a:stretch>
            <a:fillRect/>
          </a:stretch>
        </p:blipFill>
        <p:spPr>
          <a:xfrm>
            <a:off x="4642237" y="1401006"/>
            <a:ext cx="2637944" cy="3774056"/>
          </a:xfrm>
          <a:prstGeom prst="rect">
            <a:avLst/>
          </a:prstGeom>
        </p:spPr>
      </p:pic>
      <p:pic>
        <p:nvPicPr>
          <p:cNvPr id="10" name="Picture Placeholder 9"/>
          <p:cNvPicPr>
            <a:picLocks noGrp="1" noChangeAspect="1"/>
          </p:cNvPicPr>
          <p:nvPr>
            <p:ph type="pic" sz="quarter" idx="13"/>
          </p:nvPr>
        </p:nvPicPr>
        <p:blipFill>
          <a:blip r:embed="rId3"/>
          <a:srcRect l="336" r="336"/>
          <a:stretch>
            <a:fillRect/>
          </a:stretch>
        </p:blipFill>
        <p:spPr>
          <a:prstGeom prst="rect">
            <a:avLst/>
          </a:prstGeom>
        </p:spPr>
      </p:pic>
      <p:pic>
        <p:nvPicPr>
          <p:cNvPr id="5" name="Picture Placeholder 4"/>
          <p:cNvPicPr>
            <a:picLocks noGrp="1" noChangeAspect="1"/>
          </p:cNvPicPr>
          <p:nvPr>
            <p:ph type="pic" sz="quarter" idx="16"/>
          </p:nvPr>
        </p:nvPicPr>
        <p:blipFill>
          <a:blip r:embed="rId4"/>
          <a:srcRect l="19957" r="19957"/>
          <a:stretch>
            <a:fillRect/>
          </a:stretch>
        </p:blipFill>
        <p:spPr>
          <a:xfrm>
            <a:off x="4180926" y="1016000"/>
            <a:ext cx="3834816" cy="5486400"/>
          </a:xfrm>
          <a:prstGeom prst="rect">
            <a:avLst/>
          </a:prstGeom>
        </p:spPr>
      </p:pic>
      <p:pic>
        <p:nvPicPr>
          <p:cNvPr id="11" name="Picture Placeholder 10"/>
          <p:cNvPicPr>
            <a:picLocks noGrp="1" noChangeAspect="1"/>
          </p:cNvPicPr>
          <p:nvPr>
            <p:ph type="pic" sz="quarter" idx="15"/>
          </p:nvPr>
        </p:nvPicPr>
        <p:blipFill>
          <a:blip r:embed="rId5"/>
          <a:srcRect l="11631" r="11631"/>
          <a:stretch>
            <a:fillRect/>
          </a:stretch>
        </p:blipFill>
        <p:spPr>
          <a:prstGeom prst="rect">
            <a:avLst/>
          </a:prstGeom>
        </p:spPr>
      </p:pic>
    </p:spTree>
    <p:extLst>
      <p:ext uri="{BB962C8B-B14F-4D97-AF65-F5344CB8AC3E}">
        <p14:creationId xmlns:p14="http://schemas.microsoft.com/office/powerpoint/2010/main" val="14964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6">
                <a:tint val="45000"/>
                <a:satMod val="400000"/>
              </a:schemeClr>
            </a:duotone>
          </a:blip>
          <a:stretch>
            <a:fillRect/>
          </a:stretch>
        </p:blipFill>
        <p:spPr>
          <a:xfrm>
            <a:off x="8153400" y="127000"/>
            <a:ext cx="3873500" cy="2324100"/>
          </a:xfrm>
          <a:prstGeom prst="rect">
            <a:avLst/>
          </a:prstGeom>
        </p:spPr>
      </p:pic>
      <p:sp>
        <p:nvSpPr>
          <p:cNvPr id="2" name="Title 1"/>
          <p:cNvSpPr>
            <a:spLocks noGrp="1"/>
          </p:cNvSpPr>
          <p:nvPr>
            <p:ph type="title"/>
          </p:nvPr>
        </p:nvSpPr>
        <p:spPr/>
        <p:txBody>
          <a:bodyPr/>
          <a:lstStyle/>
          <a:p>
            <a:r>
              <a:rPr lang="en-US" dirty="0" smtClean="0"/>
              <a:t>Can the brand evolve any further?</a:t>
            </a:r>
            <a:endParaRPr lang="en-US" dirty="0"/>
          </a:p>
        </p:txBody>
      </p:sp>
      <p:sp>
        <p:nvSpPr>
          <p:cNvPr id="4" name="Content Placeholder 3"/>
          <p:cNvSpPr>
            <a:spLocks noGrp="1"/>
          </p:cNvSpPr>
          <p:nvPr>
            <p:ph sz="half" idx="1"/>
          </p:nvPr>
        </p:nvSpPr>
        <p:spPr/>
        <p:txBody>
          <a:bodyPr>
            <a:normAutofit/>
          </a:bodyPr>
          <a:lstStyle/>
          <a:p>
            <a:r>
              <a:rPr lang="en-US" sz="1600" dirty="0" smtClean="0"/>
              <a:t>Dove is positioned as a Personal Care brand, no longer reliant on their beauty bars that have added hundreds of products to their portfolio and have a global reach within 80 countries. </a:t>
            </a:r>
          </a:p>
          <a:p>
            <a:r>
              <a:rPr lang="en-US" sz="1600" dirty="0"/>
              <a:t>Dove wanted to understand how women define beauty; how satisfied they are with their beauty; how they feel about female beauty’s portrayal in society; and, how beauty affects their well-being</a:t>
            </a:r>
            <a:r>
              <a:rPr lang="en-US" sz="1600" dirty="0" smtClean="0"/>
              <a:t>.”</a:t>
            </a:r>
          </a:p>
          <a:p>
            <a:r>
              <a:rPr lang="en-US" sz="1600" dirty="0"/>
              <a:t>Redefining Beauty allowed the Dove campaign to distinguish themselves as a quality product and socially responsible company</a:t>
            </a:r>
            <a:r>
              <a:rPr lang="en-US" sz="1600" dirty="0" smtClean="0"/>
              <a:t>.</a:t>
            </a:r>
          </a:p>
          <a:p>
            <a:r>
              <a:rPr lang="en-US" sz="1600" dirty="0"/>
              <a:t>The new image of what women perceive beauty to be is an opportunity for</a:t>
            </a:r>
          </a:p>
          <a:p>
            <a:r>
              <a:rPr lang="en-US" sz="1600" dirty="0"/>
              <a:t>Dove to develop a strong ethical position and realign ethical and social strategies with their products</a:t>
            </a:r>
          </a:p>
        </p:txBody>
      </p:sp>
      <p:sp>
        <p:nvSpPr>
          <p:cNvPr id="6" name="Content Placeholder 5"/>
          <p:cNvSpPr>
            <a:spLocks noGrp="1"/>
          </p:cNvSpPr>
          <p:nvPr>
            <p:ph sz="half" idx="2"/>
          </p:nvPr>
        </p:nvSpPr>
        <p:spPr/>
        <p:txBody>
          <a:bodyPr>
            <a:noAutofit/>
          </a:bodyPr>
          <a:lstStyle/>
          <a:p>
            <a:r>
              <a:rPr lang="en-US" sz="1600" dirty="0" smtClean="0"/>
              <a:t>The opportunities exists to expand the Real Beauty Campaign to include men, they have an opportunity to reach an untapped market that showcases the insecurities that men have with self image</a:t>
            </a:r>
          </a:p>
          <a:p>
            <a:r>
              <a:rPr lang="en-US" sz="1600" dirty="0" smtClean="0"/>
              <a:t>By expanding their markets, they can also reposition their selves as a unified global entity. </a:t>
            </a:r>
          </a:p>
          <a:p>
            <a:r>
              <a:rPr lang="en-US" sz="1600" dirty="0" smtClean="0"/>
              <a:t>Continuously evolving the campaign by coming with more innovative ways to market to the customers, keep the dialogue fresh and open for more debates online and offline. </a:t>
            </a:r>
          </a:p>
          <a:p>
            <a:r>
              <a:rPr lang="en-US" sz="1600" dirty="0" smtClean="0"/>
              <a:t>Continue to fund and show social responsibility in their funds and programs that promote positive self image and combat the media’s perception of beauty. </a:t>
            </a:r>
          </a:p>
          <a:p>
            <a:r>
              <a:rPr lang="en-US" sz="1600" dirty="0" smtClean="0"/>
              <a:t>The one main recommendation is to reconnect the products to the promotions. Even though sells are in the billions they could be able to sell their wide range of products if they refocus on selling products to the customer base. </a:t>
            </a:r>
          </a:p>
          <a:p>
            <a:pPr marL="0" indent="0">
              <a:buNone/>
            </a:pPr>
            <a:endParaRPr lang="en-US" sz="1600" dirty="0" smtClean="0"/>
          </a:p>
        </p:txBody>
      </p:sp>
    </p:spTree>
    <p:extLst>
      <p:ext uri="{BB962C8B-B14F-4D97-AF65-F5344CB8AC3E}">
        <p14:creationId xmlns:p14="http://schemas.microsoft.com/office/powerpoint/2010/main" val="137088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References </a:t>
            </a:r>
            <a:endParaRPr lang="en-US" dirty="0"/>
          </a:p>
        </p:txBody>
      </p:sp>
      <p:sp>
        <p:nvSpPr>
          <p:cNvPr id="8" name="Content Placeholder 7"/>
          <p:cNvSpPr>
            <a:spLocks noGrp="1"/>
          </p:cNvSpPr>
          <p:nvPr>
            <p:ph idx="1"/>
          </p:nvPr>
        </p:nvSpPr>
        <p:spPr/>
        <p:txBody>
          <a:bodyPr/>
          <a:lstStyle/>
          <a:p>
            <a:r>
              <a:rPr lang="en-US" dirty="0" smtClean="0"/>
              <a:t>“Brand.” AMA. (n.d). </a:t>
            </a:r>
            <a:r>
              <a:rPr lang="en-US" dirty="0"/>
              <a:t>Retrieved from </a:t>
            </a:r>
            <a:r>
              <a:rPr lang="en-US" dirty="0">
                <a:hlinkClick r:id="rId2"/>
              </a:rPr>
              <a:t>http://www.marketingpower.com/_</a:t>
            </a:r>
            <a:r>
              <a:rPr lang="en-US" dirty="0" smtClean="0">
                <a:hlinkClick r:id="rId2"/>
              </a:rPr>
              <a:t>layouts/dictionary.aspx?dletter=b</a:t>
            </a:r>
            <a:endParaRPr lang="en-US" dirty="0" smtClean="0"/>
          </a:p>
          <a:p>
            <a:r>
              <a:rPr lang="en-US" dirty="0" err="1" smtClean="0"/>
              <a:t>Deighton</a:t>
            </a:r>
            <a:r>
              <a:rPr lang="en-US" dirty="0" smtClean="0"/>
              <a:t>, John. “Dove: Evolution of A Brand.” (2007). Harvard Business School. </a:t>
            </a:r>
          </a:p>
          <a:p>
            <a:r>
              <a:rPr lang="en-US" dirty="0" err="1" smtClean="0"/>
              <a:t>Kurtzleben</a:t>
            </a:r>
            <a:r>
              <a:rPr lang="en-US" dirty="0" smtClean="0"/>
              <a:t>, Danielle</a:t>
            </a:r>
            <a:r>
              <a:rPr lang="en-US" dirty="0"/>
              <a:t>. </a:t>
            </a:r>
            <a:r>
              <a:rPr lang="en-US" dirty="0" smtClean="0"/>
              <a:t>(2013). “Do </a:t>
            </a:r>
            <a:r>
              <a:rPr lang="en-US" dirty="0"/>
              <a:t>Dove and Axe Sell the Same Message</a:t>
            </a:r>
            <a:r>
              <a:rPr lang="en-US" dirty="0" smtClean="0"/>
              <a:t>?” US News. Retrieved </a:t>
            </a:r>
            <a:r>
              <a:rPr lang="en-US" dirty="0"/>
              <a:t>from </a:t>
            </a:r>
            <a:r>
              <a:rPr lang="en-US" dirty="0">
                <a:hlinkClick r:id="rId3"/>
              </a:rPr>
              <a:t>http://</a:t>
            </a:r>
            <a:r>
              <a:rPr lang="en-US" dirty="0" smtClean="0">
                <a:hlinkClick r:id="rId3"/>
              </a:rPr>
              <a:t>www.usnews.com/news/articles/2013/04/18/unilever-faces-criticism-for-real-beauty-ad-campaign</a:t>
            </a:r>
            <a:endParaRPr lang="en-US" dirty="0" smtClean="0"/>
          </a:p>
          <a:p>
            <a:r>
              <a:rPr lang="en-US" dirty="0" smtClean="0"/>
              <a:t>“Was Dove Campaign a Success.” </a:t>
            </a:r>
            <a:r>
              <a:rPr lang="en-US" dirty="0" err="1" smtClean="0"/>
              <a:t>Quora</a:t>
            </a:r>
            <a:r>
              <a:rPr lang="en-US" dirty="0" smtClean="0"/>
              <a:t>. </a:t>
            </a:r>
            <a:r>
              <a:rPr lang="en-US" dirty="0"/>
              <a:t>Retrieved from </a:t>
            </a:r>
            <a:r>
              <a:rPr lang="en-US" dirty="0">
                <a:hlinkClick r:id="rId4"/>
              </a:rPr>
              <a:t>http://</a:t>
            </a:r>
            <a:r>
              <a:rPr lang="en-US" dirty="0" smtClean="0">
                <a:hlinkClick r:id="rId4"/>
              </a:rPr>
              <a:t>www.quora.com/Was-Doves-Real-Beauty-Campaign-successful</a:t>
            </a:r>
            <a:endParaRPr lang="en-US" dirty="0" smtClean="0"/>
          </a:p>
          <a:p>
            <a:pPr marL="0" indent="0">
              <a:buNone/>
            </a:pPr>
            <a:endParaRPr lang="en-US" dirty="0"/>
          </a:p>
        </p:txBody>
      </p:sp>
    </p:spTree>
    <p:extLst>
      <p:ext uri="{BB962C8B-B14F-4D97-AF65-F5344CB8AC3E}">
        <p14:creationId xmlns:p14="http://schemas.microsoft.com/office/powerpoint/2010/main" val="3513728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Unilever Dove Brand </a:t>
            </a:r>
            <a:endParaRPr lang="en-US" b="1" dirty="0"/>
          </a:p>
        </p:txBody>
      </p:sp>
      <p:sp>
        <p:nvSpPr>
          <p:cNvPr id="3" name="Content Placeholder 2"/>
          <p:cNvSpPr>
            <a:spLocks noGrp="1"/>
          </p:cNvSpPr>
          <p:nvPr>
            <p:ph sz="half" idx="1"/>
          </p:nvPr>
        </p:nvSpPr>
        <p:spPr/>
        <p:txBody>
          <a:bodyPr>
            <a:normAutofit lnSpcReduction="10000"/>
          </a:bodyPr>
          <a:lstStyle/>
          <a:p>
            <a:r>
              <a:rPr lang="en-US" dirty="0" smtClean="0"/>
              <a:t>Dove was the world’s number one “cleansing” brand</a:t>
            </a:r>
          </a:p>
          <a:p>
            <a:r>
              <a:rPr lang="en-US" dirty="0" smtClean="0"/>
              <a:t>Dove has netted sales of over $2.5 billion a year in over 80 countries</a:t>
            </a:r>
          </a:p>
          <a:p>
            <a:r>
              <a:rPr lang="en-US" dirty="0" smtClean="0"/>
              <a:t>The products include:</a:t>
            </a:r>
          </a:p>
          <a:p>
            <a:pPr lvl="1"/>
            <a:r>
              <a:rPr lang="en-US" dirty="0" smtClean="0"/>
              <a:t>Cleansing bars</a:t>
            </a:r>
          </a:p>
          <a:p>
            <a:pPr lvl="1"/>
            <a:r>
              <a:rPr lang="en-US" dirty="0" smtClean="0"/>
              <a:t>Body washes, Hand washes</a:t>
            </a:r>
          </a:p>
          <a:p>
            <a:pPr lvl="1"/>
            <a:r>
              <a:rPr lang="en-US" dirty="0" smtClean="0"/>
              <a:t>Face care, Hair Care</a:t>
            </a:r>
          </a:p>
          <a:p>
            <a:pPr lvl="1"/>
            <a:r>
              <a:rPr lang="en-US" dirty="0" smtClean="0"/>
              <a:t>Deodorant , Anti-</a:t>
            </a:r>
            <a:r>
              <a:rPr lang="en-US" dirty="0" smtClean="0"/>
              <a:t>Perspirants</a:t>
            </a:r>
            <a:endParaRPr lang="en-US" dirty="0" smtClean="0"/>
          </a:p>
          <a:p>
            <a:pPr lvl="1"/>
            <a:r>
              <a:rPr lang="en-US" dirty="0" smtClean="0"/>
              <a:t>Body Lotions </a:t>
            </a:r>
          </a:p>
          <a:p>
            <a:endParaRPr lang="en-US" dirty="0"/>
          </a:p>
        </p:txBody>
      </p:sp>
      <p:pic>
        <p:nvPicPr>
          <p:cNvPr id="5" name="Content Placeholder 4"/>
          <p:cNvPicPr>
            <a:picLocks noGrp="1" noChangeAspect="1"/>
          </p:cNvPicPr>
          <p:nvPr>
            <p:ph sz="half" idx="2"/>
          </p:nvPr>
        </p:nvPicPr>
        <p:blipFill>
          <a:blip r:embed="rId3"/>
          <a:stretch>
            <a:fillRect/>
          </a:stretch>
        </p:blipFill>
        <p:spPr>
          <a:xfrm>
            <a:off x="6619875" y="2310606"/>
            <a:ext cx="4286250" cy="3381375"/>
          </a:xfrm>
          <a:prstGeom prst="rect">
            <a:avLst/>
          </a:prstGeom>
        </p:spPr>
      </p:pic>
    </p:spTree>
    <p:extLst>
      <p:ext uri="{BB962C8B-B14F-4D97-AF65-F5344CB8AC3E}">
        <p14:creationId xmlns:p14="http://schemas.microsoft.com/office/powerpoint/2010/main" val="4041703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91409" y="-92074"/>
            <a:ext cx="5183718" cy="3441989"/>
          </a:xfrm>
          <a:prstGeom prst="ellipse">
            <a:avLst/>
          </a:prstGeom>
          <a:ln>
            <a:noFill/>
          </a:ln>
          <a:effectLst>
            <a:softEdge rad="112500"/>
          </a:effectLst>
        </p:spPr>
      </p:pic>
      <p:sp>
        <p:nvSpPr>
          <p:cNvPr id="2" name="Title 1"/>
          <p:cNvSpPr>
            <a:spLocks noGrp="1"/>
          </p:cNvSpPr>
          <p:nvPr>
            <p:ph type="title"/>
          </p:nvPr>
        </p:nvSpPr>
        <p:spPr>
          <a:xfrm>
            <a:off x="838200" y="188480"/>
            <a:ext cx="10515600" cy="1325563"/>
          </a:xfrm>
        </p:spPr>
        <p:txBody>
          <a:bodyPr/>
          <a:lstStyle/>
          <a:p>
            <a:r>
              <a:rPr lang="en-US" b="1" dirty="0" smtClean="0"/>
              <a:t>Question: What is a Brand? </a:t>
            </a:r>
            <a:endParaRPr lang="en-US" b="1" dirty="0"/>
          </a:p>
        </p:txBody>
      </p:sp>
      <p:sp>
        <p:nvSpPr>
          <p:cNvPr id="3" name="Content Placeholder 2"/>
          <p:cNvSpPr>
            <a:spLocks noGrp="1"/>
          </p:cNvSpPr>
          <p:nvPr>
            <p:ph sz="half" idx="1"/>
          </p:nvPr>
        </p:nvSpPr>
        <p:spPr/>
        <p:txBody>
          <a:bodyPr/>
          <a:lstStyle/>
          <a:p>
            <a:r>
              <a:rPr lang="en-US" dirty="0"/>
              <a:t>A brand is a "Name, term, design, symbol, or any other feature that identifies one seller's good or service as distinct from those of other sellers</a:t>
            </a:r>
            <a:r>
              <a:rPr lang="en-US" dirty="0" smtClean="0"/>
              <a:t>.“ (MASB) </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235172009"/>
              </p:ext>
            </p:extLst>
          </p:nvPr>
        </p:nvGraphicFramePr>
        <p:xfrm>
          <a:off x="4270664" y="3661497"/>
          <a:ext cx="4221113" cy="3205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2108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102850" y="107914"/>
            <a:ext cx="1974850" cy="2624932"/>
          </a:xfrm>
          <a:prstGeom prst="rect">
            <a:avLst/>
          </a:prstGeom>
        </p:spPr>
      </p:pic>
      <p:pic>
        <p:nvPicPr>
          <p:cNvPr id="5" name="Picture 4"/>
          <p:cNvPicPr>
            <a:picLocks noChangeAspect="1"/>
          </p:cNvPicPr>
          <p:nvPr/>
        </p:nvPicPr>
        <p:blipFill>
          <a:blip r:embed="rId4"/>
          <a:stretch>
            <a:fillRect/>
          </a:stretch>
        </p:blipFill>
        <p:spPr>
          <a:xfrm>
            <a:off x="7003854" y="3413461"/>
            <a:ext cx="5188146" cy="3444539"/>
          </a:xfrm>
          <a:prstGeom prst="rect">
            <a:avLst/>
          </a:prstGeom>
        </p:spPr>
      </p:pic>
      <p:sp>
        <p:nvSpPr>
          <p:cNvPr id="2" name="Title 1"/>
          <p:cNvSpPr>
            <a:spLocks noGrp="1"/>
          </p:cNvSpPr>
          <p:nvPr>
            <p:ph type="title"/>
          </p:nvPr>
        </p:nvSpPr>
        <p:spPr/>
        <p:txBody>
          <a:bodyPr/>
          <a:lstStyle/>
          <a:p>
            <a:r>
              <a:rPr lang="en-US" b="1" dirty="0" smtClean="0"/>
              <a:t>Company Background </a:t>
            </a:r>
            <a:endParaRPr lang="en-US" b="1" dirty="0"/>
          </a:p>
        </p:txBody>
      </p:sp>
      <p:sp>
        <p:nvSpPr>
          <p:cNvPr id="3" name="Content Placeholder 2"/>
          <p:cNvSpPr>
            <a:spLocks noGrp="1"/>
          </p:cNvSpPr>
          <p:nvPr>
            <p:ph idx="1"/>
          </p:nvPr>
        </p:nvSpPr>
        <p:spPr>
          <a:xfrm>
            <a:off x="838200" y="1420380"/>
            <a:ext cx="10515600" cy="4351338"/>
          </a:xfrm>
        </p:spPr>
        <p:txBody>
          <a:bodyPr>
            <a:noAutofit/>
          </a:bodyPr>
          <a:lstStyle/>
          <a:p>
            <a:r>
              <a:rPr lang="en-US" sz="1800" dirty="0" smtClean="0"/>
              <a:t>Unilever </a:t>
            </a:r>
          </a:p>
          <a:p>
            <a:pPr lvl="1"/>
            <a:r>
              <a:rPr lang="en-US" sz="1400" dirty="0" smtClean="0"/>
              <a:t>Anglo-Dutch </a:t>
            </a:r>
            <a:r>
              <a:rPr lang="en-US" sz="1400" dirty="0"/>
              <a:t>company</a:t>
            </a:r>
            <a:r>
              <a:rPr lang="en-US" sz="1400" dirty="0" smtClean="0"/>
              <a:t>.</a:t>
            </a:r>
          </a:p>
          <a:p>
            <a:r>
              <a:rPr lang="en-US" sz="1800" dirty="0" smtClean="0"/>
              <a:t> </a:t>
            </a:r>
            <a:r>
              <a:rPr lang="en-US" sz="1800" dirty="0"/>
              <a:t>Formed in </a:t>
            </a:r>
            <a:r>
              <a:rPr lang="en-US" sz="1800" dirty="0" smtClean="0"/>
              <a:t>1930 </a:t>
            </a:r>
            <a:r>
              <a:rPr lang="en-US" sz="1800" dirty="0"/>
              <a:t>by the merger of </a:t>
            </a:r>
            <a:r>
              <a:rPr lang="en-US" sz="1800" dirty="0" smtClean="0"/>
              <a:t>Lever Brothers, </a:t>
            </a:r>
            <a:r>
              <a:rPr lang="en-US" sz="1800" dirty="0"/>
              <a:t>British soap makers </a:t>
            </a:r>
            <a:r>
              <a:rPr lang="en-US" sz="1800" dirty="0" smtClean="0"/>
              <a:t>and Dutch, Margarine </a:t>
            </a:r>
            <a:r>
              <a:rPr lang="en-US" sz="1800" dirty="0" err="1" smtClean="0"/>
              <a:t>Unie</a:t>
            </a:r>
            <a:r>
              <a:rPr lang="en-US" sz="1800" dirty="0" smtClean="0"/>
              <a:t> </a:t>
            </a:r>
            <a:r>
              <a:rPr lang="en-US" sz="1800" dirty="0"/>
              <a:t>in Rotterdam</a:t>
            </a:r>
            <a:r>
              <a:rPr lang="en-US" sz="1800" dirty="0" smtClean="0"/>
              <a:t>.</a:t>
            </a:r>
          </a:p>
          <a:p>
            <a:r>
              <a:rPr lang="en-US" sz="1800" dirty="0" smtClean="0"/>
              <a:t> Two Companies</a:t>
            </a:r>
          </a:p>
          <a:p>
            <a:pPr lvl="1"/>
            <a:r>
              <a:rPr lang="en-US" sz="1800" dirty="0"/>
              <a:t> Unilever </a:t>
            </a:r>
            <a:r>
              <a:rPr lang="en-US" sz="1800" dirty="0" err="1"/>
              <a:t>Plc</a:t>
            </a:r>
            <a:r>
              <a:rPr lang="en-US" sz="1800" dirty="0"/>
              <a:t>, London </a:t>
            </a:r>
          </a:p>
          <a:p>
            <a:pPr lvl="1"/>
            <a:r>
              <a:rPr lang="en-US" sz="1800" dirty="0" smtClean="0"/>
              <a:t>Unilever </a:t>
            </a:r>
            <a:r>
              <a:rPr lang="en-US" sz="1800" dirty="0"/>
              <a:t>NV, Rotterdam </a:t>
            </a:r>
          </a:p>
          <a:p>
            <a:r>
              <a:rPr lang="en-US" sz="1800" dirty="0" smtClean="0"/>
              <a:t>Leading </a:t>
            </a:r>
            <a:r>
              <a:rPr lang="en-US" sz="1800" dirty="0"/>
              <a:t>manufacturer &amp; marketer of foods beverages, personal care products</a:t>
            </a:r>
            <a:r>
              <a:rPr lang="en-US" sz="1800" dirty="0" smtClean="0"/>
              <a:t>.</a:t>
            </a:r>
          </a:p>
          <a:p>
            <a:r>
              <a:rPr lang="en-US" sz="1800" dirty="0" smtClean="0"/>
              <a:t> </a:t>
            </a:r>
            <a:r>
              <a:rPr lang="en-US" sz="1800" dirty="0"/>
              <a:t>Famous brands </a:t>
            </a:r>
            <a:r>
              <a:rPr lang="en-US" sz="1800" dirty="0" smtClean="0"/>
              <a:t>that have grossed over $1 billion globally</a:t>
            </a:r>
          </a:p>
          <a:p>
            <a:pPr marL="457200" lvl="1" indent="0">
              <a:buNone/>
            </a:pPr>
            <a:r>
              <a:rPr lang="en-US" sz="1800" dirty="0" err="1" smtClean="0"/>
              <a:t>Knor</a:t>
            </a:r>
            <a:endParaRPr lang="en-US" sz="1800" dirty="0" smtClean="0"/>
          </a:p>
          <a:p>
            <a:pPr marL="457200" lvl="1" indent="0">
              <a:buNone/>
            </a:pPr>
            <a:r>
              <a:rPr lang="en-US" sz="1800" dirty="0" smtClean="0"/>
              <a:t>Surf</a:t>
            </a:r>
          </a:p>
          <a:p>
            <a:pPr marL="457200" lvl="1" indent="0">
              <a:buNone/>
            </a:pPr>
            <a:r>
              <a:rPr lang="en-US" sz="1800" dirty="0" smtClean="0"/>
              <a:t>Vaseline</a:t>
            </a:r>
          </a:p>
          <a:p>
            <a:pPr marL="457200" lvl="1" indent="0">
              <a:buNone/>
            </a:pPr>
            <a:r>
              <a:rPr lang="en-US" sz="1800" dirty="0" err="1" smtClean="0"/>
              <a:t>Sunsilk</a:t>
            </a:r>
            <a:endParaRPr lang="en-US" sz="1800" dirty="0"/>
          </a:p>
          <a:p>
            <a:pPr marL="457200" lvl="1" indent="0">
              <a:buNone/>
            </a:pPr>
            <a:r>
              <a:rPr lang="en-US" sz="1800" dirty="0"/>
              <a:t>L</a:t>
            </a:r>
            <a:r>
              <a:rPr lang="en-US" sz="1800" dirty="0" smtClean="0"/>
              <a:t>ux </a:t>
            </a:r>
          </a:p>
          <a:p>
            <a:pPr marL="457200" lvl="1" indent="0">
              <a:buNone/>
            </a:pPr>
            <a:r>
              <a:rPr lang="en-US" sz="1800" dirty="0" err="1" smtClean="0"/>
              <a:t>Liptop</a:t>
            </a:r>
            <a:endParaRPr lang="en-US" sz="1800" dirty="0"/>
          </a:p>
          <a:p>
            <a:pPr marL="457200" lvl="1" indent="0">
              <a:buNone/>
            </a:pPr>
            <a:r>
              <a:rPr lang="en-US" sz="1800" dirty="0" smtClean="0"/>
              <a:t>Ponds </a:t>
            </a:r>
            <a:endParaRPr lang="en-US" sz="1800" dirty="0"/>
          </a:p>
        </p:txBody>
      </p:sp>
    </p:spTree>
    <p:extLst>
      <p:ext uri="{BB962C8B-B14F-4D97-AF65-F5344CB8AC3E}">
        <p14:creationId xmlns:p14="http://schemas.microsoft.com/office/powerpoint/2010/main" val="3511447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413051" y="350875"/>
            <a:ext cx="4784651" cy="584775"/>
          </a:xfrm>
          <a:prstGeom prst="rect">
            <a:avLst/>
          </a:prstGeom>
          <a:noFill/>
        </p:spPr>
        <p:txBody>
          <a:bodyPr wrap="square" rtlCol="0">
            <a:spAutoFit/>
          </a:bodyPr>
          <a:lstStyle/>
          <a:p>
            <a:pPr algn="ctr"/>
            <a:r>
              <a:rPr lang="en-US" sz="3200" b="1" dirty="0" smtClean="0"/>
              <a:t>Unilever Brand Strategy </a:t>
            </a:r>
            <a:endParaRPr lang="en-US" sz="3200" b="1" dirty="0"/>
          </a:p>
        </p:txBody>
      </p:sp>
      <p:pic>
        <p:nvPicPr>
          <p:cNvPr id="40" name="Picture Placeholder 39"/>
          <p:cNvPicPr>
            <a:picLocks noGrp="1" noChangeAspect="1"/>
          </p:cNvPicPr>
          <p:nvPr>
            <p:ph type="pic" sz="quarter" idx="13"/>
          </p:nvPr>
        </p:nvPicPr>
        <p:blipFill>
          <a:blip r:embed="rId3"/>
          <a:srcRect l="16149" r="16149"/>
          <a:stretch>
            <a:fillRect/>
          </a:stretch>
        </p:blipFill>
        <p:spPr>
          <a:prstGeom prst="rect">
            <a:avLst/>
          </a:prstGeom>
        </p:spPr>
      </p:pic>
      <p:pic>
        <p:nvPicPr>
          <p:cNvPr id="42" name="Picture Placeholder 41"/>
          <p:cNvPicPr>
            <a:picLocks noGrp="1" noChangeAspect="1"/>
          </p:cNvPicPr>
          <p:nvPr>
            <p:ph type="pic" sz="quarter" idx="15"/>
          </p:nvPr>
        </p:nvPicPr>
        <p:blipFill>
          <a:blip r:embed="rId4"/>
          <a:srcRect t="1430" b="1430"/>
          <a:stretch>
            <a:fillRect/>
          </a:stretch>
        </p:blipFill>
        <p:spPr>
          <a:xfrm>
            <a:off x="8451390" y="1206500"/>
            <a:ext cx="3117673" cy="4445000"/>
          </a:xfrm>
          <a:prstGeom prst="rect">
            <a:avLst/>
          </a:prstGeom>
        </p:spPr>
      </p:pic>
      <p:pic>
        <p:nvPicPr>
          <p:cNvPr id="44" name="Picture Placeholder 43"/>
          <p:cNvPicPr>
            <a:picLocks noGrp="1" noChangeAspect="1"/>
          </p:cNvPicPr>
          <p:nvPr>
            <p:ph type="pic" sz="quarter" idx="14"/>
          </p:nvPr>
        </p:nvPicPr>
        <p:blipFill>
          <a:blip r:embed="rId5"/>
          <a:srcRect t="1195" b="1195"/>
          <a:stretch>
            <a:fillRect/>
          </a:stretch>
        </p:blipFill>
        <p:spPr>
          <a:xfrm>
            <a:off x="4704333" y="1329786"/>
            <a:ext cx="3377353" cy="4198428"/>
          </a:xfrm>
          <a:prstGeom prst="rect">
            <a:avLst/>
          </a:prstGeom>
        </p:spPr>
      </p:pic>
    </p:spTree>
    <p:extLst>
      <p:ext uri="{BB962C8B-B14F-4D97-AF65-F5344CB8AC3E}">
        <p14:creationId xmlns:p14="http://schemas.microsoft.com/office/powerpoint/2010/main" val="95135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489200" y="997744"/>
            <a:ext cx="6616700" cy="3904456"/>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p:cNvSpPr>
            <a:spLocks noGrp="1"/>
          </p:cNvSpPr>
          <p:nvPr>
            <p:ph type="title"/>
          </p:nvPr>
        </p:nvSpPr>
        <p:spPr/>
        <p:txBody>
          <a:bodyPr/>
          <a:lstStyle/>
          <a:p>
            <a:pPr algn="ctr"/>
            <a:r>
              <a:rPr lang="en-US" dirty="0" smtClean="0"/>
              <a:t>Unilever Brand Strategy </a:t>
            </a:r>
            <a:br>
              <a:rPr lang="en-US" dirty="0" smtClean="0"/>
            </a:br>
            <a:endParaRPr lang="en-US" dirty="0"/>
          </a:p>
        </p:txBody>
      </p:sp>
      <p:sp>
        <p:nvSpPr>
          <p:cNvPr id="5" name="Text Placeholder 4"/>
          <p:cNvSpPr>
            <a:spLocks noGrp="1"/>
          </p:cNvSpPr>
          <p:nvPr>
            <p:ph type="body" idx="1"/>
          </p:nvPr>
        </p:nvSpPr>
        <p:spPr/>
        <p:txBody>
          <a:bodyPr/>
          <a:lstStyle/>
          <a:p>
            <a:r>
              <a:rPr lang="en-US" dirty="0" smtClean="0"/>
              <a:t>Then </a:t>
            </a:r>
            <a:endParaRPr lang="en-US" dirty="0"/>
          </a:p>
        </p:txBody>
      </p:sp>
      <p:sp>
        <p:nvSpPr>
          <p:cNvPr id="3" name="Content Placeholder 2"/>
          <p:cNvSpPr>
            <a:spLocks noGrp="1"/>
          </p:cNvSpPr>
          <p:nvPr>
            <p:ph sz="half" idx="2"/>
          </p:nvPr>
        </p:nvSpPr>
        <p:spPr/>
        <p:txBody>
          <a:bodyPr>
            <a:normAutofit fontScale="85000" lnSpcReduction="20000"/>
          </a:bodyPr>
          <a:lstStyle/>
          <a:p>
            <a:r>
              <a:rPr lang="en-US" dirty="0" smtClean="0"/>
              <a:t>Unilever lacked a global identity</a:t>
            </a:r>
          </a:p>
          <a:p>
            <a:r>
              <a:rPr lang="en-US" dirty="0" smtClean="0"/>
              <a:t>Their brand portfolio had grown but the brands were low-performing</a:t>
            </a:r>
          </a:p>
          <a:p>
            <a:r>
              <a:rPr lang="en-US" dirty="0" smtClean="0"/>
              <a:t>The brands global decentralized mode </a:t>
            </a:r>
            <a:r>
              <a:rPr lang="en-US" dirty="0"/>
              <a:t>brought problems of </a:t>
            </a:r>
            <a:r>
              <a:rPr lang="en-US" dirty="0" smtClean="0"/>
              <a:t>control, and their competition had better global presence in the markets </a:t>
            </a:r>
          </a:p>
          <a:p>
            <a:r>
              <a:rPr lang="en-US" dirty="0" smtClean="0"/>
              <a:t> The brands had years of slow performances in markets</a:t>
            </a:r>
          </a:p>
          <a:p>
            <a:r>
              <a:rPr lang="en-US" dirty="0" smtClean="0"/>
              <a:t>Their brand strategy was to market Dove as a cleansing bar, never drying out the skin but instead beautifying it</a:t>
            </a:r>
            <a:endParaRPr lang="en-US" dirty="0"/>
          </a:p>
        </p:txBody>
      </p:sp>
      <p:sp>
        <p:nvSpPr>
          <p:cNvPr id="6" name="Text Placeholder 5"/>
          <p:cNvSpPr>
            <a:spLocks noGrp="1"/>
          </p:cNvSpPr>
          <p:nvPr>
            <p:ph type="body" sz="quarter" idx="3"/>
          </p:nvPr>
        </p:nvSpPr>
        <p:spPr/>
        <p:txBody>
          <a:bodyPr/>
          <a:lstStyle/>
          <a:p>
            <a:r>
              <a:rPr lang="en-US" dirty="0" smtClean="0"/>
              <a:t>Now </a:t>
            </a:r>
            <a:endParaRPr lang="en-US" dirty="0"/>
          </a:p>
        </p:txBody>
      </p:sp>
      <p:sp>
        <p:nvSpPr>
          <p:cNvPr id="7" name="Content Placeholder 6"/>
          <p:cNvSpPr>
            <a:spLocks noGrp="1"/>
          </p:cNvSpPr>
          <p:nvPr>
            <p:ph sz="quarter" idx="4"/>
          </p:nvPr>
        </p:nvSpPr>
        <p:spPr/>
        <p:txBody>
          <a:bodyPr>
            <a:normAutofit fontScale="85000" lnSpcReduction="20000"/>
          </a:bodyPr>
          <a:lstStyle/>
          <a:p>
            <a:r>
              <a:rPr lang="en-US" dirty="0" smtClean="0"/>
              <a:t>In 2000 they embarked </a:t>
            </a:r>
            <a:r>
              <a:rPr lang="en-US" dirty="0"/>
              <a:t>on a 5 year strategic initiative ”Path to Growth” </a:t>
            </a:r>
            <a:r>
              <a:rPr lang="en-US" dirty="0" smtClean="0"/>
              <a:t> </a:t>
            </a:r>
          </a:p>
          <a:p>
            <a:r>
              <a:rPr lang="en-US" dirty="0" smtClean="0"/>
              <a:t>The objective to wind down their </a:t>
            </a:r>
            <a:r>
              <a:rPr lang="en-US" dirty="0"/>
              <a:t>1600 brands down to 400 </a:t>
            </a:r>
            <a:r>
              <a:rPr lang="en-US" dirty="0" smtClean="0"/>
              <a:t>“</a:t>
            </a:r>
            <a:r>
              <a:rPr lang="en-US" dirty="0" err="1"/>
              <a:t>Masterbrands</a:t>
            </a:r>
            <a:r>
              <a:rPr lang="en-US" dirty="0"/>
              <a:t>”, </a:t>
            </a:r>
            <a:endParaRPr lang="en-US" dirty="0" smtClean="0"/>
          </a:p>
          <a:p>
            <a:r>
              <a:rPr lang="en-US" dirty="0" smtClean="0"/>
              <a:t>Serve </a:t>
            </a:r>
            <a:r>
              <a:rPr lang="en-US" dirty="0"/>
              <a:t>as umbrella identities over a range of </a:t>
            </a:r>
            <a:r>
              <a:rPr lang="en-US" dirty="0" smtClean="0"/>
              <a:t>products</a:t>
            </a:r>
          </a:p>
          <a:p>
            <a:r>
              <a:rPr lang="en-US" dirty="0" smtClean="0"/>
              <a:t>Global </a:t>
            </a:r>
            <a:r>
              <a:rPr lang="en-US" dirty="0"/>
              <a:t>brand unit for each “Masterbrand” </a:t>
            </a:r>
            <a:r>
              <a:rPr lang="en-US" dirty="0" smtClean="0"/>
              <a:t>in charge </a:t>
            </a:r>
          </a:p>
          <a:p>
            <a:r>
              <a:rPr lang="en-US" dirty="0" smtClean="0"/>
              <a:t>Added a new point of view that stood for something </a:t>
            </a:r>
            <a:endParaRPr lang="en-US" dirty="0"/>
          </a:p>
          <a:p>
            <a:endParaRPr lang="en-US" dirty="0"/>
          </a:p>
        </p:txBody>
      </p:sp>
    </p:spTree>
    <p:extLst>
      <p:ext uri="{BB962C8B-B14F-4D97-AF65-F5344CB8AC3E}">
        <p14:creationId xmlns:p14="http://schemas.microsoft.com/office/powerpoint/2010/main" val="2748800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Dove Brand Evolution Timeline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552596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2547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56780" y="1320800"/>
            <a:ext cx="4389120" cy="5181600"/>
          </a:xfrm>
          <a:prstGeom prst="rect">
            <a:avLst/>
          </a:prstGeom>
        </p:spPr>
      </p:pic>
      <p:sp>
        <p:nvSpPr>
          <p:cNvPr id="2" name="Title 1"/>
          <p:cNvSpPr>
            <a:spLocks noGrp="1"/>
          </p:cNvSpPr>
          <p:nvPr>
            <p:ph type="title"/>
          </p:nvPr>
        </p:nvSpPr>
        <p:spPr/>
        <p:txBody>
          <a:bodyPr/>
          <a:lstStyle/>
          <a:p>
            <a:r>
              <a:rPr lang="en-US" b="1" dirty="0" smtClean="0"/>
              <a:t>THE CAMPAIGN FOR REAL BEAUTY </a:t>
            </a:r>
            <a:br>
              <a:rPr lang="en-US" b="1" dirty="0" smtClean="0"/>
            </a:br>
            <a:r>
              <a:rPr lang="en-US" b="1" dirty="0"/>
              <a:t>	</a:t>
            </a:r>
            <a:r>
              <a:rPr lang="en-US" b="1" dirty="0" smtClean="0"/>
              <a:t>Operational Strategy</a:t>
            </a:r>
            <a:endParaRPr lang="en-US" b="1" dirty="0"/>
          </a:p>
        </p:txBody>
      </p:sp>
      <p:sp>
        <p:nvSpPr>
          <p:cNvPr id="3" name="Content Placeholder 2"/>
          <p:cNvSpPr>
            <a:spLocks noGrp="1"/>
          </p:cNvSpPr>
          <p:nvPr>
            <p:ph idx="1"/>
          </p:nvPr>
        </p:nvSpPr>
        <p:spPr/>
        <p:txBody>
          <a:bodyPr/>
          <a:lstStyle/>
          <a:p>
            <a:r>
              <a:rPr lang="en-US" dirty="0" smtClean="0"/>
              <a:t>Unilever began to seek out the something </a:t>
            </a:r>
            <a:r>
              <a:rPr lang="en-US" i="1" dirty="0" smtClean="0">
                <a:solidFill>
                  <a:schemeClr val="bg2">
                    <a:lumMod val="60000"/>
                    <a:lumOff val="40000"/>
                  </a:schemeClr>
                </a:solidFill>
              </a:rPr>
              <a:t>different</a:t>
            </a:r>
          </a:p>
          <a:p>
            <a:r>
              <a:rPr lang="en-US" dirty="0" smtClean="0"/>
              <a:t>Decided that Dove should stand for a </a:t>
            </a:r>
            <a:r>
              <a:rPr lang="en-US" dirty="0" smtClean="0">
                <a:solidFill>
                  <a:schemeClr val="bg2">
                    <a:lumMod val="60000"/>
                    <a:lumOff val="40000"/>
                  </a:schemeClr>
                </a:solidFill>
              </a:rPr>
              <a:t>Point of View </a:t>
            </a:r>
          </a:p>
          <a:p>
            <a:pPr lvl="1"/>
            <a:r>
              <a:rPr lang="en-US" dirty="0" smtClean="0">
                <a:solidFill>
                  <a:schemeClr val="tx2"/>
                </a:solidFill>
              </a:rPr>
              <a:t>In 2002 Dove performed a worldwide </a:t>
            </a:r>
            <a:r>
              <a:rPr lang="en-US" dirty="0" smtClean="0">
                <a:solidFill>
                  <a:schemeClr val="accent5"/>
                </a:solidFill>
              </a:rPr>
              <a:t>investigation led by </a:t>
            </a:r>
          </a:p>
          <a:p>
            <a:pPr lvl="1"/>
            <a:r>
              <a:rPr lang="en-US" dirty="0">
                <a:solidFill>
                  <a:schemeClr val="tx2"/>
                </a:solidFill>
              </a:rPr>
              <a:t>t</a:t>
            </a:r>
            <a:r>
              <a:rPr lang="en-US" dirty="0" smtClean="0">
                <a:solidFill>
                  <a:schemeClr val="tx2"/>
                </a:solidFill>
              </a:rPr>
              <a:t>he Connecticut global brand director, </a:t>
            </a:r>
            <a:r>
              <a:rPr lang="en-US" dirty="0" smtClean="0">
                <a:solidFill>
                  <a:schemeClr val="accent5"/>
                </a:solidFill>
              </a:rPr>
              <a:t>Silva </a:t>
            </a:r>
            <a:r>
              <a:rPr lang="en-US" dirty="0" err="1" smtClean="0">
                <a:solidFill>
                  <a:schemeClr val="accent5"/>
                </a:solidFill>
              </a:rPr>
              <a:t>Lagnado</a:t>
            </a:r>
            <a:r>
              <a:rPr lang="en-US" dirty="0" smtClean="0">
                <a:solidFill>
                  <a:schemeClr val="tx2"/>
                </a:solidFill>
              </a:rPr>
              <a:t>,</a:t>
            </a:r>
          </a:p>
          <a:p>
            <a:pPr lvl="1"/>
            <a:r>
              <a:rPr lang="en-US" dirty="0" smtClean="0">
                <a:solidFill>
                  <a:schemeClr val="tx2"/>
                </a:solidFill>
              </a:rPr>
              <a:t>And had the help of Nancy </a:t>
            </a:r>
            <a:r>
              <a:rPr lang="en-US" dirty="0" err="1" smtClean="0">
                <a:solidFill>
                  <a:schemeClr val="tx2"/>
                </a:solidFill>
              </a:rPr>
              <a:t>Etcoff</a:t>
            </a:r>
            <a:r>
              <a:rPr lang="en-US" dirty="0" smtClean="0">
                <a:solidFill>
                  <a:schemeClr val="tx2"/>
                </a:solidFill>
              </a:rPr>
              <a:t> and </a:t>
            </a:r>
            <a:r>
              <a:rPr lang="en-US" dirty="0" smtClean="0">
                <a:solidFill>
                  <a:schemeClr val="accent5"/>
                </a:solidFill>
              </a:rPr>
              <a:t>Suzy </a:t>
            </a:r>
            <a:r>
              <a:rPr lang="en-US" dirty="0" err="1" smtClean="0">
                <a:solidFill>
                  <a:schemeClr val="accent5"/>
                </a:solidFill>
              </a:rPr>
              <a:t>Orbach</a:t>
            </a:r>
            <a:r>
              <a:rPr lang="en-US" dirty="0" smtClean="0">
                <a:solidFill>
                  <a:schemeClr val="accent5"/>
                </a:solidFill>
              </a:rPr>
              <a:t> </a:t>
            </a:r>
          </a:p>
          <a:p>
            <a:pPr lvl="1"/>
            <a:r>
              <a:rPr lang="en-US" dirty="0" smtClean="0">
                <a:solidFill>
                  <a:schemeClr val="tx2"/>
                </a:solidFill>
              </a:rPr>
              <a:t>Aided with questions from Psychologists </a:t>
            </a:r>
            <a:r>
              <a:rPr lang="en-US" dirty="0" smtClean="0">
                <a:solidFill>
                  <a:schemeClr val="accent2"/>
                </a:solidFill>
              </a:rPr>
              <a:t>they were</a:t>
            </a:r>
          </a:p>
          <a:p>
            <a:pPr lvl="1"/>
            <a:r>
              <a:rPr lang="en-US" dirty="0" smtClean="0">
                <a:solidFill>
                  <a:schemeClr val="tx2"/>
                </a:solidFill>
              </a:rPr>
              <a:t>Able to get the real answers from questions </a:t>
            </a:r>
            <a:r>
              <a:rPr lang="en-US" dirty="0" smtClean="0">
                <a:solidFill>
                  <a:schemeClr val="accent2"/>
                </a:solidFill>
              </a:rPr>
              <a:t>that </a:t>
            </a:r>
          </a:p>
          <a:p>
            <a:pPr lvl="1"/>
            <a:r>
              <a:rPr lang="en-US" dirty="0" smtClean="0">
                <a:solidFill>
                  <a:schemeClr val="tx2"/>
                </a:solidFill>
              </a:rPr>
              <a:t>Were greatly affecting women’s self image</a:t>
            </a:r>
          </a:p>
          <a:p>
            <a:pPr lvl="2"/>
            <a:r>
              <a:rPr lang="en-US" dirty="0" smtClean="0">
                <a:solidFill>
                  <a:schemeClr val="tx2"/>
                </a:solidFill>
              </a:rPr>
              <a:t>The survey went to over 3000 women in </a:t>
            </a:r>
            <a:r>
              <a:rPr lang="en-US" dirty="0" smtClean="0">
                <a:solidFill>
                  <a:schemeClr val="accent6"/>
                </a:solidFill>
              </a:rPr>
              <a:t>10 countries</a:t>
            </a:r>
          </a:p>
          <a:p>
            <a:pPr lvl="2"/>
            <a:r>
              <a:rPr lang="en-US" dirty="0" smtClean="0">
                <a:solidFill>
                  <a:schemeClr val="tx2"/>
                </a:solidFill>
              </a:rPr>
              <a:t>2% described themselves as beautiful </a:t>
            </a:r>
          </a:p>
        </p:txBody>
      </p:sp>
    </p:spTree>
    <p:extLst>
      <p:ext uri="{BB962C8B-B14F-4D97-AF65-F5344CB8AC3E}">
        <p14:creationId xmlns:p14="http://schemas.microsoft.com/office/powerpoint/2010/main" val="3967822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imated_Picture_Triptych_16x9.potx" id="{8D084962-60D2-4209-9A62-CD5FDF037D73}" vid="{82E26DD1-521E-4F9B-8114-3FBA95F63D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3D3DA0-8275-486F-B54C-222ADC2F5B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6663</Words>
  <Application>Microsoft Office PowerPoint</Application>
  <PresentationFormat>Widescreen</PresentationFormat>
  <Paragraphs>257</Paragraphs>
  <Slides>24</Slides>
  <Notes>20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Marketing &amp; The Internet  </vt:lpstr>
      <vt:lpstr>Unilever Dove Brand </vt:lpstr>
      <vt:lpstr>Question: What is a Brand? </vt:lpstr>
      <vt:lpstr>Company Background </vt:lpstr>
      <vt:lpstr>PowerPoint Presentation</vt:lpstr>
      <vt:lpstr>Unilever Brand Strategy  </vt:lpstr>
      <vt:lpstr>Dove Brand Evolution Timeline </vt:lpstr>
      <vt:lpstr>THE CAMPAIGN FOR REAL BEAUTY   Operational Strategy</vt:lpstr>
      <vt:lpstr>Controversial Marketing Techniques</vt:lpstr>
      <vt:lpstr>The Power of the Internet </vt:lpstr>
      <vt:lpstr>PowerPoint Presentation</vt:lpstr>
      <vt:lpstr>PowerPoint Presentation</vt:lpstr>
      <vt:lpstr>Campaign for Real Beauty “Issues”  </vt:lpstr>
      <vt:lpstr>Future Position of Dove </vt:lpstr>
      <vt:lpstr>Target Market and Brand Value</vt:lpstr>
      <vt:lpstr>Marketing Communication </vt:lpstr>
      <vt:lpstr>A Critical Look</vt:lpstr>
      <vt:lpstr>A Critical Look Continued </vt:lpstr>
      <vt:lpstr>Current Brand Management </vt:lpstr>
      <vt:lpstr>Has the Campaign been a success?</vt:lpstr>
      <vt:lpstr>PowerPoint Presentation</vt:lpstr>
      <vt:lpstr>Can the brand evolve any further?</vt:lpstr>
      <vt:lpstr>References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2013-04-23T06:28:46Z</dcterms:created>
  <dcterms:modified xsi:type="dcterms:W3CDTF">2013-04-25T05:26:57Z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TC040144559991</vt:lpwstr>
  </property>
</Properties>
</file>