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3"/>
  </p:notesMasterIdLst>
  <p:sldIdLst>
    <p:sldId id="256" r:id="rId2"/>
    <p:sldId id="257" r:id="rId3"/>
    <p:sldId id="258" r:id="rId4"/>
    <p:sldId id="266" r:id="rId5"/>
    <p:sldId id="259" r:id="rId6"/>
    <p:sldId id="260" r:id="rId7"/>
    <p:sldId id="261" r:id="rId8"/>
    <p:sldId id="262" r:id="rId9"/>
    <p:sldId id="267" r:id="rId10"/>
    <p:sldId id="26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86" autoAdjust="0"/>
  </p:normalViewPr>
  <p:slideViewPr>
    <p:cSldViewPr>
      <p:cViewPr varScale="1">
        <p:scale>
          <a:sx n="69" d="100"/>
          <a:sy n="69" d="100"/>
        </p:scale>
        <p:origin x="-20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C7132-80D3-4B22-8907-99D5BC4EC38D}" type="datetimeFigureOut">
              <a:rPr lang="en-US" smtClean="0"/>
              <a:pPr/>
              <a:t>10/15/2012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E670DC-3665-4D5D-AEF9-BA02DAA428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Thomas Edison was born in Milan, </a:t>
            </a:r>
            <a:r>
              <a:rPr lang="en-US" dirty="0" err="1" smtClean="0"/>
              <a:t>Ohia</a:t>
            </a:r>
            <a:r>
              <a:rPr lang="en-US" dirty="0" smtClean="0"/>
              <a:t> in</a:t>
            </a:r>
            <a:r>
              <a:rPr lang="en-US" baseline="0" dirty="0" smtClean="0"/>
              <a:t> 1847. He was mostly homeschooled and taught himself. Edison’s name has been synonymous with several inventions including light bulb but his primary expertise lied in mass communication and business. We often hear stories of inventors dying penniless which also included Tesla but Edison was equally good at business and died a rich man. </a:t>
            </a:r>
          </a:p>
          <a:p>
            <a:endParaRPr lang="en-US" baseline="0" dirty="0" smtClean="0"/>
          </a:p>
          <a:p>
            <a:r>
              <a:rPr lang="en-US" baseline="0" dirty="0" smtClean="0"/>
              <a:t>Nicola Tesla was born in </a:t>
            </a:r>
            <a:r>
              <a:rPr lang="en-US" baseline="0" dirty="0" err="1" smtClean="0"/>
              <a:t>Smiljan</a:t>
            </a:r>
            <a:r>
              <a:rPr lang="en-US" baseline="0" dirty="0" smtClean="0"/>
              <a:t>, Croatia and got his higher education in Math, Physics, and Mechanics at the Polytechnic Institute at </a:t>
            </a:r>
            <a:r>
              <a:rPr lang="en-US" baseline="0" dirty="0" err="1" smtClean="0"/>
              <a:t>Gratz</a:t>
            </a:r>
            <a:r>
              <a:rPr lang="en-US" baseline="0" dirty="0" smtClean="0"/>
              <a:t>. Like Edison, Tesla was also a man of numerous talents and several inventions but his core strengths were in electromagnetism and electromechanical engineering. Unlike Edison, he didn’t take interest in commercializing his inventions and as a result, died broke. </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Thomas Edison is particularly</a:t>
            </a:r>
            <a:r>
              <a:rPr lang="en-US" baseline="0" dirty="0" smtClean="0"/>
              <a:t> notable for his countless patents, 1,093 U.S. patents to be exact, which may be why he is often regarded as the greatest inventor in history. His research methodology was trial and error which Tesla would often criticize as being inefficient in terms of time and resources. Some of Edison’s most popular inventions are light bulb, </a:t>
            </a:r>
            <a:r>
              <a:rPr lang="en-US" dirty="0" smtClean="0"/>
              <a:t>phonograph, cement production technology, motion picture camera, DC motors.</a:t>
            </a:r>
          </a:p>
          <a:p>
            <a:endParaRPr lang="en-US" dirty="0" smtClean="0"/>
          </a:p>
        </p:txBody>
      </p:sp>
      <p:sp>
        <p:nvSpPr>
          <p:cNvPr id="4" name="Slide Number Placeholder 3"/>
          <p:cNvSpPr>
            <a:spLocks noGrp="1"/>
          </p:cNvSpPr>
          <p:nvPr>
            <p:ph type="sldNum" sz="quarter" idx="10"/>
          </p:nvPr>
        </p:nvSpPr>
        <p:spPr/>
        <p:txBody>
          <a:bodyPr/>
          <a:lstStyle/>
          <a:p>
            <a:fld id="{B9E670DC-3665-4D5D-AEF9-BA02DAA428E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Nicola</a:t>
            </a:r>
            <a:r>
              <a:rPr lang="en-US" baseline="0" dirty="0" smtClean="0"/>
              <a:t> Tesla held 112 U.S. patents though he rarely focused on commercializing his inventions. Unlike Edison, Tesla generated ideas through inspiration and was known to be able to construct the final model of the product in his mind before actually developing it. Some of Tesla’s popular products include Tesla coil, radio transmitter, fluorescent light, and AC motors. </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Thomas Edison was a great networker</a:t>
            </a:r>
            <a:r>
              <a:rPr lang="en-US" baseline="0" dirty="0" smtClean="0"/>
              <a:t> and understood the importance of connections with important people. His friends included industrialists including Henry Ford. Edison was also equally effective at working alone and with others. Tesla was also one of his formal employees. Edison also enjoyed leadership roles because he cared about the commercial potential of his inventions and founded and headed companies that commercialized his inventions. </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Nicola Tesla also knew important people but would often alienate them. In other words, he never developed the</a:t>
            </a:r>
            <a:r>
              <a:rPr lang="en-US" baseline="0" dirty="0" smtClean="0"/>
              <a:t> social skills at Edison’s level. Tesla also preferred working alone and would often work by himself in his labs for days. Tesla was more interested in the intellectual aspects of his research as compared to their commercial potential and never built organizations with vast army of researchers and developers like Edison. </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famous rivalry between the two inventors came to be known as ‘the War</a:t>
            </a:r>
            <a:r>
              <a:rPr lang="en-US" baseline="0" dirty="0" smtClean="0"/>
              <a:t> of the Currents’. Edison promoted DC or ‘direct current. Tesla, on the other hand promoted AC or ‘alternating current’. </a:t>
            </a:r>
          </a:p>
          <a:p>
            <a:endParaRPr lang="en-US" baseline="0" dirty="0" smtClean="0"/>
          </a:p>
          <a:p>
            <a:r>
              <a:rPr lang="en-US" baseline="0" dirty="0" smtClean="0"/>
              <a:t>Edison argued that DC was safe for consumer use and would even electrocute animals using AC current to discredit Tesla. Even though DC was safer just as Edison claimed, it had serious distance limitations which made it very expensive if not impractical for large distances.</a:t>
            </a:r>
          </a:p>
          <a:p>
            <a:endParaRPr lang="en-US" baseline="0" dirty="0" smtClean="0"/>
          </a:p>
          <a:p>
            <a:r>
              <a:rPr lang="en-US" baseline="0" dirty="0" smtClean="0"/>
              <a:t>AC technology allows the flow of energy to change directions, thus, is less safer but its ability to travel large distances made it more practical for large towns and cities. </a:t>
            </a:r>
          </a:p>
          <a:p>
            <a:r>
              <a:rPr lang="en-US" baseline="0" dirty="0" smtClean="0"/>
              <a:t>In the end, AC system emerged as victorious and power grids today continue to operate on AC principles</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Edison-Tesla</a:t>
            </a:r>
            <a:r>
              <a:rPr lang="en-US" baseline="0" dirty="0" smtClean="0"/>
              <a:t> rivalry is well known and even though the two men took different approach to work, they also shared certain personal traits.</a:t>
            </a:r>
          </a:p>
          <a:p>
            <a:endParaRPr lang="en-US" baseline="0" dirty="0" smtClean="0"/>
          </a:p>
          <a:p>
            <a:r>
              <a:rPr lang="en-US" baseline="0" dirty="0" smtClean="0"/>
              <a:t>Both men were ambitious and wanted their invention to define the future of electricity. Edison also had financial stake in the war between AC and DC but nonetheless, Edison wanted to leave his mark on history.</a:t>
            </a:r>
          </a:p>
          <a:p>
            <a:endParaRPr lang="en-US" baseline="0" dirty="0" smtClean="0"/>
          </a:p>
          <a:p>
            <a:r>
              <a:rPr lang="en-US" baseline="0" dirty="0" smtClean="0"/>
              <a:t>Both men were also competitive and often ridiculed each other’s approach to work. Tesla called Edison inefficient in terms of research and Edison though Tesla’s ideas might have been brilliant but they were utterly impractical. </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a:t>
            </a:r>
            <a:r>
              <a:rPr lang="en-US" baseline="0" dirty="0" smtClean="0"/>
              <a:t> inventors continue to live through the companies they either founded or inspired. GE was founded by Edison and continues to be one of the world’s largest company. While Tesla Motors was founded decades after Nicola Tesla’s death, the company’s name is a tribute to the inventor who revolutionized the field of electricity. Tesla Motors is a fitting name because the company is focusing only </a:t>
            </a:r>
            <a:r>
              <a:rPr lang="en-US" baseline="0" smtClean="0"/>
              <a:t>on electric cars</a:t>
            </a:r>
            <a:endParaRPr lang="en-US"/>
          </a:p>
        </p:txBody>
      </p:sp>
      <p:sp>
        <p:nvSpPr>
          <p:cNvPr id="4" name="Slide Number Placeholder 3"/>
          <p:cNvSpPr>
            <a:spLocks noGrp="1"/>
          </p:cNvSpPr>
          <p:nvPr>
            <p:ph type="sldNum" sz="quarter" idx="10"/>
          </p:nvPr>
        </p:nvSpPr>
        <p:spPr/>
        <p:txBody>
          <a:bodyPr/>
          <a:lstStyle/>
          <a:p>
            <a:fld id="{B9E670DC-3665-4D5D-AEF9-BA02DAA428E3}"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Edison was not only a great</a:t>
            </a:r>
            <a:r>
              <a:rPr lang="en-US" baseline="0" dirty="0" smtClean="0"/>
              <a:t> inventor but also a great businessman who patented his technologies without any delay to protect his financial interests. Tesla on the other hand pursued research for the sake of research and didn’t always explore commercial prospects of his technologies. He famously remarked that he didn’t mind the fact that Marconi used 17 of his patents to invent telegraph technology. </a:t>
            </a:r>
          </a:p>
          <a:p>
            <a:endParaRPr lang="en-US" baseline="0" dirty="0" smtClean="0"/>
          </a:p>
          <a:p>
            <a:r>
              <a:rPr lang="en-US" baseline="0" dirty="0" smtClean="0"/>
              <a:t>It is possible that Tesla and Edison followed different research methodologies due to their different academic backgrounds. Tesla had formal academic training while Edison mostly taught himself. </a:t>
            </a:r>
            <a:endParaRPr lang="en-US" dirty="0"/>
          </a:p>
        </p:txBody>
      </p:sp>
      <p:sp>
        <p:nvSpPr>
          <p:cNvPr id="4" name="Slide Number Placeholder 3"/>
          <p:cNvSpPr>
            <a:spLocks noGrp="1"/>
          </p:cNvSpPr>
          <p:nvPr>
            <p:ph type="sldNum" sz="quarter" idx="10"/>
          </p:nvPr>
        </p:nvSpPr>
        <p:spPr/>
        <p:txBody>
          <a:bodyPr/>
          <a:lstStyle/>
          <a:p>
            <a:fld id="{B9E670DC-3665-4D5D-AEF9-BA02DAA428E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10/15/2012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10/15/2012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Name</a:t>
            </a:r>
          </a:p>
          <a:p>
            <a:r>
              <a:rPr lang="en-US" dirty="0" smtClean="0"/>
              <a:t>Course</a:t>
            </a:r>
          </a:p>
          <a:p>
            <a:r>
              <a:rPr lang="en-US" dirty="0" smtClean="0"/>
              <a:t>Instructor</a:t>
            </a:r>
          </a:p>
          <a:p>
            <a:r>
              <a:rPr lang="en-US" dirty="0" smtClean="0"/>
              <a:t>Date</a:t>
            </a:r>
            <a:endParaRPr lang="en-US" dirty="0"/>
          </a:p>
        </p:txBody>
      </p:sp>
      <p:sp>
        <p:nvSpPr>
          <p:cNvPr id="2" name="Title 1"/>
          <p:cNvSpPr>
            <a:spLocks noGrp="1"/>
          </p:cNvSpPr>
          <p:nvPr>
            <p:ph type="ctrTitle"/>
          </p:nvPr>
        </p:nvSpPr>
        <p:spPr/>
        <p:txBody>
          <a:bodyPr/>
          <a:lstStyle/>
          <a:p>
            <a:r>
              <a:rPr lang="en-US" dirty="0" smtClean="0"/>
              <a:t>Edison vs. Tesla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pPr>
              <a:buFont typeface="Arial" pitchFamily="34" charset="0"/>
              <a:buChar char="•"/>
            </a:pPr>
            <a:r>
              <a:rPr lang="en-US" dirty="0" smtClean="0"/>
              <a:t>Edison had capitalist tendencies</a:t>
            </a:r>
          </a:p>
          <a:p>
            <a:pPr>
              <a:buFont typeface="Arial" pitchFamily="34" charset="0"/>
              <a:buChar char="•"/>
            </a:pPr>
            <a:endParaRPr lang="en-US" dirty="0" smtClean="0"/>
          </a:p>
          <a:p>
            <a:pPr>
              <a:buFont typeface="Arial" pitchFamily="34" charset="0"/>
              <a:buChar char="•"/>
            </a:pPr>
            <a:r>
              <a:rPr lang="en-US" dirty="0" smtClean="0"/>
              <a:t>Tesla pursued research mostly for intellectual curiosity (PBS)</a:t>
            </a:r>
          </a:p>
          <a:p>
            <a:pPr lvl="1">
              <a:buFont typeface="Arial" pitchFamily="34" charset="0"/>
              <a:buChar char="•"/>
            </a:pPr>
            <a:r>
              <a:rPr lang="en-US" dirty="0" smtClean="0"/>
              <a:t>Didn’t mind infringement on his patents by others</a:t>
            </a:r>
          </a:p>
          <a:p>
            <a:pPr>
              <a:buFont typeface="Arial" pitchFamily="34" charset="0"/>
              <a:buChar char="•"/>
            </a:pPr>
            <a:endParaRPr lang="en-US" dirty="0" smtClean="0"/>
          </a:p>
          <a:p>
            <a:pPr>
              <a:buFont typeface="Arial" pitchFamily="34" charset="0"/>
              <a:buChar char="•"/>
            </a:pPr>
            <a:r>
              <a:rPr lang="en-US" dirty="0" smtClean="0"/>
              <a:t>Their differing academic backgrounds shaped their research methodologies</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GOOD. </a:t>
            </a:r>
            <a:r>
              <a:rPr lang="en-US" u="sng" dirty="0" smtClean="0"/>
              <a:t>The Current War.</a:t>
            </a:r>
            <a:r>
              <a:rPr lang="en-US" dirty="0" smtClean="0"/>
              <a:t> 14 October 2012 &lt;http://awesome.good.is/transparency/web/1012/war-of-current/flat.html&gt;.</a:t>
            </a:r>
          </a:p>
          <a:p>
            <a:endParaRPr lang="en-US" dirty="0" smtClean="0"/>
          </a:p>
          <a:p>
            <a:r>
              <a:rPr lang="en-US" dirty="0" smtClean="0"/>
              <a:t>Nakagawa, Tatsuya. </a:t>
            </a:r>
            <a:r>
              <a:rPr lang="en-US" u="sng" dirty="0" smtClean="0"/>
              <a:t>Thomas Edison versus Nikola Tesla: Who is more productive?</a:t>
            </a:r>
            <a:r>
              <a:rPr lang="en-US" dirty="0" smtClean="0"/>
              <a:t> 26 October 2011. 14 October 2012 &lt;http://www.lifehack.org/articles/productivity/thomas-edison-versus-nikola-tesla-who-is-more-productive.html&gt;.</a:t>
            </a:r>
          </a:p>
          <a:p>
            <a:endParaRPr lang="en-US" dirty="0" smtClean="0"/>
          </a:p>
          <a:p>
            <a:r>
              <a:rPr lang="en-US" dirty="0" smtClean="0"/>
              <a:t>PBS. </a:t>
            </a:r>
            <a:r>
              <a:rPr lang="en-US" u="sng" dirty="0" smtClean="0"/>
              <a:t>Who Invented Radio?</a:t>
            </a:r>
            <a:r>
              <a:rPr lang="en-US" dirty="0" smtClean="0"/>
              <a:t> 14 October 2012 &lt;http://www.pbs.org/tesla/ll/ll_whoradio.html&gt;.</a:t>
            </a:r>
          </a:p>
          <a:p>
            <a:pPr>
              <a:buNone/>
            </a:pPr>
            <a:endParaRPr lang="en-US" dirty="0" smtClean="0"/>
          </a:p>
          <a:p>
            <a:endParaRPr lang="en-US" dirty="0" smtClean="0"/>
          </a:p>
          <a:p>
            <a:r>
              <a:rPr lang="en-US" dirty="0" err="1" smtClean="0"/>
              <a:t>Sandford</a:t>
            </a:r>
            <a:r>
              <a:rPr lang="en-US" dirty="0" smtClean="0"/>
              <a:t>, Maggie Ryan. </a:t>
            </a:r>
            <a:r>
              <a:rPr lang="en-US" u="sng" dirty="0" smtClean="0"/>
              <a:t>AC/DC: The Tesla–Edison Feud .</a:t>
            </a:r>
            <a:r>
              <a:rPr lang="en-US" dirty="0" smtClean="0"/>
              <a:t> 5 March 2012. 14 October 2012 &lt;http://www.mentalfloss.com/blogs/archives/119259&gt;.</a:t>
            </a:r>
          </a:p>
          <a:p>
            <a:pPr>
              <a:buNone/>
            </a:pP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Thomas Edison (GOOD)</a:t>
            </a:r>
          </a:p>
          <a:p>
            <a:pPr>
              <a:buFont typeface="Arial" pitchFamily="34" charset="0"/>
              <a:buChar char="•"/>
            </a:pPr>
            <a:endParaRPr lang="en-US" sz="2200" dirty="0" smtClean="0"/>
          </a:p>
          <a:p>
            <a:pPr>
              <a:buFont typeface="Arial" pitchFamily="34" charset="0"/>
              <a:buChar char="•"/>
            </a:pPr>
            <a:r>
              <a:rPr lang="en-US" sz="2200" dirty="0" smtClean="0"/>
              <a:t>Birth: Milan, Ohio – USA (1847)</a:t>
            </a:r>
          </a:p>
          <a:p>
            <a:pPr>
              <a:buFont typeface="Arial" pitchFamily="34" charset="0"/>
              <a:buChar char="•"/>
            </a:pPr>
            <a:r>
              <a:rPr lang="en-US" sz="2200" dirty="0" smtClean="0"/>
              <a:t>Education: Homeschooled and self-taught</a:t>
            </a:r>
          </a:p>
          <a:p>
            <a:pPr>
              <a:buFont typeface="Arial" pitchFamily="34" charset="0"/>
              <a:buChar char="•"/>
            </a:pPr>
            <a:r>
              <a:rPr lang="en-US" sz="2200" dirty="0" smtClean="0"/>
              <a:t>Area of Expertise: Mass communication &amp; Business</a:t>
            </a:r>
          </a:p>
          <a:p>
            <a:pPr>
              <a:buFont typeface="Arial" pitchFamily="34" charset="0"/>
              <a:buChar char="•"/>
            </a:pPr>
            <a:endParaRPr lang="en-US" dirty="0" smtClean="0"/>
          </a:p>
          <a:p>
            <a:pPr>
              <a:buNone/>
            </a:pPr>
            <a:r>
              <a:rPr lang="en-US" dirty="0" smtClean="0"/>
              <a:t>Nicola Tesla (GOOD)</a:t>
            </a:r>
          </a:p>
          <a:p>
            <a:pPr>
              <a:buFont typeface="Arial" pitchFamily="34" charset="0"/>
              <a:buChar char="•"/>
            </a:pPr>
            <a:endParaRPr lang="en-US" sz="2200" dirty="0" smtClean="0"/>
          </a:p>
          <a:p>
            <a:pPr>
              <a:buFont typeface="Arial" pitchFamily="34" charset="0"/>
              <a:buChar char="•"/>
            </a:pPr>
            <a:r>
              <a:rPr lang="en-US" sz="2200" dirty="0" smtClean="0"/>
              <a:t>Birth: </a:t>
            </a:r>
            <a:r>
              <a:rPr lang="en-US" sz="2200" dirty="0" err="1" smtClean="0"/>
              <a:t>Smiljan</a:t>
            </a:r>
            <a:r>
              <a:rPr lang="en-US" sz="2200" dirty="0" smtClean="0"/>
              <a:t> - Croatia (1858)</a:t>
            </a:r>
          </a:p>
          <a:p>
            <a:pPr>
              <a:buFont typeface="Arial" pitchFamily="34" charset="0"/>
              <a:buChar char="•"/>
            </a:pPr>
            <a:r>
              <a:rPr lang="en-US" sz="2200" dirty="0" smtClean="0"/>
              <a:t>Education: Math, Physics, and Mechanics (The Polytechnic Institute at </a:t>
            </a:r>
            <a:r>
              <a:rPr lang="en-US" sz="2200" dirty="0" err="1" smtClean="0"/>
              <a:t>Gratz</a:t>
            </a:r>
            <a:r>
              <a:rPr lang="en-US" sz="2200" dirty="0" smtClean="0"/>
              <a:t>) </a:t>
            </a:r>
          </a:p>
          <a:p>
            <a:pPr>
              <a:buFont typeface="Arial" pitchFamily="34" charset="0"/>
              <a:buChar char="•"/>
            </a:pPr>
            <a:r>
              <a:rPr lang="en-US" sz="2200" dirty="0" smtClean="0"/>
              <a:t>Area of Expertise: Electromagnetism &amp; Electromechanical Engineering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Research/Inventions</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Thomas Edison (GOOD)</a:t>
            </a:r>
          </a:p>
          <a:p>
            <a:pPr>
              <a:buFont typeface="Arial" pitchFamily="34" charset="0"/>
              <a:buChar char="•"/>
            </a:pPr>
            <a:endParaRPr lang="en-US" dirty="0" smtClean="0"/>
          </a:p>
          <a:p>
            <a:pPr>
              <a:buFont typeface="Arial" pitchFamily="34" charset="0"/>
              <a:buChar char="•"/>
            </a:pPr>
            <a:r>
              <a:rPr lang="en-US" dirty="0" smtClean="0"/>
              <a:t># of U.S. Patents : 1,093</a:t>
            </a:r>
          </a:p>
          <a:p>
            <a:pPr>
              <a:buFont typeface="Arial" pitchFamily="34" charset="0"/>
              <a:buChar char="•"/>
            </a:pPr>
            <a:endParaRPr lang="en-US" dirty="0" smtClean="0"/>
          </a:p>
          <a:p>
            <a:pPr>
              <a:buFont typeface="Arial" pitchFamily="34" charset="0"/>
              <a:buChar char="•"/>
            </a:pPr>
            <a:r>
              <a:rPr lang="en-US" dirty="0" smtClean="0"/>
              <a:t>Research Methodology: Trial and Error</a:t>
            </a:r>
          </a:p>
          <a:p>
            <a:pPr>
              <a:buFont typeface="Arial" pitchFamily="34" charset="0"/>
              <a:buChar char="•"/>
            </a:pPr>
            <a:endParaRPr lang="en-US" dirty="0" smtClean="0"/>
          </a:p>
          <a:p>
            <a:pPr>
              <a:buFont typeface="Arial" pitchFamily="34" charset="0"/>
              <a:buChar char="•"/>
            </a:pPr>
            <a:r>
              <a:rPr lang="en-US" dirty="0" smtClean="0"/>
              <a:t>Notable inventions: light bulb, phonograph, cement production technology, motion picture camera, DC motors</a:t>
            </a:r>
          </a:p>
          <a:p>
            <a:pPr>
              <a:buNone/>
            </a:pPr>
            <a:endParaRPr lang="en-US" dirty="0" smtClean="0"/>
          </a:p>
          <a:p>
            <a:pPr>
              <a:buFont typeface="Arial" pitchFamily="34" charset="0"/>
              <a:buChar cha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Research/Inventions</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Nicola Tesla (GOOD)</a:t>
            </a:r>
          </a:p>
          <a:p>
            <a:pPr>
              <a:buFont typeface="Arial" pitchFamily="34" charset="0"/>
              <a:buChar char="•"/>
            </a:pPr>
            <a:endParaRPr lang="en-US" dirty="0" smtClean="0"/>
          </a:p>
          <a:p>
            <a:pPr>
              <a:buFont typeface="Arial" pitchFamily="34" charset="0"/>
              <a:buChar char="•"/>
            </a:pPr>
            <a:r>
              <a:rPr lang="en-US" dirty="0" smtClean="0"/>
              <a:t># of U.S. Patents : 112</a:t>
            </a:r>
          </a:p>
          <a:p>
            <a:pPr>
              <a:buFont typeface="Arial" pitchFamily="34" charset="0"/>
              <a:buChar char="•"/>
            </a:pPr>
            <a:endParaRPr lang="en-US" dirty="0" smtClean="0"/>
          </a:p>
          <a:p>
            <a:pPr>
              <a:buFont typeface="Arial" pitchFamily="34" charset="0"/>
              <a:buChar char="•"/>
            </a:pPr>
            <a:r>
              <a:rPr lang="en-US" dirty="0" smtClean="0"/>
              <a:t>Research Methodology: Brainstorming and Visualization</a:t>
            </a:r>
          </a:p>
          <a:p>
            <a:pPr>
              <a:buFont typeface="Arial" pitchFamily="34" charset="0"/>
              <a:buChar char="•"/>
            </a:pPr>
            <a:endParaRPr lang="en-US" dirty="0" smtClean="0"/>
          </a:p>
          <a:p>
            <a:pPr>
              <a:buFont typeface="Arial" pitchFamily="34" charset="0"/>
              <a:buChar char="•"/>
            </a:pPr>
            <a:r>
              <a:rPr lang="en-US" dirty="0" smtClean="0"/>
              <a:t>Notable inventions: Tesla coil, radio transmitter, fluorescent light, AC motors </a:t>
            </a:r>
          </a:p>
          <a:p>
            <a:pPr>
              <a:buFont typeface="Arial" pitchFamily="34" charset="0"/>
              <a:buChar cha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a:t>
            </a:r>
            <a:endParaRPr lang="en-US" dirty="0"/>
          </a:p>
        </p:txBody>
      </p:sp>
      <p:sp>
        <p:nvSpPr>
          <p:cNvPr id="3" name="Content Placeholder 2"/>
          <p:cNvSpPr>
            <a:spLocks noGrp="1"/>
          </p:cNvSpPr>
          <p:nvPr>
            <p:ph sz="quarter" idx="1"/>
          </p:nvPr>
        </p:nvSpPr>
        <p:spPr/>
        <p:txBody>
          <a:bodyPr>
            <a:normAutofit fontScale="92500"/>
          </a:bodyPr>
          <a:lstStyle/>
          <a:p>
            <a:pPr>
              <a:buNone/>
            </a:pPr>
            <a:r>
              <a:rPr lang="en-US" dirty="0" smtClean="0"/>
              <a:t>Thomas Edison (Nakagawa)</a:t>
            </a:r>
          </a:p>
          <a:p>
            <a:pPr>
              <a:buFont typeface="Arial" pitchFamily="34" charset="0"/>
              <a:buChar char="•"/>
            </a:pPr>
            <a:endParaRPr lang="en-US" dirty="0" smtClean="0"/>
          </a:p>
          <a:p>
            <a:pPr>
              <a:buFont typeface="Arial" pitchFamily="34" charset="0"/>
              <a:buChar char="•"/>
            </a:pPr>
            <a:r>
              <a:rPr lang="en-US" dirty="0" smtClean="0"/>
              <a:t>Networking</a:t>
            </a:r>
          </a:p>
          <a:p>
            <a:pPr lvl="1">
              <a:buFont typeface="Arial" pitchFamily="34" charset="0"/>
              <a:buChar char="•"/>
            </a:pPr>
            <a:r>
              <a:rPr lang="en-US" dirty="0" smtClean="0"/>
              <a:t>A great networker who understood the value of connections</a:t>
            </a:r>
          </a:p>
          <a:p>
            <a:pPr>
              <a:buFont typeface="Arial" pitchFamily="34" charset="0"/>
              <a:buChar char="•"/>
            </a:pPr>
            <a:endParaRPr lang="en-US" dirty="0" smtClean="0"/>
          </a:p>
          <a:p>
            <a:pPr>
              <a:buFont typeface="Arial" pitchFamily="34" charset="0"/>
              <a:buChar char="•"/>
            </a:pPr>
            <a:r>
              <a:rPr lang="en-US" dirty="0" smtClean="0"/>
              <a:t>Work Style</a:t>
            </a:r>
          </a:p>
          <a:p>
            <a:pPr lvl="1">
              <a:buFont typeface="Arial" pitchFamily="34" charset="0"/>
              <a:buChar char="•"/>
            </a:pPr>
            <a:r>
              <a:rPr lang="en-US" dirty="0" smtClean="0"/>
              <a:t>Equally effective at working alone and with others</a:t>
            </a:r>
          </a:p>
          <a:p>
            <a:pPr>
              <a:buFont typeface="Arial" pitchFamily="34" charset="0"/>
              <a:buChar char="•"/>
            </a:pPr>
            <a:endParaRPr lang="en-US" dirty="0" smtClean="0"/>
          </a:p>
          <a:p>
            <a:pPr>
              <a:buFont typeface="Arial" pitchFamily="34" charset="0"/>
              <a:buChar char="•"/>
            </a:pPr>
            <a:r>
              <a:rPr lang="en-US" dirty="0" smtClean="0"/>
              <a:t>Leadership</a:t>
            </a:r>
          </a:p>
          <a:p>
            <a:pPr lvl="1">
              <a:buFont typeface="Arial" pitchFamily="34" charset="0"/>
              <a:buChar char="•"/>
            </a:pPr>
            <a:r>
              <a:rPr lang="en-US" dirty="0" smtClean="0"/>
              <a:t>Enjoyed leading people and a vast team of workers at his disposal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Nicola Tesla (Nakagawa)</a:t>
            </a:r>
          </a:p>
          <a:p>
            <a:pPr>
              <a:buFont typeface="Arial" pitchFamily="34" charset="0"/>
              <a:buChar char="•"/>
            </a:pPr>
            <a:endParaRPr lang="en-US" dirty="0" smtClean="0"/>
          </a:p>
          <a:p>
            <a:pPr>
              <a:buFont typeface="Arial" pitchFamily="34" charset="0"/>
              <a:buChar char="•"/>
            </a:pPr>
            <a:r>
              <a:rPr lang="en-US" dirty="0" smtClean="0"/>
              <a:t>Networking</a:t>
            </a:r>
          </a:p>
          <a:p>
            <a:pPr lvl="1">
              <a:buFont typeface="Arial" pitchFamily="34" charset="0"/>
              <a:buChar char="•"/>
            </a:pPr>
            <a:r>
              <a:rPr lang="en-US" dirty="0" smtClean="0"/>
              <a:t>Tended to alienate people</a:t>
            </a:r>
          </a:p>
          <a:p>
            <a:pPr>
              <a:buFont typeface="Arial" pitchFamily="34" charset="0"/>
              <a:buChar char="•"/>
            </a:pPr>
            <a:endParaRPr lang="en-US" dirty="0" smtClean="0"/>
          </a:p>
          <a:p>
            <a:pPr>
              <a:buFont typeface="Arial" pitchFamily="34" charset="0"/>
              <a:buChar char="•"/>
            </a:pPr>
            <a:r>
              <a:rPr lang="en-US" dirty="0" smtClean="0"/>
              <a:t>Work Style</a:t>
            </a:r>
          </a:p>
          <a:p>
            <a:pPr lvl="1">
              <a:buFont typeface="Arial" pitchFamily="34" charset="0"/>
              <a:buChar char="•"/>
            </a:pPr>
            <a:r>
              <a:rPr lang="en-US" dirty="0" smtClean="0"/>
              <a:t>Preferred to work alone</a:t>
            </a:r>
          </a:p>
          <a:p>
            <a:pPr>
              <a:buFont typeface="Arial" pitchFamily="34" charset="0"/>
              <a:buChar char="•"/>
            </a:pPr>
            <a:endParaRPr lang="en-US" dirty="0" smtClean="0"/>
          </a:p>
          <a:p>
            <a:pPr>
              <a:buFont typeface="Arial" pitchFamily="34" charset="0"/>
              <a:buChar char="•"/>
            </a:pPr>
            <a:r>
              <a:rPr lang="en-US" dirty="0" smtClean="0"/>
              <a:t>Leadership</a:t>
            </a:r>
          </a:p>
          <a:p>
            <a:pPr lvl="1">
              <a:buFont typeface="Arial" pitchFamily="34" charset="0"/>
              <a:buChar char="•"/>
            </a:pPr>
            <a:r>
              <a:rPr lang="en-US" dirty="0" smtClean="0"/>
              <a:t>Preferred research to leadership roles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Rivalry</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The War of the Currents (</a:t>
            </a:r>
            <a:r>
              <a:rPr lang="en-US" dirty="0" err="1" smtClean="0"/>
              <a:t>Sandford</a:t>
            </a:r>
            <a:r>
              <a:rPr lang="en-US" dirty="0" smtClean="0"/>
              <a:t>)</a:t>
            </a:r>
          </a:p>
          <a:p>
            <a:pPr>
              <a:buFont typeface="Arial" pitchFamily="34" charset="0"/>
              <a:buChar char="•"/>
            </a:pPr>
            <a:r>
              <a:rPr lang="en-US" dirty="0" smtClean="0"/>
              <a:t>Most famous rivalry between Edison and Tesla</a:t>
            </a:r>
          </a:p>
          <a:p>
            <a:pPr lvl="1">
              <a:buFont typeface="Arial" pitchFamily="34" charset="0"/>
              <a:buChar char="•"/>
            </a:pPr>
            <a:r>
              <a:rPr lang="en-US" dirty="0" smtClean="0"/>
              <a:t>Edison promoted DC or ‘direct current’</a:t>
            </a:r>
          </a:p>
          <a:p>
            <a:pPr lvl="1">
              <a:buFont typeface="Arial" pitchFamily="34" charset="0"/>
              <a:buChar char="•"/>
            </a:pPr>
            <a:r>
              <a:rPr lang="en-US" dirty="0" smtClean="0"/>
              <a:t>Tesla promoted AC or ‘alternating current’</a:t>
            </a:r>
          </a:p>
          <a:p>
            <a:pPr lvl="1">
              <a:buNone/>
            </a:pPr>
            <a:endParaRPr lang="en-US" dirty="0" smtClean="0"/>
          </a:p>
          <a:p>
            <a:pPr>
              <a:buNone/>
            </a:pPr>
            <a:r>
              <a:rPr lang="en-US" sz="3200" dirty="0" smtClean="0"/>
              <a:t>DC</a:t>
            </a:r>
            <a:endParaRPr lang="en-US" sz="3200" dirty="0" smtClean="0">
              <a:solidFill>
                <a:schemeClr val="tx1"/>
              </a:solidFill>
            </a:endParaRPr>
          </a:p>
          <a:p>
            <a:pPr>
              <a:buFont typeface="Arial" pitchFamily="34" charset="0"/>
              <a:buChar char="•"/>
            </a:pPr>
            <a:r>
              <a:rPr lang="en-US" dirty="0" smtClean="0"/>
              <a:t>Lower voltage from power station to consumer, thus, safer</a:t>
            </a:r>
          </a:p>
          <a:p>
            <a:pPr>
              <a:buFont typeface="Arial" pitchFamily="34" charset="0"/>
              <a:buChar char="•"/>
            </a:pPr>
            <a:r>
              <a:rPr lang="en-US" dirty="0" smtClean="0"/>
              <a:t>Not practical for long distances</a:t>
            </a:r>
          </a:p>
          <a:p>
            <a:pPr>
              <a:buFont typeface="Arial" pitchFamily="34" charset="0"/>
              <a:buChar char="•"/>
            </a:pPr>
            <a:endParaRPr lang="en-US" dirty="0" smtClean="0"/>
          </a:p>
          <a:p>
            <a:pPr>
              <a:buNone/>
            </a:pPr>
            <a:r>
              <a:rPr lang="en-US" dirty="0" smtClean="0"/>
              <a:t>AC</a:t>
            </a:r>
          </a:p>
          <a:p>
            <a:pPr>
              <a:buFont typeface="Arial" pitchFamily="34" charset="0"/>
              <a:buChar char="•"/>
            </a:pPr>
            <a:r>
              <a:rPr lang="en-US" dirty="0" smtClean="0"/>
              <a:t>Allows transmission of massive quantities of electricity</a:t>
            </a:r>
          </a:p>
          <a:p>
            <a:pPr lvl="1">
              <a:buFont typeface="Arial" pitchFamily="34" charset="0"/>
              <a:buChar char="•"/>
            </a:pPr>
            <a:r>
              <a:rPr lang="en-US" dirty="0" smtClean="0"/>
              <a:t>Practical for large towns and cities</a:t>
            </a:r>
          </a:p>
          <a:p>
            <a:pPr lvl="1">
              <a:buFont typeface="Arial" pitchFamily="34" charset="0"/>
              <a:buChar char="•"/>
            </a:pPr>
            <a:r>
              <a:rPr lang="en-US" dirty="0" smtClean="0"/>
              <a:t>Power grids continue to be powered by AC principles</a:t>
            </a:r>
          </a:p>
          <a:p>
            <a:pPr lvl="1">
              <a:buFont typeface="Arial" pitchFamily="34" charset="0"/>
              <a:buChar char="•"/>
            </a:pPr>
            <a:endParaRPr lang="en-US" dirty="0" smtClean="0"/>
          </a:p>
          <a:p>
            <a:pPr lvl="1">
              <a:buFont typeface="Arial" pitchFamily="34" charset="0"/>
              <a:buChar char="•"/>
            </a:pPr>
            <a:endParaRPr lang="en-US" dirty="0" smtClean="0"/>
          </a:p>
          <a:p>
            <a:pPr lvl="1">
              <a:buFont typeface="Arial" pitchFamily="34" charset="0"/>
              <a:buChar char="•"/>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Similarities</a:t>
            </a:r>
            <a:endParaRPr lang="en-US" dirty="0"/>
          </a:p>
        </p:txBody>
      </p:sp>
      <p:sp>
        <p:nvSpPr>
          <p:cNvPr id="3" name="Content Placeholder 2"/>
          <p:cNvSpPr>
            <a:spLocks noGrp="1"/>
          </p:cNvSpPr>
          <p:nvPr>
            <p:ph sz="quarter" idx="1"/>
          </p:nvPr>
        </p:nvSpPr>
        <p:spPr/>
        <p:txBody>
          <a:bodyPr/>
          <a:lstStyle/>
          <a:p>
            <a:pPr>
              <a:buNone/>
            </a:pPr>
            <a:r>
              <a:rPr lang="en-US" dirty="0" smtClean="0"/>
              <a:t>   Despite their rivalry and different personalities, the two men also shared certain characteristics</a:t>
            </a:r>
          </a:p>
          <a:p>
            <a:pPr>
              <a:buFont typeface="Arial" pitchFamily="34" charset="0"/>
              <a:buChar char="•"/>
            </a:pPr>
            <a:endParaRPr lang="en-US" dirty="0" smtClean="0"/>
          </a:p>
          <a:p>
            <a:pPr>
              <a:buFont typeface="Arial" pitchFamily="34" charset="0"/>
              <a:buChar char="•"/>
            </a:pPr>
            <a:r>
              <a:rPr lang="en-US" dirty="0" smtClean="0"/>
              <a:t>Ambitious</a:t>
            </a:r>
          </a:p>
          <a:p>
            <a:pPr lvl="1">
              <a:buFont typeface="Arial" pitchFamily="34" charset="0"/>
              <a:buChar char="•"/>
            </a:pPr>
            <a:r>
              <a:rPr lang="en-US" dirty="0" smtClean="0"/>
              <a:t>Both were ambitious to revolutionize the field of electricity and make it a commodity</a:t>
            </a:r>
          </a:p>
          <a:p>
            <a:pPr lvl="1">
              <a:buFont typeface="Arial" pitchFamily="34" charset="0"/>
              <a:buChar char="•"/>
            </a:pPr>
            <a:endParaRPr lang="en-US" dirty="0" smtClean="0"/>
          </a:p>
          <a:p>
            <a:pPr>
              <a:buFont typeface="Arial" pitchFamily="34" charset="0"/>
              <a:buChar char="•"/>
            </a:pPr>
            <a:r>
              <a:rPr lang="en-US" dirty="0" smtClean="0"/>
              <a:t>Competitive (GOOD)</a:t>
            </a:r>
          </a:p>
          <a:p>
            <a:pPr lvl="1">
              <a:buFont typeface="Arial" pitchFamily="34" charset="0"/>
              <a:buChar char="•"/>
            </a:pPr>
            <a:r>
              <a:rPr lang="en-US" dirty="0" smtClean="0"/>
              <a:t>Both were competitive and often ridiculed each other’s research methodologies and ideas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   Both inventors continue to live through companies inspired by them</a:t>
            </a:r>
          </a:p>
          <a:p>
            <a:pPr>
              <a:buNone/>
            </a:pPr>
            <a:endParaRPr lang="en-US" dirty="0" smtClean="0"/>
          </a:p>
          <a:p>
            <a:pPr>
              <a:buNone/>
            </a:pPr>
            <a:r>
              <a:rPr lang="en-US" dirty="0" smtClean="0"/>
              <a:t>Edison</a:t>
            </a:r>
          </a:p>
          <a:p>
            <a:pPr>
              <a:buFont typeface="Arial" pitchFamily="34" charset="0"/>
              <a:buChar char="•"/>
            </a:pPr>
            <a:r>
              <a:rPr lang="en-US" dirty="0" smtClean="0"/>
              <a:t>General Electric (GE) was founded by Edison</a:t>
            </a:r>
          </a:p>
          <a:p>
            <a:pPr lvl="1">
              <a:buFont typeface="Arial" pitchFamily="34" charset="0"/>
              <a:buChar char="•"/>
            </a:pPr>
            <a:r>
              <a:rPr lang="en-US" dirty="0" smtClean="0"/>
              <a:t>One of the largest companies in the world</a:t>
            </a:r>
          </a:p>
          <a:p>
            <a:pPr lvl="1">
              <a:buFont typeface="Arial" pitchFamily="34" charset="0"/>
              <a:buChar char="•"/>
            </a:pPr>
            <a:endParaRPr lang="en-US" dirty="0" smtClean="0"/>
          </a:p>
          <a:p>
            <a:pPr>
              <a:buNone/>
            </a:pPr>
            <a:r>
              <a:rPr lang="en-US" dirty="0" smtClean="0"/>
              <a:t>Tesla</a:t>
            </a:r>
          </a:p>
          <a:p>
            <a:pPr>
              <a:buFont typeface="Arial" pitchFamily="34" charset="0"/>
              <a:buChar char="•"/>
            </a:pPr>
            <a:r>
              <a:rPr lang="en-US" dirty="0" smtClean="0"/>
              <a:t>Tesla Motors is named after Nicola Tesla</a:t>
            </a:r>
          </a:p>
          <a:p>
            <a:pPr lvl="1">
              <a:buFont typeface="Arial" pitchFamily="34" charset="0"/>
              <a:buChar char="•"/>
            </a:pPr>
            <a:r>
              <a:rPr lang="en-US" dirty="0" smtClean="0"/>
              <a:t>Leading electric car company</a:t>
            </a:r>
          </a:p>
          <a:p>
            <a:pPr lvl="1">
              <a:buNone/>
            </a:pPr>
            <a:endParaRPr lang="en-US" dirty="0" smtClean="0"/>
          </a:p>
          <a:p>
            <a:pPr>
              <a:buNone/>
            </a:pP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1319</Words>
  <Application>Microsoft Office PowerPoint</Application>
  <PresentationFormat>On-screen Show (4:3)</PresentationFormat>
  <Paragraphs>139</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Edison vs. Tesla</vt:lpstr>
      <vt:lpstr>Background</vt:lpstr>
      <vt:lpstr>Research/Inventions</vt:lpstr>
      <vt:lpstr>Research/Inventions</vt:lpstr>
      <vt:lpstr>Personality</vt:lpstr>
      <vt:lpstr>Personality</vt:lpstr>
      <vt:lpstr>Rivalry</vt:lpstr>
      <vt:lpstr>Similarities</vt:lpstr>
      <vt:lpstr>Legacy</vt:lpstr>
      <vt:lpstr>Conclusion</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2012-10-15T05:54:41Z</dcterms:created>
  <dcterms:modified xsi:type="dcterms:W3CDTF">2012-10-15T10:57:31Z</dcterms:modified>
</cp:coreProperties>
</file>