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73" r:id="rId7"/>
    <p:sldId id="261" r:id="rId8"/>
    <p:sldId id="276" r:id="rId9"/>
    <p:sldId id="262" r:id="rId10"/>
    <p:sldId id="263" r:id="rId11"/>
    <p:sldId id="264" r:id="rId12"/>
    <p:sldId id="265" r:id="rId13"/>
    <p:sldId id="275" r:id="rId14"/>
    <p:sldId id="266" r:id="rId15"/>
    <p:sldId id="274"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47" autoAdjust="0"/>
  </p:normalViewPr>
  <p:slideViewPr>
    <p:cSldViewPr>
      <p:cViewPr varScale="1">
        <p:scale>
          <a:sx n="51" d="100"/>
          <a:sy n="51" d="100"/>
        </p:scale>
        <p:origin x="-17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850C9-CEE5-470B-A9D8-F67EE424D2F2}" type="datetimeFigureOut">
              <a:rPr lang="en-US" smtClean="0"/>
              <a:pPr/>
              <a:t>6/15/2013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6A72A-C5E8-4D59-9B7A-3E7BF24F62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dictionary</a:t>
            </a:r>
            <a:r>
              <a:rPr lang="en-US" baseline="0" dirty="0" smtClean="0"/>
              <a:t> defines “anger” as a strong feeling of displeasure, usually accompanied by antagonism and even aggression</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Anger can help to drive social change. Individuals and groups who feel Angry over issues of social justice may be prompted to take action. Anger can drive change through violent means or through non-violent means. Individuals and groups who engage in acts of terrorism often make public</a:t>
            </a:r>
            <a:r>
              <a:rPr lang="en-US" baseline="0" dirty="0" smtClean="0"/>
              <a:t> pronouncements about the social, political, or economic circumstances that Anger them, and blame these circumstances for their actions. Anger can be channeled into non-violent behaviors that can force social change. Many of the leaders of the U.S. Civil Rights movement, such as Martin Luther King Jr., often expressed anger at the social injustices felt by African-Americans. While </a:t>
            </a:r>
            <a:r>
              <a:rPr lang="en-US" dirty="0" smtClean="0"/>
              <a:t>Anger was</a:t>
            </a:r>
            <a:r>
              <a:rPr lang="en-US" baseline="0" dirty="0" smtClean="0"/>
              <a:t> a significant emotion that helped to drive this movement, these leaders often encouraged activists to channel their Anger into non-violent expressions of behavior, such as peaceful protests and non-violent confrontation.</a:t>
            </a:r>
            <a:endParaRPr lang="en-US" dirty="0" smtClean="0"/>
          </a:p>
        </p:txBody>
      </p:sp>
      <p:sp>
        <p:nvSpPr>
          <p:cNvPr id="4" name="Slide Number Placeholder 3"/>
          <p:cNvSpPr>
            <a:spLocks noGrp="1"/>
          </p:cNvSpPr>
          <p:nvPr>
            <p:ph type="sldNum" sz="quarter" idx="10"/>
          </p:nvPr>
        </p:nvSpPr>
        <p:spPr/>
        <p:txBody>
          <a:bodyPr/>
          <a:lstStyle/>
          <a:p>
            <a:fld id="{8DB6A72A-C5E8-4D59-9B7A-3E7BF24F62DA}"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Anger can be a destructive emotion,</a:t>
            </a:r>
            <a:r>
              <a:rPr lang="en-US" baseline="0" dirty="0" smtClean="0"/>
              <a:t> and is often associated with anxiety and stress. Anger, anxiety, stress, and other related emotions can lead to significant psychological, physical, and social problems. </a:t>
            </a:r>
            <a:r>
              <a:rPr lang="en-US" dirty="0" smtClean="0"/>
              <a:t>Stress has been linked to heart disease, stroke, and other serious illnesses and disorders, and Anger has linked to domestic violence and other socially-unacceptable behaviors. On a social level,</a:t>
            </a:r>
            <a:r>
              <a:rPr lang="en-US" baseline="0" dirty="0" smtClean="0"/>
              <a:t> Anger can cause problems within individual societies and can drive confrontation and aggression among different societies.</a:t>
            </a:r>
            <a:endParaRPr lang="en-US" dirty="0" smtClean="0"/>
          </a:p>
          <a:p>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Contemporary Psychologists and Therapists offer suggestions about how to manage and control Anger to reduce the potential physical, psychological, and social consequences.</a:t>
            </a:r>
          </a:p>
          <a:p>
            <a:endParaRPr lang="en-US" dirty="0" smtClean="0"/>
          </a:p>
          <a:p>
            <a:r>
              <a:rPr lang="en-US" dirty="0" smtClean="0"/>
              <a:t>A significant number of books, programs, and other resources are available for individuals with Anger issues. Some individuals are directed by the legal system to enter Anger management programs.</a:t>
            </a:r>
          </a:p>
          <a:p>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Psychologists,</a:t>
            </a:r>
            <a:r>
              <a:rPr lang="en-US" baseline="0" dirty="0" smtClean="0"/>
              <a:t> therapists, and others involved in the field of Anger Management attempt to teach subjects various techniques for controlling Anger. Subjects are taught to identify the things that can trigger Anger and inappropriate behavioral responses. Various methods for responding to or coping with triggers are used in Anger Management programs, such as learning relaxation techniques and developing more effective ways of expressing and communicating Anger and other emotions. In some cases cognitive behavioral therapy and other techniques may be employed to help individuals with Anger Management issues learn how to process and express their emotions in healthier and more effective ways. </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Anger is not necessarily a learned emotion,</a:t>
            </a:r>
            <a:r>
              <a:rPr lang="en-US" baseline="0" dirty="0" smtClean="0"/>
              <a:t> but the ways that individuals express Anger is certainly shaped and influenced by social constructs. </a:t>
            </a:r>
            <a:r>
              <a:rPr lang="en-US" dirty="0" smtClean="0"/>
              <a:t>Anger is a natural and universal emotion; like all emotional responses, Anger is rooted in physiological and biological processes. How individuals express Anger can be mediated and influenced by external influences such as family upbringing and the larger social structure. Different societies view and respond to anger in different ways, and individuals express Anger</a:t>
            </a:r>
            <a:r>
              <a:rPr lang="en-US" baseline="0" dirty="0" smtClean="0"/>
              <a:t> through a variety of behaviors that are influenced by </a:t>
            </a:r>
            <a:r>
              <a:rPr lang="en-US" baseline="0" dirty="0" err="1" smtClean="0"/>
              <a:t>phsyiological</a:t>
            </a:r>
            <a:r>
              <a:rPr lang="en-US" baseline="0" dirty="0" smtClean="0"/>
              <a:t> and social factors. </a:t>
            </a:r>
            <a:endParaRPr lang="en-US" dirty="0" smtClean="0"/>
          </a:p>
          <a:p>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Social Psychology definition of Anger is more specific. In this context, Anger is an emotion</a:t>
            </a:r>
            <a:r>
              <a:rPr lang="en-US" baseline="0" dirty="0" smtClean="0"/>
              <a:t> that results from displeasure at an </a:t>
            </a:r>
            <a:r>
              <a:rPr lang="en-US" baseline="0" dirty="0" err="1" smtClean="0"/>
              <a:t>undesried</a:t>
            </a:r>
            <a:r>
              <a:rPr lang="en-US" baseline="0" dirty="0" smtClean="0"/>
              <a:t> event, particularly one that is perceived as having resulted from someone’s blameworthy action. In other words, when we feel angry, we are usually angry at something or someone, and we usually feel wronged by this external situation or person</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theories</a:t>
            </a:r>
            <a:r>
              <a:rPr lang="en-US" baseline="0" dirty="0" smtClean="0"/>
              <a:t> exist in the field of Social Psychology that explore the nature of Anger and attempt to understand what purpose or function anger plays in society. Social Learning Theory </a:t>
            </a:r>
            <a:r>
              <a:rPr lang="en-US" dirty="0" smtClean="0"/>
              <a:t>states that behavior is learned from the environment through the process of observational learning. Emotions such as anger are expressed through</a:t>
            </a:r>
            <a:r>
              <a:rPr lang="en-US" baseline="0" dirty="0" smtClean="0"/>
              <a:t> behavior, and Social Learning Theory addresses the subject of how behaviors are learned. According to this theory, children learn how to express emotion by observing the behavior of others, such as adults, siblings, and other members of society. When children imitate the observed behavior, their behavior is rewarded or punished to varying degrees, which provides positive and negative reinforcement for the behavior. Social Learning Theory also considers a range of other physiological, psychological, and social factors when seeking ways to understand and explain how emotions and behavior are connected. In general, however, this theory views the constructs and rules of society as being the primary means by which emotions and their associated behaviors are mediated and influenced.</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Researcher</a:t>
            </a:r>
            <a:r>
              <a:rPr lang="en-US" baseline="0" dirty="0" smtClean="0"/>
              <a:t> Albert </a:t>
            </a:r>
            <a:r>
              <a:rPr lang="en-US" baseline="0" dirty="0" err="1" smtClean="0"/>
              <a:t>Bandura</a:t>
            </a:r>
            <a:r>
              <a:rPr lang="en-US" baseline="0" dirty="0" smtClean="0"/>
              <a:t> conducted an experiment with a group of young children to see if their behavior would be influenced through observation.  Each child was given an opportunity to play with a group of toys with an adult present. After a few minutes of play the adult would begin to demonstrate aggressive behavior to a </a:t>
            </a:r>
            <a:r>
              <a:rPr lang="en-US" baseline="0" dirty="0" err="1" smtClean="0"/>
              <a:t>Bobo</a:t>
            </a:r>
            <a:r>
              <a:rPr lang="en-US" baseline="0" dirty="0" smtClean="0"/>
              <a:t> doll, which is an inflatable punching-doll toy, in the presence of the child. This behavior included striking and kicking the doll as well as expressing verbal anger towards it. Later, the same child would be given a chance to play with toys again, but would be interrupted after a few minutes as a means of inducing feelings of frustration in the child. When the frustrated children were given the opportunity to interact with the </a:t>
            </a:r>
            <a:r>
              <a:rPr lang="en-US" baseline="0" dirty="0" err="1" smtClean="0"/>
              <a:t>Bobo</a:t>
            </a:r>
            <a:r>
              <a:rPr lang="en-US" baseline="0" dirty="0" smtClean="0"/>
              <a:t> doll, most of the children demonstrated aggressive behavior towards the doll that was very similar to the behavior they had witnessed the adults expressing in the earlier part of the experiment.</a:t>
            </a:r>
          </a:p>
          <a:p>
            <a:endParaRPr lang="en-US" baseline="0" dirty="0" smtClean="0"/>
          </a:p>
          <a:p>
            <a:r>
              <a:rPr lang="en-US" baseline="0" dirty="0" smtClean="0"/>
              <a:t>This research, and other studies that are similar, have been used to examine the ways that children learn to process and express emotions. Some studies along similar lines have found links between violent movies and video games and expressions of aggression and violence in children who are regularly exposed to such media.</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Anger is a natural</a:t>
            </a:r>
            <a:r>
              <a:rPr lang="en-US" baseline="0" dirty="0" smtClean="0"/>
              <a:t> and mostly automatic response to pain of one form or another. This pain can be physical, emotional, or a combination of both. Anger can occur when people do not feel well, experience rejection, feel threatened, or experience loss. The type of pain does not matter, what matters is that the pain is unpleasant. Anger is rooted in physiological responses to threats, fear, and pain, and is universal. What varies from one individual to the next, and from one society to the next, is how they deal with, process, and express Anger.</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Although</a:t>
            </a:r>
            <a:r>
              <a:rPr lang="en-US" baseline="0" dirty="0" smtClean="0"/>
              <a:t> Anger is rooted in physiology, and is viewed by evolutionary biologists and other physiologists as part of the instinctive set of “fight or flight” responses, it is also of interest to Social Psychologists. For researchers and others in this field, the matter of how Anger influences behavior is of primary concern. From this perspective, Anger plays a role in aggression and violence, and also plays roles in regulating interpersonal relationships and conflict. Anger can be a means of expressing disapproval, of provoking threatening behavior, and of prompting retaliation over perceived threats or other behaviors. The effect of Anger on interpersonal relationships and interactions is manifested at both the individual level and at the larger social level. </a:t>
            </a:r>
            <a:r>
              <a:rPr lang="en-US" dirty="0" smtClean="0"/>
              <a:t>Social Psychologists study the role that anger plays in societies and how it mediates and influences behavior.</a:t>
            </a:r>
          </a:p>
          <a:p>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Anger is a universal emotion, it is expressed in</a:t>
            </a:r>
            <a:r>
              <a:rPr lang="en-US" baseline="0" dirty="0" smtClean="0"/>
              <a:t> different ways by individuals and in societies. Some societies and cultures value anger and believe that it plays an important role in driving or justifying behaviors. Other societies have constructs that seek to limit expressions of anger and mediate behaviors associated with Anger. The </a:t>
            </a:r>
            <a:r>
              <a:rPr lang="en-US" baseline="0" dirty="0" err="1" smtClean="0"/>
              <a:t>Utku</a:t>
            </a:r>
            <a:r>
              <a:rPr lang="en-US" baseline="0" dirty="0" smtClean="0"/>
              <a:t> Eskimos are an example of a society that place great value on the limited expression of Anger. The </a:t>
            </a:r>
            <a:r>
              <a:rPr lang="en-US" baseline="0" dirty="0" err="1" smtClean="0"/>
              <a:t>Utku</a:t>
            </a:r>
            <a:r>
              <a:rPr lang="en-US" baseline="0" dirty="0" smtClean="0"/>
              <a:t> society emphasizes the control of emotional expression, especially of emotions that are considered to be negative or harmful. The </a:t>
            </a:r>
            <a:r>
              <a:rPr lang="en-US" baseline="0" dirty="0" err="1" smtClean="0"/>
              <a:t>Utku</a:t>
            </a:r>
            <a:r>
              <a:rPr lang="en-US" baseline="0" dirty="0" smtClean="0"/>
              <a:t> believe that the ability to control personal feelings of Anger, and to restrict and limit aggression and other behavior associated with </a:t>
            </a:r>
            <a:r>
              <a:rPr lang="en-US" baseline="0" dirty="0" err="1" smtClean="0"/>
              <a:t>Amger</a:t>
            </a:r>
            <a:r>
              <a:rPr lang="en-US" baseline="0" dirty="0" smtClean="0"/>
              <a:t>, is a sign of developmental maturity.</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cultures and societies have taken much</a:t>
            </a:r>
            <a:r>
              <a:rPr lang="en-US" baseline="0" dirty="0" smtClean="0"/>
              <a:t> different views on Anger. Some societies have even embraced and glorified Anger, such as the Warrior culture in ancient Sparta. The Spartans viewed their military capability as the most important function of their society. Anger was not something that the Spartans attempted to limit or avoid, in the way that the </a:t>
            </a:r>
            <a:r>
              <a:rPr lang="en-US" baseline="0" dirty="0" err="1" smtClean="0"/>
              <a:t>Utku</a:t>
            </a:r>
            <a:r>
              <a:rPr lang="en-US" baseline="0" dirty="0" smtClean="0"/>
              <a:t> Eskimos did. The Spartans were always maintaining their readiness for military action and war. Anger, and the expression of emotions related to Anger, was valued and cultivated within Spartan society.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 stories from ancient Greek and Roman literature are written about how the Anger felt by the main character drives him or her to seek revenge or justice.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Philosophers</a:t>
            </a:r>
            <a:r>
              <a:rPr lang="en-US" baseline="0" dirty="0" smtClean="0"/>
              <a:t> and religious figures throughout history have considered the emotion of Anger and how it affects individuals and societies.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Various religions have considered the emotion of Anger, and the ways that it can be expressed by individuals and societies. Most religions teach followers that Anger is a negative, harmful emotion that should be avoided. </a:t>
            </a:r>
            <a:r>
              <a:rPr lang="en-US" dirty="0" smtClean="0"/>
              <a:t>Christianity teaches followers to “love thy enemy” and to “turn the other cheek.” Buddhism teaches followers to overcome emotions such as anger through meditation and reflection</a:t>
            </a:r>
          </a:p>
          <a:p>
            <a:endParaRPr lang="en-US" baseline="0" dirty="0" smtClean="0"/>
          </a:p>
          <a:p>
            <a:endParaRPr lang="en-US" baseline="0" dirty="0" smtClean="0"/>
          </a:p>
          <a:p>
            <a:r>
              <a:rPr lang="en-US" baseline="0" dirty="0" smtClean="0"/>
              <a:t>Philosophers such as Socrates considered Anger to be a wasteful and unnecessary emotion, while the German philosopher Friedrich Nietzsche believed that Anger was a necessary emotion, and one that could drive individuals to seek vengeance or justice.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DB6A72A-C5E8-4D59-9B7A-3E7BF24F62D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52CAABB-B671-4EEB-965A-375D78C9B670}" type="datetimeFigureOut">
              <a:rPr lang="en-US" smtClean="0"/>
              <a:pPr/>
              <a:t>6/15/2013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206DE93-86DE-4798-BCE7-45188D53F97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CAABB-B671-4EEB-965A-375D78C9B670}"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CAABB-B671-4EEB-965A-375D78C9B670}"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CAABB-B671-4EEB-965A-375D78C9B670}"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2CAABB-B671-4EEB-965A-375D78C9B670}"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206DE93-86DE-4798-BCE7-45188D53F9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CAABB-B671-4EEB-965A-375D78C9B670}" type="datetimeFigureOut">
              <a:rPr lang="en-US" smtClean="0"/>
              <a:pPr/>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2CAABB-B671-4EEB-965A-375D78C9B670}" type="datetimeFigureOut">
              <a:rPr lang="en-US" smtClean="0"/>
              <a:pPr/>
              <a:t>6/15/2013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2CAABB-B671-4EEB-965A-375D78C9B670}" type="datetimeFigureOut">
              <a:rPr lang="en-US" smtClean="0"/>
              <a:pPr/>
              <a:t>6/15/2013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CAABB-B671-4EEB-965A-375D78C9B670}" type="datetimeFigureOut">
              <a:rPr lang="en-US" smtClean="0"/>
              <a:pPr/>
              <a:t>6/15/2013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CAABB-B671-4EEB-965A-375D78C9B670}" type="datetimeFigureOut">
              <a:rPr lang="en-US" smtClean="0"/>
              <a:pPr/>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2CAABB-B671-4EEB-965A-375D78C9B670}" type="datetimeFigureOut">
              <a:rPr lang="en-US" smtClean="0"/>
              <a:pPr/>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6DE93-86DE-4798-BCE7-45188D53F9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52CAABB-B671-4EEB-965A-375D78C9B670}" type="datetimeFigureOut">
              <a:rPr lang="en-US" smtClean="0"/>
              <a:pPr/>
              <a:t>6/15/2013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206DE93-86DE-4798-BCE7-45188D53F97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zerCK0lRjp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Anger!</a:t>
            </a:r>
            <a:endParaRPr lang="en-US" dirty="0"/>
          </a:p>
        </p:txBody>
      </p:sp>
      <p:sp>
        <p:nvSpPr>
          <p:cNvPr id="3" name="Subtitle 2"/>
          <p:cNvSpPr>
            <a:spLocks noGrp="1"/>
          </p:cNvSpPr>
          <p:nvPr>
            <p:ph type="subTitle" idx="1"/>
          </p:nvPr>
        </p:nvSpPr>
        <p:spPr/>
        <p:txBody>
          <a:bodyPr/>
          <a:lstStyle/>
          <a:p>
            <a:r>
              <a:rPr lang="en-US" dirty="0" smtClean="0"/>
              <a:t>The </a:t>
            </a:r>
            <a:r>
              <a:rPr lang="en-US" dirty="0" smtClean="0"/>
              <a:t>Role of Anger </a:t>
            </a:r>
            <a:r>
              <a:rPr lang="en-US" dirty="0" smtClean="0"/>
              <a:t>as </a:t>
            </a:r>
            <a:r>
              <a:rPr lang="en-US" dirty="0" smtClean="0"/>
              <a:t>a Social </a:t>
            </a:r>
            <a:r>
              <a:rPr lang="en-US" dirty="0" smtClean="0"/>
              <a:t>Emotion</a:t>
            </a:r>
          </a:p>
          <a:p>
            <a:r>
              <a:rPr lang="en-US" smtClean="0">
                <a:hlinkClick r:id="rId2"/>
              </a:rPr>
              <a:t>http://www.youtube.com/watch?v=zerCK0lRjp8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and Social Psychology</a:t>
            </a:r>
            <a:endParaRPr lang="en-US" dirty="0"/>
          </a:p>
        </p:txBody>
      </p:sp>
      <p:sp>
        <p:nvSpPr>
          <p:cNvPr id="3" name="Content Placeholder 2"/>
          <p:cNvSpPr>
            <a:spLocks noGrp="1"/>
          </p:cNvSpPr>
          <p:nvPr>
            <p:ph idx="1"/>
          </p:nvPr>
        </p:nvSpPr>
        <p:spPr/>
        <p:txBody>
          <a:bodyPr/>
          <a:lstStyle/>
          <a:p>
            <a:r>
              <a:rPr lang="en-US" dirty="0" smtClean="0"/>
              <a:t>Anger's relevance to social psychology includes its roles in aggression and violence</a:t>
            </a:r>
          </a:p>
          <a:p>
            <a:r>
              <a:rPr lang="en-US" dirty="0" smtClean="0"/>
              <a:t>Anger also has roles in regulating interpersonal relations and conflict by expressing disapproval and by threatening and justifying retaliation </a:t>
            </a:r>
          </a:p>
          <a:p>
            <a:r>
              <a:rPr lang="en-US" dirty="0" smtClean="0"/>
              <a:t>Social Psychologists study the role that anger plays in societies and how it mediates and influences behavior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and Society</a:t>
            </a:r>
            <a:endParaRPr lang="en-US" dirty="0"/>
          </a:p>
        </p:txBody>
      </p:sp>
      <p:sp>
        <p:nvSpPr>
          <p:cNvPr id="3" name="Content Placeholder 2"/>
          <p:cNvSpPr>
            <a:spLocks noGrp="1"/>
          </p:cNvSpPr>
          <p:nvPr>
            <p:ph idx="1"/>
          </p:nvPr>
        </p:nvSpPr>
        <p:spPr/>
        <p:txBody>
          <a:bodyPr/>
          <a:lstStyle/>
          <a:p>
            <a:r>
              <a:rPr lang="en-US" dirty="0" smtClean="0"/>
              <a:t>The significance of Anger in different societies varies</a:t>
            </a:r>
          </a:p>
          <a:p>
            <a:r>
              <a:rPr lang="en-US" dirty="0" smtClean="0"/>
              <a:t>The </a:t>
            </a:r>
            <a:r>
              <a:rPr lang="en-US" dirty="0" err="1" smtClean="0"/>
              <a:t>Utku</a:t>
            </a:r>
            <a:r>
              <a:rPr lang="en-US" dirty="0" smtClean="0"/>
              <a:t> Eskimos place great value on the limited expression of Anger</a:t>
            </a:r>
          </a:p>
          <a:p>
            <a:r>
              <a:rPr lang="en-US" dirty="0" smtClean="0"/>
              <a:t>Their society emphasizes the control of Anger as a sign of maturity, and </a:t>
            </a:r>
            <a:r>
              <a:rPr lang="en-US" dirty="0" err="1" smtClean="0"/>
              <a:t>Utku</a:t>
            </a:r>
            <a:r>
              <a:rPr lang="en-US" dirty="0" smtClean="0"/>
              <a:t> children are taught from a young age to control their emotions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and Society</a:t>
            </a:r>
            <a:endParaRPr lang="en-US" dirty="0"/>
          </a:p>
        </p:txBody>
      </p:sp>
      <p:sp>
        <p:nvSpPr>
          <p:cNvPr id="3" name="Content Placeholder 2"/>
          <p:cNvSpPr>
            <a:spLocks noGrp="1"/>
          </p:cNvSpPr>
          <p:nvPr>
            <p:ph idx="1"/>
          </p:nvPr>
        </p:nvSpPr>
        <p:spPr/>
        <p:txBody>
          <a:bodyPr/>
          <a:lstStyle/>
          <a:p>
            <a:r>
              <a:rPr lang="en-US" dirty="0" smtClean="0"/>
              <a:t>The Warrior Culture of ancient Sparta valued Anger. The Military was the center of society in Sparta, and Anger was not an emotion to be avoided, bit to be embraced</a:t>
            </a:r>
          </a:p>
          <a:p>
            <a:r>
              <a:rPr lang="en-US" dirty="0" smtClean="0"/>
              <a:t>Many stories from ancient Greek and Roman literature are written about how the Anger felt by the main character drives him or her to seek revenge or justice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and Spartan Society</a:t>
            </a:r>
            <a:endParaRPr lang="en-US" dirty="0"/>
          </a:p>
        </p:txBody>
      </p:sp>
      <p:pic>
        <p:nvPicPr>
          <p:cNvPr id="4" name="Content Placeholder 3" descr="sparta.jpg"/>
          <p:cNvPicPr>
            <a:picLocks noGrp="1" noChangeAspect="1"/>
          </p:cNvPicPr>
          <p:nvPr>
            <p:ph idx="1"/>
          </p:nvPr>
        </p:nvPicPr>
        <p:blipFill>
          <a:blip r:embed="rId2" cstate="print"/>
          <a:stretch>
            <a:fillRect/>
          </a:stretch>
        </p:blipFill>
        <p:spPr>
          <a:xfrm>
            <a:off x="1143000" y="1752600"/>
            <a:ext cx="7086600" cy="44195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Anger in Philosophy and Religion</a:t>
            </a:r>
            <a:endParaRPr lang="en-US" dirty="0"/>
          </a:p>
        </p:txBody>
      </p:sp>
      <p:sp>
        <p:nvSpPr>
          <p:cNvPr id="3" name="Content Placeholder 2"/>
          <p:cNvSpPr>
            <a:spLocks noGrp="1"/>
          </p:cNvSpPr>
          <p:nvPr>
            <p:ph idx="1"/>
          </p:nvPr>
        </p:nvSpPr>
        <p:spPr/>
        <p:txBody>
          <a:bodyPr/>
          <a:lstStyle/>
          <a:p>
            <a:r>
              <a:rPr lang="en-US" dirty="0" smtClean="0"/>
              <a:t>Philosophy and Religion often address the issue of Anger</a:t>
            </a:r>
          </a:p>
          <a:p>
            <a:r>
              <a:rPr lang="en-US" dirty="0" smtClean="0"/>
              <a:t>Christianity teaches followers to “love thy enemy” and to “turn the other cheek”</a:t>
            </a:r>
          </a:p>
          <a:p>
            <a:r>
              <a:rPr lang="en-US" dirty="0" smtClean="0"/>
              <a:t>Buddhism teaches followers to overcome emotions such as anger through meditation and reflection</a:t>
            </a:r>
          </a:p>
          <a:p>
            <a:r>
              <a:rPr lang="en-US" dirty="0" smtClean="0"/>
              <a:t>Philosophers from Socrates to Nietzsche considered the issue of Anger from different perspectives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Buddhism and Anger</a:t>
            </a:r>
            <a:endParaRPr lang="en-US" dirty="0"/>
          </a:p>
        </p:txBody>
      </p:sp>
      <p:pic>
        <p:nvPicPr>
          <p:cNvPr id="4" name="Content Placeholder 3" descr="buddha-anger-quote.jpg"/>
          <p:cNvPicPr>
            <a:picLocks noGrp="1" noChangeAspect="1"/>
          </p:cNvPicPr>
          <p:nvPr>
            <p:ph idx="1"/>
          </p:nvPr>
        </p:nvPicPr>
        <p:blipFill>
          <a:blip r:embed="rId3" cstate="print"/>
          <a:stretch>
            <a:fillRect/>
          </a:stretch>
        </p:blipFill>
        <p:spPr>
          <a:xfrm>
            <a:off x="762000" y="1524000"/>
            <a:ext cx="7620000" cy="44069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Anger as a Force for Social Change</a:t>
            </a:r>
            <a:endParaRPr lang="en-US" dirty="0"/>
          </a:p>
        </p:txBody>
      </p:sp>
      <p:sp>
        <p:nvSpPr>
          <p:cNvPr id="3" name="Content Placeholder 2"/>
          <p:cNvSpPr>
            <a:spLocks noGrp="1"/>
          </p:cNvSpPr>
          <p:nvPr>
            <p:ph idx="1"/>
          </p:nvPr>
        </p:nvSpPr>
        <p:spPr/>
        <p:txBody>
          <a:bodyPr/>
          <a:lstStyle/>
          <a:p>
            <a:r>
              <a:rPr lang="en-US" dirty="0" smtClean="0"/>
              <a:t>Anger can help to drive social change</a:t>
            </a:r>
          </a:p>
          <a:p>
            <a:r>
              <a:rPr lang="en-US" dirty="0" smtClean="0"/>
              <a:t>Individuals and groups who feel Angry over issues of social justice may be prompted to take action</a:t>
            </a:r>
          </a:p>
          <a:p>
            <a:r>
              <a:rPr lang="en-US" dirty="0" smtClean="0"/>
              <a:t>Anger can drive change through violent means or through non-violent means</a:t>
            </a:r>
          </a:p>
          <a:p>
            <a:r>
              <a:rPr lang="en-US" dirty="0" smtClean="0"/>
              <a:t>Anger drives acts of Terrorism</a:t>
            </a:r>
          </a:p>
          <a:p>
            <a:r>
              <a:rPr lang="en-US" dirty="0" smtClean="0"/>
              <a:t>Anger drives movements that </a:t>
            </a:r>
            <a:r>
              <a:rPr lang="en-US" dirty="0" err="1" smtClean="0"/>
              <a:t>embarce</a:t>
            </a:r>
            <a:r>
              <a:rPr lang="en-US" dirty="0" smtClean="0"/>
              <a:t> non-violent confrontation, such as the U.S. Civil Rights Movement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Anger Can be a Destructive Emotion</a:t>
            </a:r>
            <a:endParaRPr lang="en-US" dirty="0"/>
          </a:p>
        </p:txBody>
      </p:sp>
      <p:sp>
        <p:nvSpPr>
          <p:cNvPr id="3" name="Content Placeholder 2"/>
          <p:cNvSpPr>
            <a:spLocks noGrp="1"/>
          </p:cNvSpPr>
          <p:nvPr>
            <p:ph idx="1"/>
          </p:nvPr>
        </p:nvSpPr>
        <p:spPr/>
        <p:txBody>
          <a:bodyPr/>
          <a:lstStyle/>
          <a:p>
            <a:r>
              <a:rPr lang="en-US" dirty="0" smtClean="0"/>
              <a:t>Anger is often associated with Stress and Anxiety</a:t>
            </a:r>
          </a:p>
          <a:p>
            <a:r>
              <a:rPr lang="en-US" dirty="0" smtClean="0"/>
              <a:t>These Emotions and Feelings can lead to significant psychological, physical, and social problems</a:t>
            </a:r>
          </a:p>
          <a:p>
            <a:r>
              <a:rPr lang="en-US" dirty="0" smtClean="0"/>
              <a:t>Stress has been linked to heart disease, stroke, and other serious illnesses and disorders</a:t>
            </a:r>
          </a:p>
          <a:p>
            <a:r>
              <a:rPr lang="en-US" dirty="0" smtClean="0"/>
              <a:t>Anger is linked to domestic violence and other socially-unacceptable behaviors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Management</a:t>
            </a:r>
            <a:endParaRPr lang="en-US" dirty="0"/>
          </a:p>
        </p:txBody>
      </p:sp>
      <p:sp>
        <p:nvSpPr>
          <p:cNvPr id="3" name="Content Placeholder 2"/>
          <p:cNvSpPr>
            <a:spLocks noGrp="1"/>
          </p:cNvSpPr>
          <p:nvPr>
            <p:ph idx="1"/>
          </p:nvPr>
        </p:nvSpPr>
        <p:spPr/>
        <p:txBody>
          <a:bodyPr/>
          <a:lstStyle/>
          <a:p>
            <a:r>
              <a:rPr lang="en-US" dirty="0" smtClean="0"/>
              <a:t>Contemporary Psychologists and Therapists offer suggestions about how to manage and control Anger to reduce the potential physical, psychological, and social consequences</a:t>
            </a:r>
          </a:p>
          <a:p>
            <a:r>
              <a:rPr lang="en-US" dirty="0" smtClean="0"/>
              <a:t>A significant number of books, programs, and other resources are available for individuals with Anger issues. Some individuals are directed by the legal system to enter Anger management programs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Anger Management Techniques</a:t>
            </a:r>
            <a:endParaRPr lang="en-US" dirty="0"/>
          </a:p>
        </p:txBody>
      </p:sp>
      <p:sp>
        <p:nvSpPr>
          <p:cNvPr id="3" name="Content Placeholder 2"/>
          <p:cNvSpPr>
            <a:spLocks noGrp="1"/>
          </p:cNvSpPr>
          <p:nvPr>
            <p:ph idx="1"/>
          </p:nvPr>
        </p:nvSpPr>
        <p:spPr/>
        <p:txBody>
          <a:bodyPr/>
          <a:lstStyle/>
          <a:p>
            <a:r>
              <a:rPr lang="en-US" dirty="0" smtClean="0"/>
              <a:t>Learning How to Identify Triggers</a:t>
            </a:r>
          </a:p>
          <a:p>
            <a:endParaRPr lang="en-US" dirty="0" smtClean="0"/>
          </a:p>
          <a:p>
            <a:r>
              <a:rPr lang="en-US" dirty="0" smtClean="0"/>
              <a:t>Learning Relaxation Techniques</a:t>
            </a:r>
          </a:p>
          <a:p>
            <a:endParaRPr lang="en-US" dirty="0" smtClean="0"/>
          </a:p>
          <a:p>
            <a:r>
              <a:rPr lang="en-US" dirty="0" smtClean="0"/>
              <a:t>Developing Communication Skills</a:t>
            </a:r>
          </a:p>
          <a:p>
            <a:endParaRPr lang="en-US" dirty="0" smtClean="0"/>
          </a:p>
          <a:p>
            <a:r>
              <a:rPr lang="en-US" dirty="0" smtClean="0"/>
              <a:t>Cognitive Behavioral Therapy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Dictionary Definition</a:t>
            </a:r>
            <a:endParaRPr lang="en-US" dirty="0"/>
          </a:p>
        </p:txBody>
      </p:sp>
      <p:sp>
        <p:nvSpPr>
          <p:cNvPr id="3" name="Content Placeholder 2"/>
          <p:cNvSpPr>
            <a:spLocks noGrp="1"/>
          </p:cNvSpPr>
          <p:nvPr>
            <p:ph idx="1"/>
          </p:nvPr>
        </p:nvSpPr>
        <p:spPr/>
        <p:txBody>
          <a:bodyPr/>
          <a:lstStyle/>
          <a:p>
            <a:r>
              <a:rPr lang="en-US" dirty="0" smtClean="0"/>
              <a:t>ANGER: </a:t>
            </a:r>
          </a:p>
          <a:p>
            <a:endParaRPr lang="en-US" dirty="0" smtClean="0"/>
          </a:p>
          <a:p>
            <a:r>
              <a:rPr lang="en-US" dirty="0" smtClean="0"/>
              <a:t>a strong feeling of displeasure and usually of antagonism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Anger a Learned Emotion?</a:t>
            </a:r>
            <a:endParaRPr lang="en-US" dirty="0"/>
          </a:p>
        </p:txBody>
      </p:sp>
      <p:sp>
        <p:nvSpPr>
          <p:cNvPr id="3" name="Content Placeholder 2"/>
          <p:cNvSpPr>
            <a:spLocks noGrp="1"/>
          </p:cNvSpPr>
          <p:nvPr>
            <p:ph idx="1"/>
          </p:nvPr>
        </p:nvSpPr>
        <p:spPr/>
        <p:txBody>
          <a:bodyPr/>
          <a:lstStyle/>
          <a:p>
            <a:r>
              <a:rPr lang="en-US" dirty="0" smtClean="0"/>
              <a:t>Anger is a natural and universal emotion</a:t>
            </a:r>
          </a:p>
          <a:p>
            <a:r>
              <a:rPr lang="en-US" dirty="0" smtClean="0"/>
              <a:t>Like all emotional responses, Anger is rooted in physiological and biological processes</a:t>
            </a:r>
          </a:p>
          <a:p>
            <a:r>
              <a:rPr lang="en-US" dirty="0" smtClean="0"/>
              <a:t>How individuals express Anger can be mediated and influenced by external influences such as family upbringing and the larger social structure</a:t>
            </a:r>
          </a:p>
          <a:p>
            <a:r>
              <a:rPr lang="en-US" dirty="0" smtClean="0"/>
              <a:t>Different societies view and respond to anger in different ways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smtClean="0"/>
              <a:t>Besharat</a:t>
            </a:r>
            <a:r>
              <a:rPr lang="en-US" dirty="0" smtClean="0"/>
              <a:t>, M. A., &amp; </a:t>
            </a:r>
            <a:r>
              <a:rPr lang="en-US" dirty="0" err="1" smtClean="0"/>
              <a:t>Shahadi</a:t>
            </a:r>
            <a:r>
              <a:rPr lang="en-US" dirty="0" smtClean="0"/>
              <a:t>, S. (2010). Perfectionism, anger, and anger </a:t>
            </a:r>
            <a:r>
              <a:rPr lang="en-US" dirty="0" err="1" smtClean="0"/>
              <a:t>rumination.</a:t>
            </a:r>
            <a:r>
              <a:rPr lang="en-US" i="1" dirty="0" err="1" smtClean="0"/>
              <a:t>International</a:t>
            </a:r>
            <a:r>
              <a:rPr lang="en-US" i="1" dirty="0" smtClean="0"/>
              <a:t> Journal of Psychology</a:t>
            </a:r>
            <a:r>
              <a:rPr lang="en-US" dirty="0" smtClean="0"/>
              <a:t>, </a:t>
            </a:r>
            <a:r>
              <a:rPr lang="en-US" i="1" dirty="0" smtClean="0"/>
              <a:t>45</a:t>
            </a:r>
            <a:r>
              <a:rPr lang="en-US" dirty="0" smtClean="0"/>
              <a:t>(6), 427-434.</a:t>
            </a:r>
          </a:p>
          <a:p>
            <a:r>
              <a:rPr lang="en-US" dirty="0" err="1" smtClean="0"/>
              <a:t>Braund</a:t>
            </a:r>
            <a:r>
              <a:rPr lang="en-US" dirty="0" smtClean="0"/>
              <a:t>, S. M., &amp; Most, G. W. (2003). </a:t>
            </a:r>
            <a:r>
              <a:rPr lang="en-US" i="1" dirty="0" smtClean="0"/>
              <a:t>Ancient anger: Perspectives from Homer to Galen</a:t>
            </a:r>
            <a:r>
              <a:rPr lang="en-US" dirty="0" smtClean="0"/>
              <a:t>. New York, NY: Cambridge University Press.</a:t>
            </a:r>
          </a:p>
          <a:p>
            <a:r>
              <a:rPr lang="en-US" dirty="0" smtClean="0"/>
              <a:t>Briggs, J. L. (1970). </a:t>
            </a:r>
            <a:r>
              <a:rPr lang="en-US" i="1" dirty="0" smtClean="0"/>
              <a:t>Never in anger: Portrait of an Eskimo family</a:t>
            </a:r>
            <a:r>
              <a:rPr lang="en-US" dirty="0" smtClean="0"/>
              <a:t>. Cambridge, MA: Harvard University Press.</a:t>
            </a:r>
          </a:p>
          <a:p>
            <a:r>
              <a:rPr lang="en-US" dirty="0" smtClean="0"/>
              <a:t>Chapman, G. D., &amp; Chapman, G. D. (2007). </a:t>
            </a:r>
            <a:r>
              <a:rPr lang="en-US" i="1" dirty="0" smtClean="0"/>
              <a:t>Anger: Handling a powerful emotion in a healthy way</a:t>
            </a:r>
            <a:r>
              <a:rPr lang="en-US" dirty="0" smtClean="0"/>
              <a:t>. </a:t>
            </a:r>
            <a:r>
              <a:rPr lang="en-US" dirty="0" err="1" smtClean="0"/>
              <a:t>Chicgo</a:t>
            </a:r>
            <a:r>
              <a:rPr lang="en-US" dirty="0" smtClean="0"/>
              <a:t>, IL: Northfield Pub.</a:t>
            </a:r>
          </a:p>
          <a:p>
            <a:r>
              <a:rPr lang="en-US" dirty="0" err="1" smtClean="0"/>
              <a:t>DeFoore</a:t>
            </a:r>
            <a:r>
              <a:rPr lang="en-US" dirty="0" smtClean="0"/>
              <a:t>, B. (1991). </a:t>
            </a:r>
            <a:r>
              <a:rPr lang="en-US" i="1" dirty="0" smtClean="0"/>
              <a:t>Anger: Deal with it, heal with it, stop it from killing you</a:t>
            </a:r>
            <a:r>
              <a:rPr lang="en-US" dirty="0" smtClean="0"/>
              <a:t>. Deerfield Beach, FL: Health Communications.</a:t>
            </a:r>
          </a:p>
          <a:p>
            <a:r>
              <a:rPr lang="en-US" dirty="0" smtClean="0"/>
              <a:t>Ellis, A., &amp; </a:t>
            </a:r>
            <a:r>
              <a:rPr lang="en-US" dirty="0" err="1" smtClean="0"/>
              <a:t>Tafrate</a:t>
            </a:r>
            <a:r>
              <a:rPr lang="en-US" dirty="0" smtClean="0"/>
              <a:t>, R. C. (1997). </a:t>
            </a:r>
            <a:r>
              <a:rPr lang="en-US" i="1" dirty="0" smtClean="0"/>
              <a:t>How to control your anger before it controls you</a:t>
            </a:r>
            <a:r>
              <a:rPr lang="en-US" dirty="0" smtClean="0"/>
              <a:t>. Secaucus, N.J: Carol Pub. Group.</a:t>
            </a:r>
          </a:p>
          <a:p>
            <a:r>
              <a:rPr lang="en-US" dirty="0" smtClean="0"/>
              <a:t>Gentry, W. D. (2007). </a:t>
            </a:r>
            <a:r>
              <a:rPr lang="en-US" i="1" dirty="0" smtClean="0"/>
              <a:t>Anger management for dummies</a:t>
            </a:r>
            <a:r>
              <a:rPr lang="en-US" dirty="0" smtClean="0"/>
              <a:t>. Hoboken, NJ: Wiley Pub., Inc.</a:t>
            </a:r>
          </a:p>
          <a:p>
            <a:r>
              <a:rPr lang="en-US" dirty="0" err="1" smtClean="0"/>
              <a:t>Kassinove</a:t>
            </a:r>
            <a:r>
              <a:rPr lang="en-US" dirty="0" smtClean="0"/>
              <a:t>, H., &amp; </a:t>
            </a:r>
            <a:r>
              <a:rPr lang="en-US" dirty="0" err="1" smtClean="0"/>
              <a:t>Tafrate</a:t>
            </a:r>
            <a:r>
              <a:rPr lang="en-US" dirty="0" smtClean="0"/>
              <a:t>, R. C. (2002). </a:t>
            </a:r>
            <a:r>
              <a:rPr lang="en-US" i="1" dirty="0" smtClean="0"/>
              <a:t>Anger management: The complete treatment guidebook for practitioners</a:t>
            </a:r>
            <a:r>
              <a:rPr lang="en-US" dirty="0" smtClean="0"/>
              <a:t>. Atascadero, CA: Impact Publishers.</a:t>
            </a:r>
          </a:p>
          <a:p>
            <a:r>
              <a:rPr lang="en-US" dirty="0" err="1" smtClean="0"/>
              <a:t>Kweon</a:t>
            </a:r>
            <a:r>
              <a:rPr lang="en-US" dirty="0" smtClean="0"/>
              <a:t>, B. (2008). Anger and Stress : The Role of Landscape Posters in an Office </a:t>
            </a:r>
            <a:r>
              <a:rPr lang="en-US" dirty="0" err="1" smtClean="0"/>
              <a:t>Setting.</a:t>
            </a:r>
            <a:r>
              <a:rPr lang="en-US" i="1" dirty="0" err="1" smtClean="0"/>
              <a:t>Environment</a:t>
            </a:r>
            <a:r>
              <a:rPr lang="en-US" i="1" dirty="0" smtClean="0"/>
              <a:t> and Behavior</a:t>
            </a:r>
            <a:r>
              <a:rPr lang="en-US" dirty="0" smtClean="0"/>
              <a:t>, </a:t>
            </a:r>
            <a:r>
              <a:rPr lang="en-US" i="1" dirty="0" smtClean="0"/>
              <a:t>40</a:t>
            </a:r>
            <a:r>
              <a:rPr lang="en-US" dirty="0" smtClean="0"/>
              <a:t>(3), 355-381.</a:t>
            </a:r>
          </a:p>
          <a:p>
            <a:r>
              <a:rPr lang="en-US" dirty="0" smtClean="0"/>
              <a:t>Lerner, J. S., &amp; </a:t>
            </a:r>
            <a:r>
              <a:rPr lang="en-US" dirty="0" err="1" smtClean="0"/>
              <a:t>Keltner</a:t>
            </a:r>
            <a:r>
              <a:rPr lang="en-US" dirty="0" smtClean="0"/>
              <a:t>, D. (2001). Fear, Anger, and Risk. </a:t>
            </a:r>
            <a:r>
              <a:rPr lang="en-US" i="1" dirty="0" smtClean="0"/>
              <a:t>Journal of Personality and Social Psychology</a:t>
            </a:r>
            <a:r>
              <a:rPr lang="en-US" dirty="0" smtClean="0"/>
              <a:t>, </a:t>
            </a:r>
            <a:r>
              <a:rPr lang="en-US" i="1" dirty="0" smtClean="0"/>
              <a:t>81</a:t>
            </a:r>
            <a:r>
              <a:rPr lang="en-US" dirty="0" smtClean="0"/>
              <a:t>(1), 146-159.</a:t>
            </a:r>
          </a:p>
          <a:p>
            <a:r>
              <a:rPr lang="en-US" dirty="0" smtClean="0"/>
              <a:t>Mills, H. (2005, June 25). </a:t>
            </a:r>
            <a:r>
              <a:rPr lang="en-US" i="1" dirty="0" smtClean="0"/>
              <a:t>Psychology of Anger - Anger Management, Anxiety Attacks &amp; Social Anxiety Disorder</a:t>
            </a:r>
            <a:r>
              <a:rPr lang="en-US" dirty="0" smtClean="0"/>
              <a:t>. Retrieved from http://www.mentalhelp.net/poc/view_doc.php?type=doc&amp;id=5804&amp;cn=116</a:t>
            </a:r>
          </a:p>
          <a:p>
            <a:r>
              <a:rPr lang="en-US" dirty="0" err="1" smtClean="0"/>
              <a:t>Miron</a:t>
            </a:r>
            <a:r>
              <a:rPr lang="en-US" dirty="0" smtClean="0"/>
              <a:t>, A. M. (2008). Deterring Anger and Anger-Motivated Behaviors. </a:t>
            </a:r>
            <a:r>
              <a:rPr lang="en-US" i="1" dirty="0" smtClean="0"/>
              <a:t>Basic &amp; Applied Social Psychology. Oct-Dec2008, Vol. 30 Issue 4, p326-338</a:t>
            </a:r>
            <a:r>
              <a:rPr lang="en-US" dirty="0" smtClean="0"/>
              <a:t>, </a:t>
            </a:r>
            <a:r>
              <a:rPr lang="en-US" i="1" dirty="0" smtClean="0"/>
              <a:t>30</a:t>
            </a:r>
            <a:r>
              <a:rPr lang="en-US" dirty="0" smtClean="0"/>
              <a:t>(4), 326-338.</a:t>
            </a:r>
          </a:p>
          <a:p>
            <a:r>
              <a:rPr lang="en-US" dirty="0" smtClean="0"/>
              <a:t>Parrott, G. (1996). </a:t>
            </a:r>
            <a:r>
              <a:rPr lang="en-US" i="1" dirty="0" smtClean="0"/>
              <a:t>anger : The Blackwell Encyclopedia of Social Psychology : Blackwell Reference Online</a:t>
            </a:r>
            <a:r>
              <a:rPr lang="en-US" dirty="0" smtClean="0"/>
              <a:t>. Retrieved from http://www.blackwellreference.com/public/tocnode?id=g9780631202899_chunk_g97806312028993_ss1-21</a:t>
            </a:r>
          </a:p>
          <a:p>
            <a:r>
              <a:rPr lang="en-US" dirty="0" smtClean="0"/>
              <a:t>Science and Technology: Anger management; Evolutionary psychology. (2006). </a:t>
            </a:r>
            <a:r>
              <a:rPr lang="en-US" i="1" dirty="0" smtClean="0"/>
              <a:t>The Economist</a:t>
            </a:r>
            <a:r>
              <a:rPr lang="en-US" dirty="0" smtClean="0"/>
              <a:t>, </a:t>
            </a:r>
            <a:r>
              <a:rPr lang="en-US" i="1" dirty="0" smtClean="0"/>
              <a:t>379</a:t>
            </a:r>
            <a:r>
              <a:rPr lang="en-US" dirty="0" smtClean="0"/>
              <a:t>(8481), 94.</a:t>
            </a:r>
          </a:p>
          <a:p>
            <a:r>
              <a:rPr lang="en-US" dirty="0" err="1" smtClean="0"/>
              <a:t>Siegman</a:t>
            </a:r>
            <a:r>
              <a:rPr lang="en-US" dirty="0" smtClean="0"/>
              <a:t>, A. W., &amp; Smith, T. W. (1994). </a:t>
            </a:r>
            <a:r>
              <a:rPr lang="en-US" i="1" dirty="0" smtClean="0"/>
              <a:t>Anger, hostility, and the heart</a:t>
            </a:r>
            <a:r>
              <a:rPr lang="en-US" dirty="0" smtClean="0"/>
              <a:t>. Hillsdale, N.J: Lawrence Erlbaum Associates.</a:t>
            </a:r>
          </a:p>
          <a:p>
            <a:r>
              <a:rPr lang="en-US" dirty="0" smtClean="0"/>
              <a:t>Stearns, C. Z., &amp; Stearns, P. N. (1986). </a:t>
            </a:r>
            <a:r>
              <a:rPr lang="en-US" i="1" dirty="0" smtClean="0"/>
              <a:t>Anger: The Struggle for Emotional Control in America's History</a:t>
            </a:r>
            <a:r>
              <a:rPr lang="en-US" dirty="0" smtClean="0"/>
              <a:t>. Chicago, IL: University of Chicago Press.</a:t>
            </a:r>
          </a:p>
          <a:p>
            <a:r>
              <a:rPr lang="en-US" dirty="0" err="1" smtClean="0"/>
              <a:t>Tavris</a:t>
            </a:r>
            <a:r>
              <a:rPr lang="en-US" dirty="0" smtClean="0"/>
              <a:t>, C. (1982). </a:t>
            </a:r>
            <a:r>
              <a:rPr lang="en-US" i="1" dirty="0" smtClean="0"/>
              <a:t>Anger, the misunderstood emotion</a:t>
            </a:r>
            <a:r>
              <a:rPr lang="en-US" dirty="0" smtClean="0"/>
              <a:t>. New York, NY: Simon and Schuster.</a:t>
            </a:r>
          </a:p>
          <a:p>
            <a:r>
              <a:rPr lang="en-US" dirty="0" smtClean="0"/>
              <a:t>Thurman, R. A. (2005). </a:t>
            </a:r>
            <a:r>
              <a:rPr lang="en-US" i="1" dirty="0" smtClean="0"/>
              <a:t>Anger: The seven deadly sins</a:t>
            </a:r>
            <a:r>
              <a:rPr lang="en-US" dirty="0" smtClean="0"/>
              <a:t>. New York, N.Y: New York Public Library.</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Psychology Definition</a:t>
            </a:r>
            <a:endParaRPr lang="en-US" dirty="0"/>
          </a:p>
        </p:txBody>
      </p:sp>
      <p:sp>
        <p:nvSpPr>
          <p:cNvPr id="3" name="Content Placeholder 2"/>
          <p:cNvSpPr>
            <a:spLocks noGrp="1"/>
          </p:cNvSpPr>
          <p:nvPr>
            <p:ph idx="1"/>
          </p:nvPr>
        </p:nvSpPr>
        <p:spPr/>
        <p:txBody>
          <a:bodyPr/>
          <a:lstStyle/>
          <a:p>
            <a:r>
              <a:rPr lang="en-US" dirty="0" smtClean="0"/>
              <a:t>ANGER:</a:t>
            </a:r>
          </a:p>
          <a:p>
            <a:endParaRPr lang="en-US" dirty="0" smtClean="0"/>
          </a:p>
          <a:p>
            <a:pPr>
              <a:buNone/>
            </a:pPr>
            <a:r>
              <a:rPr lang="en-US" dirty="0" smtClean="0"/>
              <a:t>     An emotion that results from displeasure at an undesired event, particularly one that is perceived as having resulted from someone's blameworthy action</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Learning Theory</a:t>
            </a:r>
            <a:endParaRPr lang="en-US" dirty="0"/>
          </a:p>
        </p:txBody>
      </p:sp>
      <p:sp>
        <p:nvSpPr>
          <p:cNvPr id="3" name="Content Placeholder 2"/>
          <p:cNvSpPr>
            <a:spLocks noGrp="1"/>
          </p:cNvSpPr>
          <p:nvPr>
            <p:ph idx="1"/>
          </p:nvPr>
        </p:nvSpPr>
        <p:spPr/>
        <p:txBody>
          <a:bodyPr/>
          <a:lstStyle/>
          <a:p>
            <a:r>
              <a:rPr lang="en-US" dirty="0" smtClean="0"/>
              <a:t>Social Learning Theory states that behavior is learned from the environment through the process of observational learning</a:t>
            </a:r>
          </a:p>
          <a:p>
            <a:r>
              <a:rPr lang="en-US" dirty="0" smtClean="0"/>
              <a:t>Children observe the people around them behaving in various ways</a:t>
            </a:r>
          </a:p>
          <a:p>
            <a:r>
              <a:rPr lang="en-US" dirty="0" smtClean="0"/>
              <a:t>Behavior is either rewarded or discouraged</a:t>
            </a:r>
          </a:p>
          <a:p>
            <a:r>
              <a:rPr lang="en-US" dirty="0" smtClean="0"/>
              <a:t>Positive and Negative Reinforcement Can Shape Future Behavior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Bandura’s</a:t>
            </a:r>
            <a:r>
              <a:rPr lang="en-US" dirty="0" smtClean="0"/>
              <a:t> </a:t>
            </a:r>
            <a:r>
              <a:rPr lang="en-US" dirty="0" err="1" smtClean="0"/>
              <a:t>Bobo</a:t>
            </a:r>
            <a:r>
              <a:rPr lang="en-US" dirty="0" smtClean="0"/>
              <a:t> Doll Experiment</a:t>
            </a:r>
            <a:endParaRPr lang="en-US" dirty="0"/>
          </a:p>
        </p:txBody>
      </p:sp>
      <p:sp>
        <p:nvSpPr>
          <p:cNvPr id="3" name="Content Placeholder 2"/>
          <p:cNvSpPr>
            <a:spLocks noGrp="1"/>
          </p:cNvSpPr>
          <p:nvPr>
            <p:ph idx="1"/>
          </p:nvPr>
        </p:nvSpPr>
        <p:spPr/>
        <p:txBody>
          <a:bodyPr/>
          <a:lstStyle/>
          <a:p>
            <a:r>
              <a:rPr lang="en-US" dirty="0" smtClean="0"/>
              <a:t>Nursery School-aged Children Observed Adults Expressing Anger and Aggression Towards a “</a:t>
            </a:r>
            <a:r>
              <a:rPr lang="en-US" dirty="0" err="1" smtClean="0"/>
              <a:t>Bobo</a:t>
            </a:r>
            <a:r>
              <a:rPr lang="en-US" dirty="0" smtClean="0"/>
              <a:t> Doll” (An Inflatable Punch-Doll)</a:t>
            </a:r>
          </a:p>
          <a:p>
            <a:r>
              <a:rPr lang="en-US" dirty="0" smtClean="0"/>
              <a:t>Each Child Was Later Given the Chance to Interact With the </a:t>
            </a:r>
            <a:r>
              <a:rPr lang="en-US" dirty="0" err="1" smtClean="0"/>
              <a:t>Bobo</a:t>
            </a:r>
            <a:r>
              <a:rPr lang="en-US" dirty="0" smtClean="0"/>
              <a:t> Doll</a:t>
            </a:r>
          </a:p>
          <a:p>
            <a:r>
              <a:rPr lang="en-US" dirty="0" smtClean="0"/>
              <a:t>Most of the Children Demonstrated </a:t>
            </a:r>
            <a:r>
              <a:rPr lang="en-US" dirty="0" err="1" smtClean="0"/>
              <a:t>Agressive</a:t>
            </a:r>
            <a:r>
              <a:rPr lang="en-US" dirty="0" smtClean="0"/>
              <a:t> Behavior Towards the Bob Doll</a:t>
            </a:r>
          </a:p>
          <a:p>
            <a:r>
              <a:rPr lang="en-US" dirty="0" err="1" smtClean="0"/>
              <a:t>Bandura</a:t>
            </a:r>
            <a:r>
              <a:rPr lang="en-US" dirty="0" smtClean="0"/>
              <a:t> Proposed that Children Learn to Express Emotion through Social Learning</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Bobo</a:t>
            </a:r>
            <a:r>
              <a:rPr lang="en-US" dirty="0" smtClean="0"/>
              <a:t> Doll Experiment</a:t>
            </a:r>
            <a:endParaRPr lang="en-US" dirty="0"/>
          </a:p>
        </p:txBody>
      </p:sp>
      <p:pic>
        <p:nvPicPr>
          <p:cNvPr id="4" name="Content Placeholder 3" descr="bobo doll experiment.jpg"/>
          <p:cNvPicPr>
            <a:picLocks noGrp="1" noChangeAspect="1"/>
          </p:cNvPicPr>
          <p:nvPr>
            <p:ph idx="1"/>
          </p:nvPr>
        </p:nvPicPr>
        <p:blipFill>
          <a:blip r:embed="rId2" cstate="print"/>
          <a:stretch>
            <a:fillRect/>
          </a:stretch>
        </p:blipFill>
        <p:spPr>
          <a:xfrm>
            <a:off x="457200" y="1683639"/>
            <a:ext cx="8229600" cy="454164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is Natural</a:t>
            </a:r>
            <a:endParaRPr lang="en-US" dirty="0"/>
          </a:p>
        </p:txBody>
      </p:sp>
      <p:sp>
        <p:nvSpPr>
          <p:cNvPr id="3" name="Content Placeholder 2"/>
          <p:cNvSpPr>
            <a:spLocks noGrp="1"/>
          </p:cNvSpPr>
          <p:nvPr>
            <p:ph idx="1"/>
          </p:nvPr>
        </p:nvSpPr>
        <p:spPr/>
        <p:txBody>
          <a:bodyPr>
            <a:normAutofit/>
          </a:bodyPr>
          <a:lstStyle/>
          <a:p>
            <a:r>
              <a:rPr lang="en-US" dirty="0" smtClean="0"/>
              <a:t>Anger is a natural and mostly automatic response to pain of one form or another (physical or emotional)</a:t>
            </a:r>
          </a:p>
          <a:p>
            <a:r>
              <a:rPr lang="en-US" dirty="0" smtClean="0"/>
              <a:t>Anger can occur when people don't feel well, feel rejected, feel threatened, or experience some loss</a:t>
            </a:r>
          </a:p>
          <a:p>
            <a:r>
              <a:rPr lang="en-US" dirty="0" smtClean="0"/>
              <a:t>The type of pain does not matter; the important thing is that the pain experienced is unpleasant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Anger is a Natural and Universal Emotion</a:t>
            </a:r>
            <a:endParaRPr lang="en-US" dirty="0"/>
          </a:p>
        </p:txBody>
      </p:sp>
      <p:pic>
        <p:nvPicPr>
          <p:cNvPr id="4" name="Content Placeholder 3" descr="angry baby.jpg"/>
          <p:cNvPicPr>
            <a:picLocks noGrp="1" noChangeAspect="1"/>
          </p:cNvPicPr>
          <p:nvPr>
            <p:ph idx="1"/>
          </p:nvPr>
        </p:nvPicPr>
        <p:blipFill>
          <a:blip r:embed="rId2" cstate="print"/>
          <a:stretch>
            <a:fillRect/>
          </a:stretch>
        </p:blipFill>
        <p:spPr>
          <a:xfrm>
            <a:off x="1295400" y="1752600"/>
            <a:ext cx="6629400" cy="434339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is a Social Emotion</a:t>
            </a:r>
            <a:endParaRPr lang="en-US" dirty="0"/>
          </a:p>
        </p:txBody>
      </p:sp>
      <p:sp>
        <p:nvSpPr>
          <p:cNvPr id="3" name="Content Placeholder 2"/>
          <p:cNvSpPr>
            <a:spLocks noGrp="1"/>
          </p:cNvSpPr>
          <p:nvPr>
            <p:ph idx="1"/>
          </p:nvPr>
        </p:nvSpPr>
        <p:spPr/>
        <p:txBody>
          <a:bodyPr/>
          <a:lstStyle/>
          <a:p>
            <a:r>
              <a:rPr lang="en-US" dirty="0" smtClean="0"/>
              <a:t>Anger is a social emotion</a:t>
            </a:r>
          </a:p>
          <a:p>
            <a:endParaRPr lang="en-US" dirty="0" smtClean="0"/>
          </a:p>
          <a:p>
            <a:r>
              <a:rPr lang="en-US" dirty="0" smtClean="0"/>
              <a:t>You always have a target that your anger is directed against (even if that target is yourself)</a:t>
            </a:r>
          </a:p>
          <a:p>
            <a:endParaRPr lang="en-US" dirty="0" smtClean="0"/>
          </a:p>
          <a:p>
            <a:r>
              <a:rPr lang="en-US" dirty="0" smtClean="0"/>
              <a:t>Feelings of pain, combined with anger-triggering thoughts motivate you to take action, face threats and defend yourself by striking out against the target you think is causing you pain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194</TotalTime>
  <Words>2430</Words>
  <Application>Microsoft Office PowerPoint</Application>
  <PresentationFormat>On-screen Show (4:3)</PresentationFormat>
  <Paragraphs>141</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Anger!</vt:lpstr>
      <vt:lpstr>Dictionary Definition</vt:lpstr>
      <vt:lpstr>Social Psychology Definition</vt:lpstr>
      <vt:lpstr>Social Learning Theory</vt:lpstr>
      <vt:lpstr>Bandura’s Bobo Doll Experiment</vt:lpstr>
      <vt:lpstr>Bobo Doll Experiment</vt:lpstr>
      <vt:lpstr>Anger is Natural</vt:lpstr>
      <vt:lpstr>Anger is a Natural and Universal Emotion</vt:lpstr>
      <vt:lpstr>Anger is a Social Emotion</vt:lpstr>
      <vt:lpstr>Anger and Social Psychology</vt:lpstr>
      <vt:lpstr>Anger and Society</vt:lpstr>
      <vt:lpstr>Anger and Society</vt:lpstr>
      <vt:lpstr>Anger and Spartan Society</vt:lpstr>
      <vt:lpstr>Anger in Philosophy and Religion</vt:lpstr>
      <vt:lpstr>Buddhism and Anger</vt:lpstr>
      <vt:lpstr>Anger as a Force for Social Change</vt:lpstr>
      <vt:lpstr>Anger Can be a Destructive Emotion</vt:lpstr>
      <vt:lpstr>Anger Management</vt:lpstr>
      <vt:lpstr>Anger Management Techniques</vt:lpstr>
      <vt:lpstr>Is Anger a Learned Emotion?</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Anger</dc:title>
  <dc:creator> </dc:creator>
  <cp:lastModifiedBy> </cp:lastModifiedBy>
  <cp:revision>20</cp:revision>
  <dcterms:created xsi:type="dcterms:W3CDTF">2013-06-13T23:17:23Z</dcterms:created>
  <dcterms:modified xsi:type="dcterms:W3CDTF">2013-06-15T15:32:02Z</dcterms:modified>
</cp:coreProperties>
</file>