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4" r:id="rId3"/>
    <p:sldId id="257" r:id="rId4"/>
    <p:sldId id="260" r:id="rId5"/>
    <p:sldId id="258" r:id="rId6"/>
    <p:sldId id="259"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84" autoAdjust="0"/>
  </p:normalViewPr>
  <p:slideViewPr>
    <p:cSldViewPr>
      <p:cViewPr varScale="1">
        <p:scale>
          <a:sx n="33" d="100"/>
          <a:sy n="33" d="100"/>
        </p:scale>
        <p:origin x="-156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B07C38-C284-4B87-AA35-3160596D03F4}" type="datetimeFigureOut">
              <a:rPr lang="en-US" smtClean="0"/>
              <a:t>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D39D5-FEE6-4230-AE4D-640322AB56F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presentation on employee job performance scorecards and the comparisons on three different</a:t>
            </a:r>
            <a:r>
              <a:rPr lang="en-US" baseline="0" dirty="0" smtClean="0"/>
              <a:t> scorecards are described in detail and the reasons why one of the scorecards is useful for a specific level of employment and other reason why one of the scorecard is useful for other organizational retention purposes is also explained in detail. Overall review on the subject of scales of measurement and the views on each different scales to prove its reliability of the data, however a basic statistical information are noted for further analysis.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Job</a:t>
            </a:r>
            <a:r>
              <a:rPr lang="en-US" baseline="0" dirty="0" smtClean="0"/>
              <a:t> Performance Scorecards are consist of three categories that have different purposes, outcomes, and quality, describing employee’s productivity service with an organization. The first scorecard, the Job Performance is refers as an action that an employee performs the productivity that reflects its organization’s mission. The second scorecard, Job Attributes Criteria which refers to the degree of an employee’s characteristics and the quality of the characteristics that take place upon employment. The third scorecard, Job Person-Interaction Skills and Objectives which refers to the quality of the employee’s level of communication skills and documentation skills (</a:t>
            </a:r>
            <a:r>
              <a:rPr lang="en-US" dirty="0" smtClean="0"/>
              <a:t>Bouchard,</a:t>
            </a:r>
            <a:r>
              <a:rPr lang="en-US" baseline="0" dirty="0" smtClean="0"/>
              <a:t> et .al, 1974)</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Gina’s work performance scorecard has a broaden</a:t>
            </a:r>
            <a:r>
              <a:rPr lang="en-US" baseline="0" dirty="0" smtClean="0"/>
              <a:t> criterions with many possible variables to explore within the elements of Job Performance. This is to say, this scorecard does not to provide any specific goals, objectives, skills, knowledge, processes, methods, and employees, but a feedback that can be explained in detail as to what area of a job description has the strength, weakness, opportunities, and threats that an employee has acknowledged for continuing its work performance improvement. The scale has two criterions to evaluate which are the segmental months from zero to forty-eight months and the quality of productivity levels. These criterions has both independent and dependent variables that one can help to pinpoint the described task on where an employee can see himself on his cycle of work performance tasks and behaviors at 12 months, 24 months and 48 months. </a:t>
            </a:r>
            <a:r>
              <a:rPr lang="en-US" baseline="0" dirty="0" smtClean="0"/>
              <a:t>Strauss, S.(et .al, 1994) encompasses the organizational behavior measurement on the selection of medium in which the measurement is </a:t>
            </a:r>
            <a:r>
              <a:rPr lang="en-US" baseline="0" dirty="0" err="1" smtClean="0"/>
              <a:t>intented</a:t>
            </a:r>
            <a:r>
              <a:rPr lang="en-US" baseline="0" dirty="0" smtClean="0"/>
              <a:t> for the right combination of work ethic behaviors with integrity attitude to </a:t>
            </a:r>
            <a:r>
              <a:rPr lang="en-US" baseline="0" dirty="0" err="1" smtClean="0"/>
              <a:t>interwinded</a:t>
            </a:r>
            <a:r>
              <a:rPr lang="en-US" baseline="0" dirty="0" smtClean="0"/>
              <a:t> into the objectives-oriented strategy than looking into the subjective-oriented strategy.</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Nancy’s work performance scoreboard is an</a:t>
            </a:r>
            <a:r>
              <a:rPr lang="en-US" baseline="0" dirty="0" smtClean="0"/>
              <a:t> character of employee’s attitudes, behaviors, and feelings toward to the productivity. This scorecard represents an employee as a whole organizational member being. The Job Attributes Criteria has more than five characteristics to evaluate the competency capacities that an employee has acquired and possessed the skills, including biased perspectives on productivity. Furthermore, the more characteristics one is acknowledged, the better chance for an employee to improve and bring positive productivity results. In particular, Wall Street Journal (1993, p. A1) discussed about the tasks: Teamwork, Leadership, and Adaptability attributes ---The variables in ways of which requires a continuous productivity improvement. While other elements are the variables that requires consistence with productivity improvement. Of these variables depends heavily on interpersonal skills and intrapersonal skills in which the employee have to establish its commonality with other employees and supervisors and the organization.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Jennifer’s work performance</a:t>
            </a:r>
            <a:r>
              <a:rPr lang="en-US" baseline="0" dirty="0" smtClean="0"/>
              <a:t> scorecard is a peculiar adverb evaluation, the mandated actions is expected for an employee to perform in a certain character with integrity in a collaboration form. That is, as such, an abject submission performance in which refers to an employee that has exhibited the experiences in the organizational effectiveness by the means of employee’s demonstration on the exceptional skill leverage of the person-interaction practicabilities (Howell, 2008). It supports the positions of variances of characteristics explained by employee, by job tasks, and by the interaction between an employee and the performance. The five goals are synthesized into parts on problem-solving issues that may arise in the person-interaction, collaboration meeting. As the work performance behavior determines whether an employee has met its satisfactory pseudoquestion functions and</a:t>
            </a:r>
            <a:r>
              <a:rPr lang="en-US" baseline="0" dirty="0" smtClean="0"/>
              <a:t> indications of employee’s independency with no supervision required.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Achievement Scale and the Satisfactory Performance Scale are both not significantly different from each</a:t>
            </a:r>
            <a:r>
              <a:rPr lang="en-US" baseline="0" dirty="0" smtClean="0"/>
              <a:t> other. For this reason is that, on the Achievement Scale, in a grandeur view, “ requirement equals achievement.” This notion explicates that an employee is required to perform such tasks in order to achieve its productivity. Thus, an employee meeting the requirement would achieve the task by measuring the job comprehensive tasks and following instructions. On the other hand, on the Satisfactory Performance Scale, measures the performance excessiveness in which a degree of exceeding the expectations of a task and or multiple tasks of a project. Therefore, the more tasks are complete, the clearer is the satisfactory. This scale can be useful for jobs with no or minimum supervision requirement(</a:t>
            </a:r>
            <a:r>
              <a:rPr lang="en-US" dirty="0" smtClean="0"/>
              <a:t>George, J. et .al 2005)</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comparing with two distinctive scales: Achievement Scale and Job Performance Scale. Discussing</a:t>
            </a:r>
            <a:r>
              <a:rPr lang="en-US" baseline="0" dirty="0" smtClean="0"/>
              <a:t> on the similitaries is that both scale types has aimed to the goal of expectations. The degree of expectation (i.e., accomplish a job task) is defined in terms of decision making on problems per task and the ability to solve the problems. The difference between the scales are the scheduled job performance review which disproportionated into three parts: 12 months, 24 months, and 48 months. Whereas, the other do not mention the schedule for job performance review. This may depend on the organization’s policies and guidelines on job performance review. This Job Performance Scale is recommendated because this review encourages an employee to see how he or she has performed next year and to be inspired by looking forward to the tenure of service as a part of retention initiative plan, if the organization wants to retain a certain number of employees at the company.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Job</a:t>
            </a:r>
            <a:r>
              <a:rPr lang="en-US" baseline="0" dirty="0" smtClean="0"/>
              <a:t> Performance Scales are useful tools to evaluate and examine its reliability of the given performance data for the purpose of employee work performance that affects the turnover rates, retention, initiatives, and incentives. The goals and objectives should be defined, be described, and be specific as to what task is required to be performed and complete. In this study of the scales, they each do not specify what job task is to be done and what job responsibilities to be executed. Most importantly,</a:t>
            </a:r>
            <a:r>
              <a:rPr lang="en-US" baseline="0" dirty="0" smtClean="0"/>
              <a:t> Kaplan, R.( et .al, 2009)</a:t>
            </a:r>
            <a:r>
              <a:rPr lang="en-US" baseline="0" dirty="0" smtClean="0"/>
              <a:t> a target date for goals and objectives should be established and the timing for work performance review should be set up frequently as a reinforcement to motivate employee to improve their productivity performance. A clear measurement on the degree of strength and the degree of weakness should be defined than defining the expectations as it is not clear explanation, for some. For example, on the scale of 1 to 5 = (1) needs to improve the standards of practicability; (2)needs to progress the standards of practicability, (3) needs to advance the standards of practicability; (4) needs to quantify the standards of practicability; (5) and needs to successfully the standards of practicability. This example attempt to focus on the employee’s level of needs of acknowledgement on the job description and the standards of practicability in his practice. </a:t>
            </a: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endParaRPr lang="en-US" dirty="0" smtClean="0"/>
          </a:p>
          <a:p>
            <a:pPr marL="228600" indent="-228600">
              <a:buAutoNum type="arabicParenR"/>
            </a:pPr>
            <a:r>
              <a:rPr lang="en-US" dirty="0" smtClean="0"/>
              <a:t>Bouchard </a:t>
            </a:r>
            <a:r>
              <a:rPr lang="en-US" dirty="0" err="1" smtClean="0"/>
              <a:t>Jr</a:t>
            </a:r>
            <a:r>
              <a:rPr lang="en-US" dirty="0" smtClean="0"/>
              <a:t>, T.J., </a:t>
            </a:r>
            <a:r>
              <a:rPr lang="en-US" dirty="0" err="1" smtClean="0"/>
              <a:t>Barsaloux</a:t>
            </a:r>
            <a:r>
              <a:rPr lang="en-US" dirty="0" smtClean="0"/>
              <a:t>, J., </a:t>
            </a:r>
            <a:r>
              <a:rPr lang="en-US" dirty="0" err="1" smtClean="0"/>
              <a:t>Drauden</a:t>
            </a:r>
            <a:r>
              <a:rPr lang="en-US" dirty="0" smtClean="0"/>
              <a:t>, G. (1974) “Brainstorming Procedure, Group Size, and Sex as Determinants of the Problem-Solving</a:t>
            </a:r>
            <a:r>
              <a:rPr lang="en-US" baseline="0" dirty="0" smtClean="0"/>
              <a:t> Effectiveness of Groups and Individuals.  Journal of Applied Psychology (59) 135-38</a:t>
            </a:r>
            <a:endParaRPr lang="en-US" dirty="0" smtClean="0"/>
          </a:p>
          <a:p>
            <a:pPr marL="228600" indent="-228600">
              <a:buAutoNum type="arabicParenR"/>
            </a:pPr>
            <a:r>
              <a:rPr lang="en-US" dirty="0" smtClean="0"/>
              <a:t>George, J. M.,</a:t>
            </a:r>
            <a:r>
              <a:rPr lang="en-US" baseline="0" dirty="0" smtClean="0"/>
              <a:t> &amp; Jones, G.R. (2005) Understanding and Managing Organizational Behavior, 4</a:t>
            </a:r>
            <a:r>
              <a:rPr lang="en-US" baseline="30000" dirty="0" smtClean="0"/>
              <a:t>th</a:t>
            </a:r>
            <a:r>
              <a:rPr lang="en-US" baseline="0" dirty="0" smtClean="0"/>
              <a:t> ed. Upper Saddle River, NJ; Pearson Prentice Hall</a:t>
            </a:r>
          </a:p>
          <a:p>
            <a:pPr marL="228600" indent="-228600">
              <a:buAutoNum type="arabicParenR"/>
            </a:pPr>
            <a:r>
              <a:rPr lang="en-US" baseline="0" dirty="0" smtClean="0"/>
              <a:t> Howell, D.C. (2008) Fundamental Statistics for the Behavioral Science, 6</a:t>
            </a:r>
            <a:r>
              <a:rPr lang="en-US" baseline="30000" dirty="0" smtClean="0"/>
              <a:t>th</a:t>
            </a:r>
            <a:r>
              <a:rPr lang="en-US" baseline="0" dirty="0" smtClean="0"/>
              <a:t> ed. Belmont, CA; Thomson Wadsworth</a:t>
            </a:r>
          </a:p>
          <a:p>
            <a:pPr marL="228600" indent="-228600">
              <a:buAutoNum type="arabicParenR"/>
            </a:pPr>
            <a:r>
              <a:rPr lang="en-US" baseline="0" dirty="0" smtClean="0"/>
              <a:t>Kaplan, R.M. &amp; </a:t>
            </a:r>
            <a:r>
              <a:rPr lang="en-US" baseline="0" dirty="0" err="1" smtClean="0"/>
              <a:t>Saccuzzo</a:t>
            </a:r>
            <a:r>
              <a:rPr lang="en-US" baseline="0" dirty="0" smtClean="0"/>
              <a:t>, D.P. (2009) Psychological Testing: Principles, Applications, and Issues, 7</a:t>
            </a:r>
            <a:r>
              <a:rPr lang="en-US" baseline="30000" dirty="0" smtClean="0"/>
              <a:t>th</a:t>
            </a:r>
            <a:r>
              <a:rPr lang="en-US" baseline="0" dirty="0" smtClean="0"/>
              <a:t> ed. Belmont, CA; Wadsworth </a:t>
            </a:r>
            <a:r>
              <a:rPr lang="en-US" baseline="0" dirty="0" err="1" smtClean="0"/>
              <a:t>Cengage</a:t>
            </a:r>
            <a:r>
              <a:rPr lang="en-US" baseline="0" dirty="0" smtClean="0"/>
              <a:t> Learning.</a:t>
            </a:r>
          </a:p>
          <a:p>
            <a:pPr marL="228600" indent="-228600">
              <a:buAutoNum type="arabicParenR"/>
            </a:pPr>
            <a:r>
              <a:rPr lang="en-US" baseline="0" dirty="0" smtClean="0"/>
              <a:t>Strauss, S.G., &amp; McGrath, J.E. (1994) Does the Medium Matter? The interaction of Task Type and Technology on Group Performance and Member Reaction. Journal of Applied Psychology. (79) 87-97.</a:t>
            </a:r>
          </a:p>
          <a:p>
            <a:pPr marL="228600" indent="-228600">
              <a:buAutoNum type="arabicParenR"/>
            </a:pPr>
            <a:r>
              <a:rPr lang="en-US" baseline="0" dirty="0" smtClean="0"/>
              <a:t>Wall Street Journal (1993)Employers Struggle to Teach Their Employees Basic Communication Skills. Wall Street Journal Newspaper, p. A1.</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C48D39D5-FEE6-4230-AE4D-640322AB56FB}"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1B6A4BE-F40B-47D1-A319-E0347D1475B4}" type="datetimeFigureOut">
              <a:rPr lang="en-US" smtClean="0"/>
              <a:t>12/8/2012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7E1076F-8855-48BB-9ED1-14F4CC3C14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6A4BE-F40B-47D1-A319-E0347D1475B4}"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6A4BE-F40B-47D1-A319-E0347D1475B4}"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B6A4BE-F40B-47D1-A319-E0347D1475B4}" type="datetimeFigureOut">
              <a:rPr lang="en-US" smtClean="0"/>
              <a:t>12/8/2012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7E1076F-8855-48BB-9ED1-14F4CC3C14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1B6A4BE-F40B-47D1-A319-E0347D1475B4}" type="datetimeFigureOut">
              <a:rPr lang="en-US" smtClean="0"/>
              <a:t>12/8/2012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7E1076F-8855-48BB-9ED1-14F4CC3C141C}"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1B6A4BE-F40B-47D1-A319-E0347D1475B4}" type="datetimeFigureOut">
              <a:rPr lang="en-US" smtClean="0"/>
              <a:t>12/8/2012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1B6A4BE-F40B-47D1-A319-E0347D1475B4}"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7E1076F-8855-48BB-9ED1-14F4CC3C141C}"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1B6A4BE-F40B-47D1-A319-E0347D1475B4}" type="datetimeFigureOut">
              <a:rPr lang="en-US" smtClean="0"/>
              <a:t>12/8/2012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B6A4BE-F40B-47D1-A319-E0347D1475B4}" type="datetimeFigureOut">
              <a:rPr lang="en-US" smtClean="0"/>
              <a:t>12/8/2012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1B6A4BE-F40B-47D1-A319-E0347D1475B4}" type="datetimeFigureOut">
              <a:rPr lang="en-US" smtClean="0"/>
              <a:t>12/8/2012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1076F-8855-48BB-9ED1-14F4CC3C14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1B6A4BE-F40B-47D1-A319-E0347D1475B4}"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7E1076F-8855-48BB-9ED1-14F4CC3C141C}"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1B6A4BE-F40B-47D1-A319-E0347D1475B4}" type="datetimeFigureOut">
              <a:rPr lang="en-US" smtClean="0"/>
              <a:t>12/8/2012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7E1076F-8855-48BB-9ED1-14F4CC3C141C}"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53411"/>
            <a:ext cx="8382000" cy="1222375"/>
          </a:xfrm>
        </p:spPr>
        <p:txBody>
          <a:bodyPr/>
          <a:lstStyle/>
          <a:p>
            <a:r>
              <a:rPr lang="en-US" dirty="0" smtClean="0"/>
              <a:t> </a:t>
            </a:r>
            <a:r>
              <a:rPr lang="en-US" sz="2800" dirty="0" smtClean="0"/>
              <a:t>EMPLOYEE Job PERFORMANCE scorecards</a:t>
            </a:r>
            <a:endParaRPr lang="en-US" sz="2800" dirty="0"/>
          </a:p>
        </p:txBody>
      </p:sp>
      <p:sp>
        <p:nvSpPr>
          <p:cNvPr id="3" name="Subtitle 2"/>
          <p:cNvSpPr>
            <a:spLocks noGrp="1"/>
          </p:cNvSpPr>
          <p:nvPr>
            <p:ph type="subTitle" idx="1"/>
          </p:nvPr>
        </p:nvSpPr>
        <p:spPr/>
        <p:txBody>
          <a:bodyPr/>
          <a:lstStyle/>
          <a:p>
            <a:r>
              <a:rPr lang="en-US" dirty="0" smtClean="0"/>
              <a:t>Presentation</a:t>
            </a:r>
            <a:endParaRPr lang="en-US" dirty="0"/>
          </a:p>
        </p:txBody>
      </p:sp>
      <p:pic>
        <p:nvPicPr>
          <p:cNvPr id="1026" name="Picture 2" descr="C:\Users\Lavette\AppData\Local\Microsoft\Windows\Temporary Internet Files\Content.IE5\2BWPU7VH\MP900400425[1].jpg"/>
          <p:cNvPicPr>
            <a:picLocks noChangeAspect="1" noChangeArrowheads="1"/>
          </p:cNvPicPr>
          <p:nvPr/>
        </p:nvPicPr>
        <p:blipFill>
          <a:blip r:embed="rId3" cstate="print"/>
          <a:srcRect/>
          <a:stretch>
            <a:fillRect/>
          </a:stretch>
        </p:blipFill>
        <p:spPr bwMode="auto">
          <a:xfrm>
            <a:off x="685800" y="499910"/>
            <a:ext cx="7696200" cy="36069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Performance scorecards </a:t>
            </a:r>
            <a:endParaRPr lang="en-US" dirty="0"/>
          </a:p>
        </p:txBody>
      </p:sp>
      <p:sp>
        <p:nvSpPr>
          <p:cNvPr id="3" name="Content Placeholder 2"/>
          <p:cNvSpPr>
            <a:spLocks noGrp="1"/>
          </p:cNvSpPr>
          <p:nvPr>
            <p:ph idx="1"/>
          </p:nvPr>
        </p:nvSpPr>
        <p:spPr/>
        <p:txBody>
          <a:bodyPr/>
          <a:lstStyle/>
          <a:p>
            <a:r>
              <a:rPr lang="en-US" dirty="0" smtClean="0"/>
              <a:t>Job Performance</a:t>
            </a:r>
          </a:p>
          <a:p>
            <a:endParaRPr lang="en-US" dirty="0" smtClean="0"/>
          </a:p>
          <a:p>
            <a:r>
              <a:rPr lang="en-US" dirty="0" smtClean="0"/>
              <a:t>Job Attributes Criteria</a:t>
            </a:r>
          </a:p>
          <a:p>
            <a:endParaRPr lang="en-US" dirty="0" smtClean="0"/>
          </a:p>
          <a:p>
            <a:r>
              <a:rPr lang="en-US" dirty="0" smtClean="0"/>
              <a:t>Job Person-Interaction Skills and Objectives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Gina work performance scorecard</a:t>
            </a:r>
            <a:endParaRPr lang="en-US" dirty="0"/>
          </a:p>
        </p:txBody>
      </p:sp>
      <p:sp>
        <p:nvSpPr>
          <p:cNvPr id="4" name="Content Placeholder 3"/>
          <p:cNvSpPr>
            <a:spLocks noGrp="1"/>
          </p:cNvSpPr>
          <p:nvPr>
            <p:ph sz="half" idx="1"/>
          </p:nvPr>
        </p:nvSpPr>
        <p:spPr>
          <a:xfrm>
            <a:off x="304800" y="1447800"/>
            <a:ext cx="4953000" cy="4876800"/>
          </a:xfrm>
        </p:spPr>
        <p:txBody>
          <a:bodyPr>
            <a:normAutofit fontScale="92500"/>
          </a:bodyPr>
          <a:lstStyle/>
          <a:p>
            <a:r>
              <a:rPr lang="en-US" u="sng" dirty="0" smtClean="0"/>
              <a:t>Job Performance Criteria</a:t>
            </a:r>
          </a:p>
          <a:p>
            <a:endParaRPr lang="en-US" u="sng" dirty="0" smtClean="0"/>
          </a:p>
          <a:p>
            <a:r>
              <a:rPr lang="en-US" dirty="0" smtClean="0"/>
              <a:t>Performance Goals and Objectives</a:t>
            </a:r>
          </a:p>
          <a:p>
            <a:r>
              <a:rPr lang="en-US" dirty="0" smtClean="0"/>
              <a:t>Skills and Knowledge Development</a:t>
            </a:r>
          </a:p>
          <a:p>
            <a:r>
              <a:rPr lang="en-US" dirty="0" smtClean="0"/>
              <a:t>Processes and Methods</a:t>
            </a:r>
          </a:p>
          <a:p>
            <a:r>
              <a:rPr lang="en-US" dirty="0" smtClean="0"/>
              <a:t>Employee</a:t>
            </a:r>
          </a:p>
          <a:p>
            <a:r>
              <a:rPr lang="en-US" dirty="0" smtClean="0"/>
              <a:t>Feedback</a:t>
            </a:r>
            <a:endParaRPr lang="en-US" dirty="0"/>
          </a:p>
        </p:txBody>
      </p:sp>
      <p:sp>
        <p:nvSpPr>
          <p:cNvPr id="5" name="Content Placeholder 4"/>
          <p:cNvSpPr>
            <a:spLocks noGrp="1"/>
          </p:cNvSpPr>
          <p:nvPr>
            <p:ph sz="half" idx="2"/>
          </p:nvPr>
        </p:nvSpPr>
        <p:spPr>
          <a:xfrm>
            <a:off x="5105400" y="1752600"/>
            <a:ext cx="3886200" cy="4572000"/>
          </a:xfrm>
        </p:spPr>
        <p:txBody>
          <a:bodyPr>
            <a:normAutofit fontScale="92500"/>
          </a:bodyPr>
          <a:lstStyle/>
          <a:p>
            <a:r>
              <a:rPr lang="en-US" u="sng" dirty="0" smtClean="0"/>
              <a:t>Job Performance  Scale</a:t>
            </a:r>
          </a:p>
          <a:p>
            <a:endParaRPr lang="en-US" dirty="0" smtClean="0"/>
          </a:p>
          <a:p>
            <a:r>
              <a:rPr lang="en-US" dirty="0" smtClean="0"/>
              <a:t>Scale from 1 to 5 = from did not meet the expectations to exceeded expectations</a:t>
            </a:r>
          </a:p>
          <a:p>
            <a:r>
              <a:rPr lang="en-US" dirty="0" smtClean="0"/>
              <a:t>Zero-12 months</a:t>
            </a:r>
          </a:p>
          <a:p>
            <a:r>
              <a:rPr lang="en-US" dirty="0" smtClean="0"/>
              <a:t>12 – 24 months</a:t>
            </a:r>
          </a:p>
          <a:p>
            <a:r>
              <a:rPr lang="en-US" dirty="0" smtClean="0"/>
              <a:t>24-48 months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Nancy work performance scoreboard</a:t>
            </a:r>
            <a:endParaRPr lang="en-US" dirty="0"/>
          </a:p>
        </p:txBody>
      </p:sp>
      <p:sp>
        <p:nvSpPr>
          <p:cNvPr id="3" name="Content Placeholder 2"/>
          <p:cNvSpPr>
            <a:spLocks noGrp="1"/>
          </p:cNvSpPr>
          <p:nvPr>
            <p:ph sz="half" idx="1"/>
          </p:nvPr>
        </p:nvSpPr>
        <p:spPr>
          <a:xfrm>
            <a:off x="304800" y="1600200"/>
            <a:ext cx="4191000" cy="5257800"/>
          </a:xfrm>
        </p:spPr>
        <p:txBody>
          <a:bodyPr>
            <a:normAutofit fontScale="92500" lnSpcReduction="10000"/>
          </a:bodyPr>
          <a:lstStyle/>
          <a:p>
            <a:pPr>
              <a:buNone/>
            </a:pPr>
            <a:r>
              <a:rPr lang="en-US" u="sng" dirty="0" smtClean="0"/>
              <a:t>Job Attributes Criteria</a:t>
            </a:r>
          </a:p>
          <a:p>
            <a:pPr>
              <a:buFont typeface="Arial" charset="0"/>
              <a:buChar char="•"/>
            </a:pPr>
            <a:r>
              <a:rPr lang="en-US" dirty="0" smtClean="0"/>
              <a:t>Origination</a:t>
            </a:r>
          </a:p>
          <a:p>
            <a:pPr>
              <a:buFont typeface="Arial" charset="0"/>
              <a:buChar char="•"/>
            </a:pPr>
            <a:r>
              <a:rPr lang="en-US" dirty="0" smtClean="0"/>
              <a:t>Adaptability</a:t>
            </a:r>
          </a:p>
          <a:p>
            <a:pPr>
              <a:buFont typeface="Arial" charset="0"/>
              <a:buChar char="•"/>
            </a:pPr>
            <a:r>
              <a:rPr lang="en-US" dirty="0" smtClean="0"/>
              <a:t>Complex Perspectives</a:t>
            </a:r>
          </a:p>
          <a:p>
            <a:pPr>
              <a:buFont typeface="Arial" charset="0"/>
              <a:buChar char="•"/>
            </a:pPr>
            <a:r>
              <a:rPr lang="en-US" dirty="0" smtClean="0"/>
              <a:t>Knowledge</a:t>
            </a:r>
          </a:p>
          <a:p>
            <a:pPr>
              <a:buFont typeface="Arial" charset="0"/>
              <a:buChar char="•"/>
            </a:pPr>
            <a:r>
              <a:rPr lang="en-US" dirty="0" smtClean="0"/>
              <a:t> Comprehension</a:t>
            </a:r>
          </a:p>
          <a:p>
            <a:pPr>
              <a:buFont typeface="Arial" charset="0"/>
              <a:buChar char="•"/>
            </a:pPr>
            <a:r>
              <a:rPr lang="en-US" dirty="0" smtClean="0"/>
              <a:t>Teamwork</a:t>
            </a:r>
          </a:p>
          <a:p>
            <a:pPr>
              <a:buFont typeface="Arial" charset="0"/>
              <a:buChar char="•"/>
            </a:pPr>
            <a:r>
              <a:rPr lang="en-US" dirty="0" smtClean="0"/>
              <a:t>Leadership</a:t>
            </a:r>
          </a:p>
          <a:p>
            <a:pPr>
              <a:buFont typeface="Arial" charset="0"/>
              <a:buChar char="•"/>
            </a:pPr>
            <a:r>
              <a:rPr lang="en-US" dirty="0" smtClean="0"/>
              <a:t>Reliability</a:t>
            </a:r>
          </a:p>
          <a:p>
            <a:pPr>
              <a:buFont typeface="Arial" charset="0"/>
              <a:buChar char="•"/>
            </a:pPr>
            <a:r>
              <a:rPr lang="en-US" dirty="0" smtClean="0"/>
              <a:t>Written Communication</a:t>
            </a:r>
          </a:p>
          <a:p>
            <a:pPr>
              <a:buFont typeface="Arial" charset="0"/>
              <a:buChar char="•"/>
            </a:pPr>
            <a:r>
              <a:rPr lang="en-US" dirty="0" smtClean="0"/>
              <a:t>Oral Communication</a:t>
            </a:r>
          </a:p>
          <a:p>
            <a:pPr>
              <a:buFont typeface="Arial" charset="0"/>
              <a:buChar char="•"/>
            </a:pPr>
            <a:r>
              <a:rPr lang="en-US" dirty="0" smtClean="0"/>
              <a:t>Productivity</a:t>
            </a:r>
          </a:p>
          <a:p>
            <a:pPr>
              <a:buFont typeface="Arial" charset="0"/>
              <a:buChar char="•"/>
            </a:pPr>
            <a:endParaRPr lang="en-US" dirty="0" smtClean="0"/>
          </a:p>
          <a:p>
            <a:pPr>
              <a:buNone/>
            </a:pPr>
            <a:endParaRPr lang="en-US" dirty="0" smtClean="0"/>
          </a:p>
          <a:p>
            <a:pPr>
              <a:buNone/>
            </a:pPr>
            <a:endParaRPr lang="en-US" dirty="0" smtClean="0"/>
          </a:p>
          <a:p>
            <a:endParaRPr lang="en-US" dirty="0"/>
          </a:p>
        </p:txBody>
      </p:sp>
      <p:sp>
        <p:nvSpPr>
          <p:cNvPr id="5" name="Content Placeholder 4"/>
          <p:cNvSpPr>
            <a:spLocks noGrp="1"/>
          </p:cNvSpPr>
          <p:nvPr>
            <p:ph sz="half" idx="2"/>
          </p:nvPr>
        </p:nvSpPr>
        <p:spPr/>
        <p:txBody>
          <a:bodyPr>
            <a:normAutofit fontScale="92500" lnSpcReduction="10000"/>
          </a:bodyPr>
          <a:lstStyle/>
          <a:p>
            <a:r>
              <a:rPr lang="en-US" u="sng" dirty="0" smtClean="0"/>
              <a:t>Achievement Scale</a:t>
            </a:r>
          </a:p>
          <a:p>
            <a:pPr>
              <a:buNone/>
            </a:pPr>
            <a:r>
              <a:rPr lang="en-US" dirty="0" smtClean="0"/>
              <a:t>1.</a:t>
            </a:r>
            <a:r>
              <a:rPr lang="en-US" dirty="0" smtClean="0"/>
              <a:t>	</a:t>
            </a:r>
            <a:r>
              <a:rPr lang="en-US" dirty="0" smtClean="0"/>
              <a:t>Did not meet expectations</a:t>
            </a:r>
          </a:p>
          <a:p>
            <a:pPr>
              <a:buNone/>
            </a:pPr>
            <a:r>
              <a:rPr lang="en-US" dirty="0" smtClean="0"/>
              <a:t>2.</a:t>
            </a:r>
            <a:r>
              <a:rPr lang="en-US" dirty="0" smtClean="0"/>
              <a:t>	</a:t>
            </a:r>
            <a:r>
              <a:rPr lang="en-US" dirty="0" smtClean="0"/>
              <a:t>Achieved most expectations</a:t>
            </a:r>
          </a:p>
          <a:p>
            <a:pPr>
              <a:buNone/>
            </a:pPr>
            <a:r>
              <a:rPr lang="en-US" dirty="0" smtClean="0"/>
              <a:t>3.</a:t>
            </a:r>
            <a:r>
              <a:rPr lang="en-US" dirty="0" smtClean="0"/>
              <a:t>	</a:t>
            </a:r>
            <a:r>
              <a:rPr lang="en-US" dirty="0" smtClean="0"/>
              <a:t>Achieved expectations</a:t>
            </a:r>
          </a:p>
          <a:p>
            <a:pPr>
              <a:buNone/>
            </a:pPr>
            <a:r>
              <a:rPr lang="en-US" dirty="0" smtClean="0"/>
              <a:t>4.</a:t>
            </a:r>
            <a:r>
              <a:rPr lang="en-US" dirty="0" smtClean="0"/>
              <a:t>	</a:t>
            </a:r>
            <a:r>
              <a:rPr lang="en-US" dirty="0" smtClean="0"/>
              <a:t>Achieved expectations, exceeded a few</a:t>
            </a:r>
          </a:p>
          <a:p>
            <a:pPr>
              <a:buNone/>
            </a:pPr>
            <a:r>
              <a:rPr lang="en-US" dirty="0" smtClean="0"/>
              <a:t>5.</a:t>
            </a:r>
            <a:r>
              <a:rPr lang="en-US" dirty="0" smtClean="0"/>
              <a:t>	</a:t>
            </a:r>
            <a:r>
              <a:rPr lang="en-US" dirty="0" smtClean="0"/>
              <a:t>Significantly exceeded expectations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Jennifer work performance scorecard</a:t>
            </a:r>
            <a:endParaRPr lang="en-US" dirty="0"/>
          </a:p>
        </p:txBody>
      </p:sp>
      <p:sp>
        <p:nvSpPr>
          <p:cNvPr id="5" name="Content Placeholder 4"/>
          <p:cNvSpPr>
            <a:spLocks noGrp="1"/>
          </p:cNvSpPr>
          <p:nvPr>
            <p:ph sz="half" idx="1"/>
          </p:nvPr>
        </p:nvSpPr>
        <p:spPr>
          <a:xfrm>
            <a:off x="304800" y="1600200"/>
            <a:ext cx="4724400" cy="5257800"/>
          </a:xfrm>
        </p:spPr>
        <p:txBody>
          <a:bodyPr>
            <a:normAutofit lnSpcReduction="10000"/>
          </a:bodyPr>
          <a:lstStyle/>
          <a:p>
            <a:r>
              <a:rPr lang="en-US" sz="2400" u="sng" dirty="0" smtClean="0"/>
              <a:t>Job Person-Interaction Skills and  Objectives</a:t>
            </a:r>
          </a:p>
          <a:p>
            <a:r>
              <a:rPr lang="en-US" sz="2400" dirty="0" smtClean="0"/>
              <a:t>Displays Effective Communication Skills: Written and Verbal</a:t>
            </a:r>
          </a:p>
          <a:p>
            <a:r>
              <a:rPr lang="en-US" sz="2400" dirty="0" smtClean="0"/>
              <a:t>Expresses  Knowledge and Skills of Counseling Practice</a:t>
            </a:r>
          </a:p>
          <a:p>
            <a:r>
              <a:rPr lang="en-US" sz="2400" dirty="0" smtClean="0"/>
              <a:t>Effectively Prepares Students to cope with Challenges </a:t>
            </a:r>
          </a:p>
          <a:p>
            <a:r>
              <a:rPr lang="en-US" sz="2400" dirty="0" smtClean="0"/>
              <a:t>Maintains Accurate Records</a:t>
            </a:r>
          </a:p>
          <a:p>
            <a:r>
              <a:rPr lang="en-US" sz="2400" dirty="0" smtClean="0"/>
              <a:t>Ability to Conduct Effective  Meetings</a:t>
            </a:r>
          </a:p>
          <a:p>
            <a:r>
              <a:rPr lang="en-US" sz="2400" dirty="0" smtClean="0"/>
              <a:t>Participate and Displays Cooperation with Peers</a:t>
            </a:r>
            <a:endParaRPr lang="en-US" sz="2400" dirty="0" smtClean="0"/>
          </a:p>
        </p:txBody>
      </p:sp>
      <p:sp>
        <p:nvSpPr>
          <p:cNvPr id="6" name="Content Placeholder 5"/>
          <p:cNvSpPr>
            <a:spLocks noGrp="1"/>
          </p:cNvSpPr>
          <p:nvPr>
            <p:ph sz="half" idx="2"/>
          </p:nvPr>
        </p:nvSpPr>
        <p:spPr>
          <a:xfrm>
            <a:off x="5105400" y="1676400"/>
            <a:ext cx="3886200" cy="4648200"/>
          </a:xfrm>
        </p:spPr>
        <p:txBody>
          <a:bodyPr>
            <a:normAutofit lnSpcReduction="10000"/>
          </a:bodyPr>
          <a:lstStyle/>
          <a:p>
            <a:r>
              <a:rPr lang="en-US" sz="2000" u="sng" dirty="0" smtClean="0"/>
              <a:t>Satisfactory Performance Scale</a:t>
            </a:r>
          </a:p>
          <a:p>
            <a:pPr marL="457200" indent="-457200">
              <a:buNone/>
            </a:pPr>
            <a:r>
              <a:rPr lang="en-US" sz="2000" dirty="0" smtClean="0"/>
              <a:t> </a:t>
            </a:r>
            <a:endParaRPr lang="en-US" sz="2000" dirty="0" smtClean="0"/>
          </a:p>
          <a:p>
            <a:pPr marL="457200" indent="-457200">
              <a:buNone/>
            </a:pPr>
            <a:r>
              <a:rPr lang="en-US" sz="2000" dirty="0" smtClean="0"/>
              <a:t>(5) = Exceptional</a:t>
            </a:r>
          </a:p>
          <a:p>
            <a:pPr marL="457200" indent="-457200">
              <a:buNone/>
            </a:pPr>
            <a:endParaRPr lang="en-US" sz="2000" u="sng" dirty="0" smtClean="0"/>
          </a:p>
          <a:p>
            <a:pPr marL="457200" indent="-457200">
              <a:buNone/>
            </a:pPr>
            <a:r>
              <a:rPr lang="en-US" sz="2000" dirty="0" smtClean="0"/>
              <a:t>(4) = Exceeds Requirements</a:t>
            </a:r>
          </a:p>
          <a:p>
            <a:pPr marL="457200" indent="-457200">
              <a:buNone/>
            </a:pPr>
            <a:endParaRPr lang="en-US" sz="2000" u="sng" dirty="0" smtClean="0"/>
          </a:p>
          <a:p>
            <a:pPr marL="457200" indent="-457200">
              <a:buNone/>
            </a:pPr>
            <a:r>
              <a:rPr lang="en-US" sz="2000" dirty="0" smtClean="0"/>
              <a:t>(3) = Meets Requirements</a:t>
            </a:r>
          </a:p>
          <a:p>
            <a:pPr marL="457200" indent="-457200">
              <a:buAutoNum type="arabicParenBoth" startAt="3"/>
            </a:pPr>
            <a:endParaRPr lang="en-US" sz="2000" u="sng" dirty="0" smtClean="0"/>
          </a:p>
          <a:p>
            <a:pPr marL="457200" indent="-457200">
              <a:buNone/>
            </a:pPr>
            <a:r>
              <a:rPr lang="en-US" sz="2000" dirty="0" smtClean="0"/>
              <a:t>(2) = Satisfactory</a:t>
            </a:r>
          </a:p>
          <a:p>
            <a:pPr marL="457200" indent="-457200">
              <a:buNone/>
            </a:pPr>
            <a:endParaRPr lang="en-US" sz="2000" u="sng" dirty="0" smtClean="0"/>
          </a:p>
          <a:p>
            <a:pPr marL="457200" indent="-457200">
              <a:buNone/>
            </a:pPr>
            <a:r>
              <a:rPr lang="en-US" sz="2000" dirty="0" smtClean="0"/>
              <a:t>(1)=  Unsatisfactory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Scale Comparison</a:t>
            </a:r>
            <a:endParaRPr lang="en-US" dirty="0"/>
          </a:p>
        </p:txBody>
      </p:sp>
      <p:sp>
        <p:nvSpPr>
          <p:cNvPr id="5" name="Content Placeholder 4"/>
          <p:cNvSpPr>
            <a:spLocks noGrp="1"/>
          </p:cNvSpPr>
          <p:nvPr>
            <p:ph sz="half" idx="1"/>
          </p:nvPr>
        </p:nvSpPr>
        <p:spPr/>
        <p:txBody>
          <a:bodyPr>
            <a:normAutofit lnSpcReduction="10000"/>
          </a:bodyPr>
          <a:lstStyle/>
          <a:p>
            <a:pPr>
              <a:buNone/>
            </a:pPr>
            <a:r>
              <a:rPr lang="en-US" dirty="0" smtClean="0"/>
              <a:t>Achievement Scale </a:t>
            </a:r>
          </a:p>
          <a:p>
            <a:pPr>
              <a:buNone/>
            </a:pPr>
            <a:r>
              <a:rPr lang="en-US" dirty="0" smtClean="0"/>
              <a:t>1</a:t>
            </a:r>
            <a:r>
              <a:rPr lang="en-US" dirty="0" smtClean="0"/>
              <a:t>.	Did not meet expectations</a:t>
            </a:r>
          </a:p>
          <a:p>
            <a:pPr>
              <a:buNone/>
            </a:pPr>
            <a:r>
              <a:rPr lang="en-US" dirty="0" smtClean="0"/>
              <a:t>2.	Achieved most expectations</a:t>
            </a:r>
          </a:p>
          <a:p>
            <a:pPr>
              <a:buNone/>
            </a:pPr>
            <a:r>
              <a:rPr lang="en-US" dirty="0" smtClean="0"/>
              <a:t>3.	Achieved expectations</a:t>
            </a:r>
          </a:p>
          <a:p>
            <a:pPr>
              <a:buNone/>
            </a:pPr>
            <a:r>
              <a:rPr lang="en-US" dirty="0" smtClean="0"/>
              <a:t>4.	Achieved expectations, exceeded a few</a:t>
            </a:r>
          </a:p>
          <a:p>
            <a:pPr>
              <a:buNone/>
            </a:pPr>
            <a:r>
              <a:rPr lang="en-US" dirty="0" smtClean="0"/>
              <a:t>5.	Significantly exceeded expectations</a:t>
            </a:r>
          </a:p>
          <a:p>
            <a:endParaRPr lang="en-US" dirty="0"/>
          </a:p>
        </p:txBody>
      </p:sp>
      <p:sp>
        <p:nvSpPr>
          <p:cNvPr id="6" name="Content Placeholder 5"/>
          <p:cNvSpPr>
            <a:spLocks noGrp="1"/>
          </p:cNvSpPr>
          <p:nvPr>
            <p:ph sz="half" idx="2"/>
          </p:nvPr>
        </p:nvSpPr>
        <p:spPr/>
        <p:txBody>
          <a:bodyPr>
            <a:normAutofit lnSpcReduction="10000"/>
          </a:bodyPr>
          <a:lstStyle/>
          <a:p>
            <a:pPr marL="457200" indent="-457200">
              <a:buNone/>
            </a:pPr>
            <a:r>
              <a:rPr lang="en-US" dirty="0" smtClean="0"/>
              <a:t>Satisfactory Performance Scale </a:t>
            </a:r>
          </a:p>
          <a:p>
            <a:pPr marL="457200" indent="-457200">
              <a:buNone/>
            </a:pPr>
            <a:r>
              <a:rPr lang="en-US" dirty="0" smtClean="0"/>
              <a:t>5</a:t>
            </a:r>
            <a:r>
              <a:rPr lang="en-US" dirty="0" smtClean="0"/>
              <a:t>) = </a:t>
            </a:r>
            <a:r>
              <a:rPr lang="en-US" dirty="0" smtClean="0"/>
              <a:t>Exceptional</a:t>
            </a:r>
            <a:endParaRPr lang="en-US" u="sng" dirty="0" smtClean="0"/>
          </a:p>
          <a:p>
            <a:pPr marL="457200" indent="-457200">
              <a:buNone/>
            </a:pPr>
            <a:r>
              <a:rPr lang="en-US" dirty="0" smtClean="0"/>
              <a:t>(4) = Exceeds </a:t>
            </a:r>
            <a:r>
              <a:rPr lang="en-US" dirty="0" smtClean="0"/>
              <a:t>Requirements</a:t>
            </a:r>
            <a:endParaRPr lang="en-US" u="sng" dirty="0" smtClean="0"/>
          </a:p>
          <a:p>
            <a:pPr marL="457200" indent="-457200">
              <a:buNone/>
            </a:pPr>
            <a:r>
              <a:rPr lang="en-US" dirty="0" smtClean="0"/>
              <a:t>(3) = Meets </a:t>
            </a:r>
            <a:r>
              <a:rPr lang="en-US" dirty="0" smtClean="0"/>
              <a:t>Requirements</a:t>
            </a:r>
            <a:endParaRPr lang="en-US" u="sng" dirty="0" smtClean="0"/>
          </a:p>
          <a:p>
            <a:pPr marL="457200" indent="-457200">
              <a:buNone/>
            </a:pPr>
            <a:r>
              <a:rPr lang="en-US" dirty="0" smtClean="0"/>
              <a:t>(2) = </a:t>
            </a:r>
            <a:r>
              <a:rPr lang="en-US" dirty="0" smtClean="0"/>
              <a:t>Satisfactory</a:t>
            </a:r>
            <a:endParaRPr lang="en-US" u="sng" dirty="0" smtClean="0"/>
          </a:p>
          <a:p>
            <a:pPr marL="457200" indent="-457200">
              <a:buNone/>
            </a:pPr>
            <a:r>
              <a:rPr lang="en-US" dirty="0" smtClean="0"/>
              <a:t>(1)=  Unsatisfactory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Scale comparison-2</a:t>
            </a:r>
            <a:endParaRPr lang="en-US" dirty="0"/>
          </a:p>
        </p:txBody>
      </p:sp>
      <p:sp>
        <p:nvSpPr>
          <p:cNvPr id="5" name="Content Placeholder 4"/>
          <p:cNvSpPr>
            <a:spLocks noGrp="1"/>
          </p:cNvSpPr>
          <p:nvPr>
            <p:ph sz="half" idx="1"/>
          </p:nvPr>
        </p:nvSpPr>
        <p:spPr/>
        <p:txBody>
          <a:bodyPr>
            <a:normAutofit lnSpcReduction="10000"/>
          </a:bodyPr>
          <a:lstStyle/>
          <a:p>
            <a:r>
              <a:rPr lang="en-US" u="sng" dirty="0" smtClean="0"/>
              <a:t>Achievement Scale</a:t>
            </a:r>
          </a:p>
          <a:p>
            <a:pPr>
              <a:buNone/>
            </a:pPr>
            <a:r>
              <a:rPr lang="en-US" dirty="0" smtClean="0"/>
              <a:t>1.	Did not meet expectations</a:t>
            </a:r>
          </a:p>
          <a:p>
            <a:pPr>
              <a:buNone/>
            </a:pPr>
            <a:r>
              <a:rPr lang="en-US" dirty="0" smtClean="0"/>
              <a:t>2.	Achieved most expectations</a:t>
            </a:r>
          </a:p>
          <a:p>
            <a:pPr>
              <a:buNone/>
            </a:pPr>
            <a:r>
              <a:rPr lang="en-US" dirty="0" smtClean="0"/>
              <a:t>3.	Achieved expectations</a:t>
            </a:r>
          </a:p>
          <a:p>
            <a:pPr>
              <a:buNone/>
            </a:pPr>
            <a:r>
              <a:rPr lang="en-US" dirty="0" smtClean="0"/>
              <a:t>4.	Achieved expectations, exceeded a few</a:t>
            </a:r>
          </a:p>
          <a:p>
            <a:pPr>
              <a:buNone/>
            </a:pPr>
            <a:r>
              <a:rPr lang="en-US" dirty="0" smtClean="0"/>
              <a:t>5.	Significantly exceeded expectations</a:t>
            </a:r>
          </a:p>
          <a:p>
            <a:endParaRPr lang="en-US" dirty="0"/>
          </a:p>
        </p:txBody>
      </p:sp>
      <p:sp>
        <p:nvSpPr>
          <p:cNvPr id="6" name="Content Placeholder 5"/>
          <p:cNvSpPr>
            <a:spLocks noGrp="1"/>
          </p:cNvSpPr>
          <p:nvPr>
            <p:ph sz="half" idx="2"/>
          </p:nvPr>
        </p:nvSpPr>
        <p:spPr/>
        <p:txBody>
          <a:bodyPr>
            <a:normAutofit lnSpcReduction="10000"/>
          </a:bodyPr>
          <a:lstStyle/>
          <a:p>
            <a:r>
              <a:rPr lang="en-US" u="sng" dirty="0" smtClean="0"/>
              <a:t>Job Performance  Scale</a:t>
            </a:r>
          </a:p>
          <a:p>
            <a:r>
              <a:rPr lang="en-US" dirty="0" smtClean="0"/>
              <a:t>Scale </a:t>
            </a:r>
            <a:r>
              <a:rPr lang="en-US" dirty="0" smtClean="0"/>
              <a:t>from 1 to </a:t>
            </a:r>
            <a:r>
              <a:rPr lang="en-US" dirty="0" smtClean="0"/>
              <a:t>5</a:t>
            </a:r>
          </a:p>
          <a:p>
            <a:r>
              <a:rPr lang="en-US" dirty="0" smtClean="0"/>
              <a:t> </a:t>
            </a:r>
            <a:r>
              <a:rPr lang="en-US" dirty="0" smtClean="0"/>
              <a:t>= from did not meet the expectations to exceeded expectations</a:t>
            </a:r>
          </a:p>
          <a:p>
            <a:r>
              <a:rPr lang="en-US" dirty="0" smtClean="0"/>
              <a:t>Zero-12 months</a:t>
            </a:r>
          </a:p>
          <a:p>
            <a:r>
              <a:rPr lang="en-US" dirty="0" smtClean="0"/>
              <a:t>12 – 24 months</a:t>
            </a:r>
          </a:p>
          <a:p>
            <a:r>
              <a:rPr lang="en-US" dirty="0" smtClean="0"/>
              <a:t>24-48 months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review</a:t>
            </a:r>
            <a:endParaRPr lang="en-US" dirty="0"/>
          </a:p>
        </p:txBody>
      </p:sp>
      <p:sp>
        <p:nvSpPr>
          <p:cNvPr id="5" name="Content Placeholder 4"/>
          <p:cNvSpPr>
            <a:spLocks noGrp="1"/>
          </p:cNvSpPr>
          <p:nvPr>
            <p:ph idx="1"/>
          </p:nvPr>
        </p:nvSpPr>
        <p:spPr/>
        <p:txBody>
          <a:bodyPr/>
          <a:lstStyle/>
          <a:p>
            <a:r>
              <a:rPr lang="en-US" dirty="0" smtClean="0"/>
              <a:t>Job Performance Scales</a:t>
            </a:r>
          </a:p>
          <a:p>
            <a:r>
              <a:rPr lang="en-US" dirty="0" smtClean="0"/>
              <a:t>Goals</a:t>
            </a:r>
          </a:p>
          <a:p>
            <a:r>
              <a:rPr lang="en-US" dirty="0" smtClean="0"/>
              <a:t>Objectives</a:t>
            </a:r>
          </a:p>
          <a:p>
            <a:r>
              <a:rPr lang="en-US" dirty="0" smtClean="0"/>
              <a:t>Schedule</a:t>
            </a:r>
          </a:p>
          <a:p>
            <a:r>
              <a:rPr lang="en-US" dirty="0" smtClean="0"/>
              <a:t>Measurement-practicability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References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488</TotalTime>
  <Words>1748</Words>
  <Application>Microsoft Office PowerPoint</Application>
  <PresentationFormat>On-screen Show (4:3)</PresentationFormat>
  <Paragraphs>119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 EMPLOYEE Job PERFORMANCE scorecards</vt:lpstr>
      <vt:lpstr>Job Performance scorecards </vt:lpstr>
      <vt:lpstr>Gina work performance scorecard</vt:lpstr>
      <vt:lpstr>Nancy work performance scoreboard</vt:lpstr>
      <vt:lpstr>Jennifer work performance scorecard</vt:lpstr>
      <vt:lpstr>Scale Comparison</vt:lpstr>
      <vt:lpstr>Scale comparison-2</vt:lpstr>
      <vt:lpstr>review</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EMPLOYEE PERFORMANCE</dc:title>
  <dc:creator>Lavette</dc:creator>
  <cp:lastModifiedBy>Lavette</cp:lastModifiedBy>
  <cp:revision>49</cp:revision>
  <dcterms:created xsi:type="dcterms:W3CDTF">2012-12-08T12:35:20Z</dcterms:created>
  <dcterms:modified xsi:type="dcterms:W3CDTF">2012-12-08T20:43:47Z</dcterms:modified>
</cp:coreProperties>
</file>