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57" r:id="rId4"/>
    <p:sldId id="272" r:id="rId5"/>
    <p:sldId id="258" r:id="rId6"/>
    <p:sldId id="269" r:id="rId7"/>
    <p:sldId id="259" r:id="rId8"/>
    <p:sldId id="268" r:id="rId9"/>
    <p:sldId id="271"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snapToObjects="1">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F7EBE-FDA1-8B4F-BCF0-512750C83D6E}"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F7EBE-FDA1-8B4F-BCF0-512750C83D6E}"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EB1F7EBE-FDA1-8B4F-BCF0-512750C83D6E}"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Drag picture to placeholder or click icon to add</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EB1F7EBE-FDA1-8B4F-BCF0-512750C83D6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1F7EBE-FDA1-8B4F-BCF0-512750C83D6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F7EBE-FDA1-8B4F-BCF0-512750C83D6E}"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F7EBE-FDA1-8B4F-BCF0-512750C83D6E}"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9A3221-FAA1-E04D-888B-2D72D4D7251F}" type="datetimeFigureOut">
              <a:rPr lang="en-US" smtClean="0"/>
              <a:pPr/>
              <a:t>12/14/2012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1F7EBE-FDA1-8B4F-BCF0-512750C83D6E}"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969A3221-FAA1-E04D-888B-2D72D4D7251F}" type="datetimeFigureOut">
              <a:rPr lang="en-US" smtClean="0"/>
              <a:pPr/>
              <a:t>12/14/2012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EB1F7EBE-FDA1-8B4F-BCF0-512750C83D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latin typeface="Apple Chancery"/>
                <a:cs typeface="Apple Chancery"/>
              </a:rPr>
              <a:t>Imagine</a:t>
            </a:r>
            <a:endParaRPr lang="en-US" sz="8000" dirty="0">
              <a:latin typeface="Apple Chancery"/>
              <a:cs typeface="Apple Chancery"/>
            </a:endParaRPr>
          </a:p>
        </p:txBody>
      </p:sp>
      <p:sp>
        <p:nvSpPr>
          <p:cNvPr id="3" name="Subtitle 2"/>
          <p:cNvSpPr>
            <a:spLocks noGrp="1"/>
          </p:cNvSpPr>
          <p:nvPr>
            <p:ph type="subTitle" idx="1"/>
          </p:nvPr>
        </p:nvSpPr>
        <p:spPr/>
        <p:txBody>
          <a:bodyPr/>
          <a:lstStyle/>
          <a:p>
            <a:endParaRPr lang="en-US" dirty="0" smtClean="0"/>
          </a:p>
          <a:p>
            <a:r>
              <a:rPr lang="en-US" dirty="0" smtClean="0">
                <a:latin typeface="American Typewriter"/>
                <a:cs typeface="American Typewriter"/>
              </a:rPr>
              <a:t>FASHION WOMENS CLOTHING</a:t>
            </a:r>
            <a:endParaRPr lang="en-US" dirty="0">
              <a:latin typeface="American Typewriter"/>
              <a:cs typeface="American Typewriter"/>
            </a:endParaRPr>
          </a:p>
        </p:txBody>
      </p:sp>
      <p:pic>
        <p:nvPicPr>
          <p:cNvPr id="5" name="Picture 4" descr="logo.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66783" y="2989961"/>
            <a:ext cx="2230987" cy="3401341"/>
          </a:xfrm>
          <a:prstGeom prst="rect">
            <a:avLst/>
          </a:prstGeom>
        </p:spPr>
      </p:pic>
    </p:spTree>
    <p:extLst>
      <p:ext uri="{BB962C8B-B14F-4D97-AF65-F5344CB8AC3E}">
        <p14:creationId xmlns="" xmlns:p14="http://schemas.microsoft.com/office/powerpoint/2010/main" val="100802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Industry Analysis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t>“Imagine</a:t>
            </a:r>
            <a:r>
              <a:rPr lang="en-US" dirty="0"/>
              <a:t>” fashion boutique is an upcoming outfit store that has a considerably market share. This presents a great deal in the dream of expansion. Like any other industry, there is the evolution into the accommodation of new technologies. Technology has made the “Imagine” fashion boutique have an increasing market share. The trend of purchasing clothing tends to increase seasonally. The advertisements, new mode of processing and presenting new designs improve on a daily process</a:t>
            </a:r>
            <a:r>
              <a:rPr lang="en-US" dirty="0" smtClean="0"/>
              <a:t>.</a:t>
            </a:r>
          </a:p>
          <a:p>
            <a:pPr>
              <a:lnSpc>
                <a:spcPct val="120000"/>
              </a:lnSpc>
            </a:pPr>
            <a:r>
              <a:rPr lang="en-US" dirty="0" smtClean="0"/>
              <a:t>Due to the uniqueness of our fashion boutique, there is a significant amount of room to enter the industry and captivate it.  </a:t>
            </a:r>
            <a:endParaRPr lang="en-US" dirty="0"/>
          </a:p>
          <a:p>
            <a:pPr>
              <a:lnSpc>
                <a:spcPct val="120000"/>
              </a:lnSpc>
            </a:pPr>
            <a:endParaRPr lang="en-US" dirty="0"/>
          </a:p>
        </p:txBody>
      </p:sp>
    </p:spTree>
    <p:extLst>
      <p:ext uri="{BB962C8B-B14F-4D97-AF65-F5344CB8AC3E}">
        <p14:creationId xmlns="" xmlns:p14="http://schemas.microsoft.com/office/powerpoint/2010/main" val="3321203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Target </a:t>
            </a:r>
            <a:r>
              <a:rPr lang="en-US" dirty="0"/>
              <a:t>market Analysis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Gender: Female (mostly Asian)</a:t>
            </a:r>
            <a:endParaRPr lang="en-US" dirty="0"/>
          </a:p>
          <a:p>
            <a:r>
              <a:rPr lang="en-US" dirty="0" smtClean="0"/>
              <a:t>Age: Between </a:t>
            </a:r>
            <a:r>
              <a:rPr lang="en-US" dirty="0"/>
              <a:t>a certain age group like 18 to </a:t>
            </a:r>
            <a:r>
              <a:rPr lang="en-US" dirty="0" smtClean="0"/>
              <a:t>35</a:t>
            </a:r>
          </a:p>
          <a:p>
            <a:r>
              <a:rPr lang="en-US" dirty="0" smtClean="0"/>
              <a:t>Income: More or less $50,000</a:t>
            </a:r>
          </a:p>
          <a:p>
            <a:r>
              <a:rPr lang="en-US" dirty="0" smtClean="0"/>
              <a:t>Occupation: Student, worker, junior manager, young professionals, etc.</a:t>
            </a:r>
          </a:p>
          <a:p>
            <a:r>
              <a:rPr lang="en-US" dirty="0" smtClean="0"/>
              <a:t>Marital </a:t>
            </a:r>
            <a:r>
              <a:rPr lang="en-US" dirty="0"/>
              <a:t>Status: Single </a:t>
            </a:r>
            <a:endParaRPr lang="en-US" dirty="0" smtClean="0"/>
          </a:p>
          <a:p>
            <a:r>
              <a:rPr lang="en-US" dirty="0" smtClean="0"/>
              <a:t>Lifestyle: Bars, parties, dining out, socialites, etc.</a:t>
            </a:r>
          </a:p>
          <a:p>
            <a:r>
              <a:rPr lang="en-US" dirty="0" smtClean="0"/>
              <a:t>Marketing Medium: Online, magazine, and word-of-mouth</a:t>
            </a:r>
          </a:p>
          <a:p>
            <a:endParaRPr lang="en-US" dirty="0"/>
          </a:p>
          <a:p>
            <a:endParaRPr lang="en-US" dirty="0" smtClean="0"/>
          </a:p>
          <a:p>
            <a:endParaRPr lang="en-US" dirty="0"/>
          </a:p>
        </p:txBody>
      </p:sp>
    </p:spTree>
    <p:extLst>
      <p:ext uri="{BB962C8B-B14F-4D97-AF65-F5344CB8AC3E}">
        <p14:creationId xmlns="" xmlns:p14="http://schemas.microsoft.com/office/powerpoint/2010/main" val="115888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44594"/>
            <a:ext cx="7691719" cy="1143000"/>
          </a:xfrm>
        </p:spPr>
        <p:txBody>
          <a:bodyPr/>
          <a:lstStyle/>
          <a:p>
            <a:pPr lvl="0"/>
            <a:r>
              <a:rPr lang="en-US" sz="4800" dirty="0" smtClean="0"/>
              <a:t/>
            </a:r>
            <a:br>
              <a:rPr lang="en-US" sz="4800" dirty="0" smtClean="0"/>
            </a:br>
            <a:r>
              <a:rPr lang="en-US" sz="4800" dirty="0" smtClean="0"/>
              <a:t>Competitive </a:t>
            </a:r>
            <a:r>
              <a:rPr lang="en-US" sz="4800" dirty="0"/>
              <a:t>Environment</a:t>
            </a:r>
            <a:r>
              <a:rPr lang="en-US" dirty="0"/>
              <a:t/>
            </a:r>
            <a:br>
              <a:rPr lang="en-US" dirty="0"/>
            </a:br>
            <a:endParaRPr lang="en-US" dirty="0"/>
          </a:p>
        </p:txBody>
      </p:sp>
      <p:sp>
        <p:nvSpPr>
          <p:cNvPr id="3" name="Content Placeholder 2"/>
          <p:cNvSpPr>
            <a:spLocks noGrp="1"/>
          </p:cNvSpPr>
          <p:nvPr>
            <p:ph idx="1"/>
          </p:nvPr>
        </p:nvSpPr>
        <p:spPr>
          <a:xfrm>
            <a:off x="726141" y="1287594"/>
            <a:ext cx="7691719" cy="5483302"/>
          </a:xfrm>
        </p:spPr>
        <p:txBody>
          <a:bodyPr>
            <a:normAutofit fontScale="92500" lnSpcReduction="20000"/>
          </a:bodyPr>
          <a:lstStyle/>
          <a:p>
            <a:r>
              <a:rPr lang="en-US" dirty="0" smtClean="0"/>
              <a:t>Competitors: Zara</a:t>
            </a:r>
          </a:p>
          <a:p>
            <a:r>
              <a:rPr lang="en-US" dirty="0" smtClean="0"/>
              <a:t>Average Price: $65 - $200</a:t>
            </a:r>
          </a:p>
          <a:p>
            <a:r>
              <a:rPr lang="en-US" dirty="0" smtClean="0"/>
              <a:t>Location of California: San Francisco, Los Angeles, Pasadena, Costa Mesa, Canoga Park, Sherman Oaks.</a:t>
            </a:r>
          </a:p>
          <a:p>
            <a:r>
              <a:rPr lang="en-US" dirty="0"/>
              <a:t> There are a total of 1,671 Zara </a:t>
            </a:r>
            <a:r>
              <a:rPr lang="en-US" dirty="0" smtClean="0"/>
              <a:t>stores </a:t>
            </a:r>
            <a:r>
              <a:rPr lang="en-US" dirty="0"/>
              <a:t>in over 50 countries around the </a:t>
            </a:r>
            <a:r>
              <a:rPr lang="en-US" dirty="0" smtClean="0"/>
              <a:t>world.  It is also available online.  </a:t>
            </a:r>
          </a:p>
          <a:p>
            <a:r>
              <a:rPr lang="en-US" dirty="0" smtClean="0"/>
              <a:t>Strengths: Vertically Integrated</a:t>
            </a:r>
          </a:p>
          <a:p>
            <a:r>
              <a:rPr lang="en-US" dirty="0"/>
              <a:t>Weakness</a:t>
            </a:r>
            <a:r>
              <a:rPr lang="en-US" dirty="0" smtClean="0"/>
              <a:t>: Low </a:t>
            </a:r>
            <a:r>
              <a:rPr lang="en-US" dirty="0"/>
              <a:t>in-store </a:t>
            </a:r>
            <a:r>
              <a:rPr lang="en-US" dirty="0" smtClean="0"/>
              <a:t>inventory and size variations. </a:t>
            </a:r>
          </a:p>
          <a:p>
            <a:r>
              <a:rPr lang="en-US" dirty="0" smtClean="0"/>
              <a:t>Promotion: </a:t>
            </a:r>
            <a:r>
              <a:rPr lang="en-US" dirty="0"/>
              <a:t>Zara's promotion strategy is the same in domestic and foreign markets. Advertisement campaigns are carried out only at the start of sales or a new store opening.</a:t>
            </a:r>
          </a:p>
          <a:p>
            <a:endParaRPr lang="en-US" dirty="0"/>
          </a:p>
        </p:txBody>
      </p:sp>
    </p:spTree>
    <p:extLst>
      <p:ext uri="{BB962C8B-B14F-4D97-AF65-F5344CB8AC3E}">
        <p14:creationId xmlns="" xmlns:p14="http://schemas.microsoft.com/office/powerpoint/2010/main" val="908225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a:t>
            </a:r>
            <a:endParaRPr lang="en-US" dirty="0"/>
          </a:p>
        </p:txBody>
      </p:sp>
      <p:sp>
        <p:nvSpPr>
          <p:cNvPr id="3" name="Content Placeholder 2"/>
          <p:cNvSpPr>
            <a:spLocks noGrp="1"/>
          </p:cNvSpPr>
          <p:nvPr>
            <p:ph idx="1"/>
          </p:nvPr>
        </p:nvSpPr>
        <p:spPr/>
        <p:txBody>
          <a:bodyPr>
            <a:normAutofit fontScale="92500" lnSpcReduction="20000"/>
          </a:bodyPr>
          <a:lstStyle/>
          <a:p>
            <a:r>
              <a:rPr lang="en-US" sz="3000" b="1" dirty="0" smtClean="0"/>
              <a:t>Strengths</a:t>
            </a:r>
            <a:endParaRPr lang="en-US" sz="3000" dirty="0"/>
          </a:p>
          <a:p>
            <a:pPr lvl="0"/>
            <a:r>
              <a:rPr lang="en-US" dirty="0"/>
              <a:t>“Imagine” fashion boutique is a big store that holds a large market share, with a lot of merchandises included</a:t>
            </a:r>
          </a:p>
          <a:p>
            <a:pPr lvl="0"/>
            <a:r>
              <a:rPr lang="en-US" dirty="0"/>
              <a:t>It is a one stop shop where one can buy tops, jeans, outwear, skirts, bags, shoes, dresses and other accessories</a:t>
            </a:r>
          </a:p>
          <a:p>
            <a:pPr lvl="0"/>
            <a:r>
              <a:rPr lang="en-US" dirty="0"/>
              <a:t>“Imagine” fashion boutique has established connections with merchandises from Korea, Japan, China and Taiwan, and mostly Asia.</a:t>
            </a:r>
          </a:p>
          <a:p>
            <a:pPr lvl="0"/>
            <a:r>
              <a:rPr lang="en-US" dirty="0"/>
              <a:t>Japan products e.g. UNIQLO, at the imagine fashion design are very popular in America and internationally, and they sell like hot cake.</a:t>
            </a:r>
          </a:p>
          <a:p>
            <a:endParaRPr lang="en-US" dirty="0"/>
          </a:p>
        </p:txBody>
      </p:sp>
    </p:spTree>
    <p:extLst>
      <p:ext uri="{BB962C8B-B14F-4D97-AF65-F5344CB8AC3E}">
        <p14:creationId xmlns="" xmlns:p14="http://schemas.microsoft.com/office/powerpoint/2010/main" val="350306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36" y="5017713"/>
            <a:ext cx="7691719" cy="1143000"/>
          </a:xfrm>
        </p:spPr>
        <p:txBody>
          <a:bodyPr/>
          <a:lstStyle/>
          <a:p>
            <a:endParaRPr lang="en-US" dirty="0"/>
          </a:p>
        </p:txBody>
      </p:sp>
      <p:sp>
        <p:nvSpPr>
          <p:cNvPr id="3" name="Content Placeholder 2"/>
          <p:cNvSpPr>
            <a:spLocks noGrp="1"/>
          </p:cNvSpPr>
          <p:nvPr>
            <p:ph idx="1"/>
          </p:nvPr>
        </p:nvSpPr>
        <p:spPr>
          <a:xfrm>
            <a:off x="726141" y="777813"/>
            <a:ext cx="7691719" cy="5692691"/>
          </a:xfrm>
        </p:spPr>
        <p:txBody>
          <a:bodyPr>
            <a:normAutofit/>
          </a:bodyPr>
          <a:lstStyle/>
          <a:p>
            <a:r>
              <a:rPr lang="en-US" sz="2800" b="1" dirty="0"/>
              <a:t>Weaknesses</a:t>
            </a:r>
            <a:endParaRPr lang="en-US" sz="2800" dirty="0"/>
          </a:p>
          <a:p>
            <a:pPr lvl="0"/>
            <a:r>
              <a:rPr lang="en-US" dirty="0"/>
              <a:t>The prices at the “Imagine” fashion boutique are a little bit higher, meaning accommodation does not contain. All classes of consumers. </a:t>
            </a:r>
          </a:p>
          <a:p>
            <a:r>
              <a:rPr lang="en-US" sz="2800" b="1" dirty="0"/>
              <a:t>Opportunities</a:t>
            </a:r>
            <a:endParaRPr lang="en-US" sz="2800" dirty="0"/>
          </a:p>
          <a:p>
            <a:pPr lvl="0"/>
            <a:r>
              <a:rPr lang="en-US" dirty="0"/>
              <a:t>Further innovation and investments into the unique tailoring would make the outlet even more outstanding</a:t>
            </a:r>
          </a:p>
          <a:p>
            <a:pPr lvl="0"/>
            <a:r>
              <a:rPr lang="en-US" dirty="0"/>
              <a:t>With the fact of established connectivity, it would act as a stepping stone to create a different cultural style, with the help of the international vision</a:t>
            </a:r>
          </a:p>
          <a:p>
            <a:endParaRPr lang="en-US" dirty="0"/>
          </a:p>
        </p:txBody>
      </p:sp>
    </p:spTree>
    <p:extLst>
      <p:ext uri="{BB962C8B-B14F-4D97-AF65-F5344CB8AC3E}">
        <p14:creationId xmlns="" xmlns:p14="http://schemas.microsoft.com/office/powerpoint/2010/main" val="3380764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886479"/>
            <a:ext cx="7691719" cy="1143000"/>
          </a:xfrm>
        </p:spPr>
        <p:txBody>
          <a:bodyPr/>
          <a:lstStyle/>
          <a:p>
            <a:r>
              <a:rPr lang="en-US" dirty="0" smtClean="0"/>
              <a:t>Threats</a:t>
            </a:r>
            <a:endParaRPr lang="en-US" dirty="0"/>
          </a:p>
        </p:txBody>
      </p:sp>
      <p:sp>
        <p:nvSpPr>
          <p:cNvPr id="3" name="Content Placeholder 2"/>
          <p:cNvSpPr>
            <a:spLocks noGrp="1"/>
          </p:cNvSpPr>
          <p:nvPr>
            <p:ph idx="1"/>
          </p:nvPr>
        </p:nvSpPr>
        <p:spPr>
          <a:xfrm>
            <a:off x="726141" y="2029480"/>
            <a:ext cx="7691719" cy="3267046"/>
          </a:xfrm>
        </p:spPr>
        <p:txBody>
          <a:bodyPr>
            <a:normAutofit fontScale="92500" lnSpcReduction="20000"/>
          </a:bodyPr>
          <a:lstStyle/>
          <a:p>
            <a:pPr lvl="0"/>
            <a:r>
              <a:rPr lang="en-US" dirty="0" smtClean="0"/>
              <a:t>Threat of new entrants into the already flooded industry</a:t>
            </a:r>
          </a:p>
          <a:p>
            <a:pPr lvl="0"/>
            <a:r>
              <a:rPr lang="en-US" dirty="0" smtClean="0"/>
              <a:t>Threat from the already existing powerful clothing industries as the </a:t>
            </a:r>
            <a:r>
              <a:rPr lang="en-US" dirty="0" smtClean="0"/>
              <a:t>H&amp;M</a:t>
            </a:r>
          </a:p>
          <a:p>
            <a:pPr lvl="0"/>
            <a:r>
              <a:rPr lang="en-US" dirty="0" smtClean="0"/>
              <a:t>Threat of someone entering the market and creating the same type of fashion at a fraction 		           of the price.  </a:t>
            </a:r>
          </a:p>
          <a:p>
            <a:pPr lvl="0"/>
            <a:r>
              <a:rPr lang="en-US" dirty="0" smtClean="0"/>
              <a:t>Threats of being able to keep up with the 		</a:t>
            </a:r>
            <a:r>
              <a:rPr lang="en-US" smtClean="0"/>
              <a:t>       supply and demand.</a:t>
            </a:r>
            <a:r>
              <a:rPr lang="en-US" dirty="0" smtClean="0"/>
              <a:t>			                </a:t>
            </a:r>
          </a:p>
        </p:txBody>
      </p:sp>
      <p:pic>
        <p:nvPicPr>
          <p:cNvPr id="4" name="Picture 3" descr="logo.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09615" y="3252807"/>
            <a:ext cx="2108245" cy="3214209"/>
          </a:xfrm>
          <a:prstGeom prst="rect">
            <a:avLst/>
          </a:prstGeom>
        </p:spPr>
      </p:pic>
    </p:spTree>
    <p:extLst>
      <p:ext uri="{BB962C8B-B14F-4D97-AF65-F5344CB8AC3E}">
        <p14:creationId xmlns="" xmlns:p14="http://schemas.microsoft.com/office/powerpoint/2010/main" val="4044764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47500" lnSpcReduction="20000"/>
          </a:bodyPr>
          <a:lstStyle/>
          <a:p>
            <a:r>
              <a:rPr lang="en-US" sz="2500" b="1" dirty="0" smtClean="0"/>
              <a:t>About Image						3</a:t>
            </a:r>
          </a:p>
          <a:p>
            <a:r>
              <a:rPr lang="en-US" sz="2500" b="1" dirty="0" smtClean="0"/>
              <a:t>Map and Location						</a:t>
            </a:r>
            <a:r>
              <a:rPr lang="en-US" sz="2500" b="1" dirty="0" smtClean="0"/>
              <a:t>5</a:t>
            </a:r>
            <a:endParaRPr lang="en-US" sz="2500" b="1" dirty="0" smtClean="0"/>
          </a:p>
          <a:p>
            <a:r>
              <a:rPr lang="en-US" sz="2500" b="1" dirty="0" smtClean="0"/>
              <a:t>Logo							</a:t>
            </a:r>
            <a:r>
              <a:rPr lang="en-US" sz="2500" b="1" dirty="0" smtClean="0"/>
              <a:t>6</a:t>
            </a:r>
            <a:endParaRPr lang="en-US" sz="2500" b="1" dirty="0" smtClean="0"/>
          </a:p>
          <a:p>
            <a:r>
              <a:rPr lang="en-US" sz="2500" b="1" dirty="0" smtClean="0"/>
              <a:t>Business Card						</a:t>
            </a:r>
            <a:r>
              <a:rPr lang="en-US" sz="2500" b="1" dirty="0" smtClean="0"/>
              <a:t>7</a:t>
            </a:r>
            <a:endParaRPr lang="en-US" sz="2500" b="1" dirty="0" smtClean="0"/>
          </a:p>
          <a:p>
            <a:r>
              <a:rPr lang="en-US" sz="2500" b="1" dirty="0" smtClean="0"/>
              <a:t>Merchandise Description					</a:t>
            </a:r>
            <a:r>
              <a:rPr lang="en-US" sz="2500" b="1" dirty="0" smtClean="0"/>
              <a:t>8</a:t>
            </a:r>
            <a:endParaRPr lang="en-US" sz="2500" b="1" dirty="0" smtClean="0"/>
          </a:p>
          <a:p>
            <a:r>
              <a:rPr lang="en-US" sz="2500" b="1" dirty="0" smtClean="0"/>
              <a:t>Industry Analysis						</a:t>
            </a:r>
            <a:r>
              <a:rPr lang="en-US" sz="2500" b="1" dirty="0" smtClean="0"/>
              <a:t>10</a:t>
            </a:r>
            <a:endParaRPr lang="en-US" sz="2500" b="1" dirty="0" smtClean="0"/>
          </a:p>
          <a:p>
            <a:r>
              <a:rPr lang="en-US" sz="2500" b="1" dirty="0" smtClean="0"/>
              <a:t>Target Market Analysis					</a:t>
            </a:r>
            <a:r>
              <a:rPr lang="en-US" sz="2500" b="1" dirty="0" smtClean="0"/>
              <a:t>11</a:t>
            </a:r>
            <a:endParaRPr lang="en-US" sz="2500" b="1" dirty="0" smtClean="0"/>
          </a:p>
          <a:p>
            <a:r>
              <a:rPr lang="en-US" sz="2500" b="1" dirty="0" smtClean="0"/>
              <a:t>Competitive Environment					</a:t>
            </a:r>
            <a:r>
              <a:rPr lang="en-US" sz="2500" b="1" dirty="0" smtClean="0"/>
              <a:t>12</a:t>
            </a:r>
            <a:endParaRPr lang="en-US" sz="2500" b="1" dirty="0" smtClean="0"/>
          </a:p>
          <a:p>
            <a:r>
              <a:rPr lang="en-US" sz="2500" b="1" dirty="0" smtClean="0"/>
              <a:t>SWOT						</a:t>
            </a:r>
            <a:r>
              <a:rPr lang="en-US" sz="2500" b="1" dirty="0" smtClean="0"/>
              <a:t>13</a:t>
            </a:r>
            <a:endParaRPr lang="en-US" sz="2500" b="1" dirty="0" smtClean="0"/>
          </a:p>
          <a:p>
            <a:r>
              <a:rPr lang="en-US" sz="2500" b="1" dirty="0" smtClean="0"/>
              <a:t>Threats						</a:t>
            </a:r>
            <a:r>
              <a:rPr lang="en-US" sz="2500" b="1" dirty="0" smtClean="0"/>
              <a:t>15</a:t>
            </a:r>
            <a:r>
              <a:rPr lang="en-US" b="1" dirty="0" smtClean="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Imagine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concept was to develop a store for people who wanted unique products from around the globe that complemented their own style, rather than trendy items that lasted for only a season. </a:t>
            </a:r>
          </a:p>
          <a:p>
            <a:r>
              <a:rPr lang="en-US" dirty="0"/>
              <a:t>Imagine </a:t>
            </a:r>
            <a:r>
              <a:rPr lang="en-US" dirty="0" smtClean="0"/>
              <a:t>is a </a:t>
            </a:r>
            <a:r>
              <a:rPr lang="en-US" dirty="0"/>
              <a:t>fashion boutique store with lots of merchandises included tops, jeans, outwear, skirts, bags, shoes, dresses and accessories. And most of the merchandises are from Korea, Japan, China and Taiwan, mostly Asia. Such as UNIQLO, it is from Japan but very popular in America, even internationally sold</a:t>
            </a:r>
            <a:r>
              <a:rPr lang="en-US" dirty="0" smtClean="0"/>
              <a:t>.</a:t>
            </a:r>
          </a:p>
          <a:p>
            <a:r>
              <a:rPr lang="en-US" dirty="0" smtClean="0"/>
              <a:t>Our keys to success are through quality product, location, and excellent customer service.  </a:t>
            </a:r>
            <a:r>
              <a:rPr lang="en-US" dirty="0" smtClean="0"/>
              <a:t>Image knows that one element without the others will limit the success that we know the product could have.  </a:t>
            </a:r>
            <a:endParaRPr lang="en-US" dirty="0" smtClean="0"/>
          </a:p>
        </p:txBody>
      </p:sp>
    </p:spTree>
    <p:extLst>
      <p:ext uri="{BB962C8B-B14F-4D97-AF65-F5344CB8AC3E}">
        <p14:creationId xmlns="" xmlns:p14="http://schemas.microsoft.com/office/powerpoint/2010/main" val="225045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337625"/>
            <a:ext cx="7691719" cy="5964701"/>
          </a:xfrm>
        </p:spPr>
        <p:txBody>
          <a:bodyPr/>
          <a:lstStyle/>
          <a:p>
            <a:r>
              <a:rPr lang="en-US" dirty="0" smtClean="0"/>
              <a:t>Our product as unique as it is – is only a portion of the success we will achieve.  </a:t>
            </a:r>
            <a:r>
              <a:rPr lang="en-US" dirty="0" smtClean="0"/>
              <a:t>This is not a product that will be every major retailer on every street corner.  It will be a limited quantity original international design, creating brand demand.  </a:t>
            </a:r>
          </a:p>
          <a:p>
            <a:r>
              <a:rPr lang="en-US" dirty="0" smtClean="0"/>
              <a:t>We </a:t>
            </a:r>
            <a:r>
              <a:rPr lang="en-US" dirty="0" smtClean="0"/>
              <a:t>have to be located to reach the customer base that wants that type of product.  </a:t>
            </a:r>
            <a:r>
              <a:rPr lang="en-US" dirty="0" smtClean="0"/>
              <a:t>Centrally located in the heart of the fashion retail locations, we will be able to reach both targeted and new clientele.  </a:t>
            </a:r>
          </a:p>
          <a:p>
            <a:r>
              <a:rPr lang="en-US" dirty="0" smtClean="0"/>
              <a:t>Finally</a:t>
            </a:r>
            <a:r>
              <a:rPr lang="en-US" dirty="0" smtClean="0"/>
              <a:t>, once they have arrived, we will sell them with our knowledge and customer service</a:t>
            </a:r>
            <a:r>
              <a:rPr lang="en-US" dirty="0" smtClean="0"/>
              <a:t>.  The friendly, knowledgeable, and fashionable staff will assist every client that walks in the door and create a unique and excellent shopping experience.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and Location</a:t>
            </a:r>
            <a:endParaRPr lang="en-US" dirty="0"/>
          </a:p>
        </p:txBody>
      </p:sp>
      <p:pic>
        <p:nvPicPr>
          <p:cNvPr id="4" name="Content Placeholder 3" descr="螢幕快照 2012-10-07 下午7.24.55.png"/>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25601" t="28392" r="16013" b="15554"/>
          <a:stretch/>
        </p:blipFill>
        <p:spPr>
          <a:xfrm>
            <a:off x="1796661" y="1457979"/>
            <a:ext cx="5544869" cy="3327156"/>
          </a:xfrm>
        </p:spPr>
      </p:pic>
      <p:sp>
        <p:nvSpPr>
          <p:cNvPr id="5" name="TextBox 4"/>
          <p:cNvSpPr txBox="1"/>
          <p:nvPr/>
        </p:nvSpPr>
        <p:spPr>
          <a:xfrm>
            <a:off x="1310855" y="5103674"/>
            <a:ext cx="7292867" cy="1754326"/>
          </a:xfrm>
          <a:prstGeom prst="rect">
            <a:avLst/>
          </a:prstGeom>
          <a:noFill/>
        </p:spPr>
        <p:txBody>
          <a:bodyPr wrap="square" rtlCol="0">
            <a:spAutoFit/>
          </a:bodyPr>
          <a:lstStyle/>
          <a:p>
            <a:r>
              <a:rPr lang="en-US" dirty="0" smtClean="0"/>
              <a:t>Imagine is located near Japantown in between O”Farrell street and Fillmore street</a:t>
            </a:r>
            <a:r>
              <a:rPr lang="en-US" dirty="0"/>
              <a:t>.</a:t>
            </a:r>
            <a:r>
              <a:rPr lang="en-US" dirty="0" smtClean="0"/>
              <a:t> San Francisco, CA 94115 </a:t>
            </a:r>
          </a:p>
          <a:p>
            <a:r>
              <a:rPr lang="en-US" dirty="0" smtClean="0"/>
              <a:t>Tel: 413-854-3268</a:t>
            </a:r>
          </a:p>
          <a:p>
            <a:r>
              <a:rPr lang="en-US" dirty="0" smtClean="0"/>
              <a:t>This location is key for Imagine, because it is in the heart of the fashion retailers.  We will be able to target our chosen market in this demographic location.  </a:t>
            </a:r>
            <a:endParaRPr lang="en-US" dirty="0"/>
          </a:p>
        </p:txBody>
      </p:sp>
    </p:spTree>
    <p:extLst>
      <p:ext uri="{BB962C8B-B14F-4D97-AF65-F5344CB8AC3E}">
        <p14:creationId xmlns="" xmlns:p14="http://schemas.microsoft.com/office/powerpoint/2010/main" val="116009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a:t>
            </a:r>
            <a:endParaRPr lang="en-US" dirty="0"/>
          </a:p>
        </p:txBody>
      </p:sp>
      <p:pic>
        <p:nvPicPr>
          <p:cNvPr id="4" name="Content Placeholder 3" descr="logo.png"/>
          <p:cNvPicPr>
            <a:picLocks noGrp="1" noChangeAspect="1"/>
          </p:cNvPicPr>
          <p:nvPr>
            <p:ph idx="1"/>
          </p:nvPr>
        </p:nvPicPr>
        <p:blipFill>
          <a:blip r:embed="rId2">
            <a:extLst>
              <a:ext uri="{28A0092B-C50C-407E-A947-70E740481C1C}">
                <a14:useLocalDpi xmlns="" xmlns:a14="http://schemas.microsoft.com/office/drawing/2010/main" val="0"/>
              </a:ext>
            </a:extLst>
          </a:blip>
          <a:srcRect l="-78245" r="-78245"/>
          <a:stretch>
            <a:fillRect/>
          </a:stretch>
        </p:blipFill>
        <p:spPr>
          <a:xfrm>
            <a:off x="1717403" y="2020932"/>
            <a:ext cx="6414039" cy="3812539"/>
          </a:xfrm>
        </p:spPr>
      </p:pic>
    </p:spTree>
    <p:extLst>
      <p:ext uri="{BB962C8B-B14F-4D97-AF65-F5344CB8AC3E}">
        <p14:creationId xmlns="" xmlns:p14="http://schemas.microsoft.com/office/powerpoint/2010/main" val="219672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card</a:t>
            </a:r>
            <a:endParaRPr lang="en-US" dirty="0"/>
          </a:p>
        </p:txBody>
      </p:sp>
      <p:pic>
        <p:nvPicPr>
          <p:cNvPr id="4" name="Content Placeholder 3" descr="Screen Shot 2012-11-12 at 下午7.17.31.png"/>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39492" t="33885" r="23457" b="25846"/>
          <a:stretch/>
        </p:blipFill>
        <p:spPr>
          <a:xfrm>
            <a:off x="907867" y="2741652"/>
            <a:ext cx="3533851" cy="2400882"/>
          </a:xfrm>
        </p:spPr>
      </p:pic>
      <p:pic>
        <p:nvPicPr>
          <p:cNvPr id="6" name="Picture 5" descr="Screen Shot 2012-11-12 at 下午7.17.41.png"/>
          <p:cNvPicPr>
            <a:picLocks noChangeAspect="1"/>
          </p:cNvPicPr>
          <p:nvPr/>
        </p:nvPicPr>
        <p:blipFill rotWithShape="1">
          <a:blip r:embed="rId3">
            <a:extLst>
              <a:ext uri="{28A0092B-C50C-407E-A947-70E740481C1C}">
                <a14:useLocalDpi xmlns="" xmlns:a14="http://schemas.microsoft.com/office/drawing/2010/main" val="0"/>
              </a:ext>
            </a:extLst>
          </a:blip>
          <a:srcRect l="26593" t="33196" r="35804" b="24794"/>
          <a:stretch/>
        </p:blipFill>
        <p:spPr>
          <a:xfrm>
            <a:off x="4979422" y="2741652"/>
            <a:ext cx="3438438" cy="2400882"/>
          </a:xfrm>
          <a:prstGeom prst="rect">
            <a:avLst/>
          </a:prstGeom>
        </p:spPr>
      </p:pic>
      <p:sp>
        <p:nvSpPr>
          <p:cNvPr id="7" name="TextBox 6"/>
          <p:cNvSpPr txBox="1"/>
          <p:nvPr/>
        </p:nvSpPr>
        <p:spPr>
          <a:xfrm>
            <a:off x="2338757" y="5467813"/>
            <a:ext cx="736099" cy="369332"/>
          </a:xfrm>
          <a:prstGeom prst="rect">
            <a:avLst/>
          </a:prstGeom>
          <a:noFill/>
        </p:spPr>
        <p:txBody>
          <a:bodyPr wrap="none" rtlCol="0">
            <a:spAutoFit/>
          </a:bodyPr>
          <a:lstStyle/>
          <a:p>
            <a:r>
              <a:rPr lang="en-US" dirty="0" smtClean="0"/>
              <a:t>Front</a:t>
            </a:r>
            <a:endParaRPr lang="en-US" dirty="0"/>
          </a:p>
        </p:txBody>
      </p:sp>
      <p:sp>
        <p:nvSpPr>
          <p:cNvPr id="8" name="TextBox 7"/>
          <p:cNvSpPr txBox="1"/>
          <p:nvPr/>
        </p:nvSpPr>
        <p:spPr>
          <a:xfrm>
            <a:off x="6483690" y="5405854"/>
            <a:ext cx="671979" cy="369332"/>
          </a:xfrm>
          <a:prstGeom prst="rect">
            <a:avLst/>
          </a:prstGeom>
          <a:noFill/>
        </p:spPr>
        <p:txBody>
          <a:bodyPr wrap="none" rtlCol="0">
            <a:spAutoFit/>
          </a:bodyPr>
          <a:lstStyle/>
          <a:p>
            <a:r>
              <a:rPr lang="en-US" dirty="0" smtClean="0"/>
              <a:t>Back</a:t>
            </a:r>
            <a:endParaRPr lang="en-US" dirty="0"/>
          </a:p>
        </p:txBody>
      </p:sp>
    </p:spTree>
    <p:extLst>
      <p:ext uri="{BB962C8B-B14F-4D97-AF65-F5344CB8AC3E}">
        <p14:creationId xmlns="" xmlns:p14="http://schemas.microsoft.com/office/powerpoint/2010/main" val="96949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Merchandise Description</a:t>
            </a:r>
            <a:endParaRPr lang="en-US" dirty="0"/>
          </a:p>
        </p:txBody>
      </p:sp>
      <p:sp>
        <p:nvSpPr>
          <p:cNvPr id="5" name="Content Placeholder 4"/>
          <p:cNvSpPr>
            <a:spLocks noGrp="1"/>
          </p:cNvSpPr>
          <p:nvPr>
            <p:ph idx="1"/>
          </p:nvPr>
        </p:nvSpPr>
        <p:spPr>
          <a:xfrm>
            <a:off x="726141" y="1349551"/>
            <a:ext cx="7691719" cy="4476481"/>
          </a:xfrm>
        </p:spPr>
        <p:txBody>
          <a:bodyPr>
            <a:normAutofit fontScale="77500" lnSpcReduction="20000"/>
          </a:bodyPr>
          <a:lstStyle/>
          <a:p>
            <a:pPr marL="0" indent="0">
              <a:buNone/>
            </a:pPr>
            <a:endParaRPr lang="en-US" dirty="0" smtClean="0"/>
          </a:p>
          <a:p>
            <a:pPr>
              <a:lnSpc>
                <a:spcPct val="150000"/>
              </a:lnSpc>
            </a:pPr>
            <a:r>
              <a:rPr lang="en-US" dirty="0" smtClean="0"/>
              <a:t>Our </a:t>
            </a:r>
            <a:r>
              <a:rPr lang="en-US" dirty="0"/>
              <a:t>unique tailoring naturally shows the confident charm and natural sexy that we wanted to present to consumers. The cloths material selections are based on comfort and fashionable as the starting point. By using the international vision to create a different cultural style. Everybody wants something different, and that is what we are here for. </a:t>
            </a:r>
            <a:endParaRPr lang="en-US" dirty="0" smtClean="0"/>
          </a:p>
          <a:p>
            <a:pPr>
              <a:lnSpc>
                <a:spcPct val="150000"/>
              </a:lnSpc>
            </a:pPr>
            <a:r>
              <a:rPr lang="en-US" dirty="0" smtClean="0"/>
              <a:t>Our brand marketing will address several factors, including brand description, benefits, target market, competitive differences, pricing, and communication strategy.   </a:t>
            </a:r>
            <a:endParaRPr lang="en-US" dirty="0"/>
          </a:p>
          <a:p>
            <a:endParaRPr lang="en-US" dirty="0"/>
          </a:p>
        </p:txBody>
      </p:sp>
    </p:spTree>
    <p:extLst>
      <p:ext uri="{BB962C8B-B14F-4D97-AF65-F5344CB8AC3E}">
        <p14:creationId xmlns="" xmlns:p14="http://schemas.microsoft.com/office/powerpoint/2010/main" val="2642997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450165"/>
            <a:ext cx="7691719" cy="5708587"/>
          </a:xfrm>
        </p:spPr>
        <p:txBody>
          <a:bodyPr>
            <a:normAutofit fontScale="62500" lnSpcReduction="20000"/>
          </a:bodyPr>
          <a:lstStyle/>
          <a:p>
            <a:pPr>
              <a:lnSpc>
                <a:spcPct val="150000"/>
              </a:lnSpc>
            </a:pPr>
            <a:r>
              <a:rPr lang="en-US" dirty="0" smtClean="0"/>
              <a:t>Image brand description is unique tailoring targeted at being naturally sexy as well as comfortable and fashionable.  Our international vision will brand different cultural styles.  </a:t>
            </a:r>
          </a:p>
          <a:p>
            <a:pPr>
              <a:lnSpc>
                <a:spcPct val="150000"/>
              </a:lnSpc>
            </a:pPr>
            <a:r>
              <a:rPr lang="en-US" dirty="0" smtClean="0"/>
              <a:t>Benefits of Image is the fashion style that unique and comfortable for all consumers.  </a:t>
            </a:r>
          </a:p>
          <a:p>
            <a:pPr>
              <a:lnSpc>
                <a:spcPct val="150000"/>
              </a:lnSpc>
            </a:pPr>
            <a:r>
              <a:rPr lang="en-US" dirty="0" smtClean="0"/>
              <a:t>Target market of Image is for any individual who craves the unique individuality inspired from international design.  This includes consumers that are both young and old females, primarily Asian.    </a:t>
            </a:r>
          </a:p>
          <a:p>
            <a:pPr>
              <a:lnSpc>
                <a:spcPct val="150000"/>
              </a:lnSpc>
            </a:pPr>
            <a:r>
              <a:rPr lang="en-US" dirty="0" smtClean="0"/>
              <a:t>The competitive differences will be our location, prices, and products.  Included in this would be our customer service we provide as well.  </a:t>
            </a:r>
          </a:p>
          <a:p>
            <a:pPr>
              <a:lnSpc>
                <a:spcPct val="150000"/>
              </a:lnSpc>
            </a:pPr>
            <a:r>
              <a:rPr lang="en-US" dirty="0" smtClean="0"/>
              <a:t>Pricing is key as well.  We will  target the medium-high retail market.  If we make it too cheap it will lose its value, and if it is too expensive it will be hard to even get it into the market.  </a:t>
            </a:r>
          </a:p>
          <a:p>
            <a:pPr>
              <a:lnSpc>
                <a:spcPct val="150000"/>
              </a:lnSpc>
            </a:pPr>
            <a:r>
              <a:rPr lang="en-US" dirty="0" smtClean="0"/>
              <a:t>Communication strategy will be through advertising and word of mouth.  </a:t>
            </a:r>
          </a:p>
          <a:p>
            <a:pPr>
              <a:lnSpc>
                <a:spcPct val="150000"/>
              </a:lnSpc>
            </a:pPr>
            <a:endParaRPr lang="en-US" dirty="0" smtClean="0"/>
          </a:p>
          <a:p>
            <a:pPr>
              <a:lnSpc>
                <a:spcPct val="150000"/>
              </a:lnSpc>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183</TotalTime>
  <Words>995</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Venture</vt:lpstr>
      <vt:lpstr>Imagine</vt:lpstr>
      <vt:lpstr>Table of Contents</vt:lpstr>
      <vt:lpstr>About Imagine</vt:lpstr>
      <vt:lpstr>Slide 4</vt:lpstr>
      <vt:lpstr>Map and Location</vt:lpstr>
      <vt:lpstr>Logo</vt:lpstr>
      <vt:lpstr>Business card</vt:lpstr>
      <vt:lpstr>Merchandise Description</vt:lpstr>
      <vt:lpstr>Slide 9</vt:lpstr>
      <vt:lpstr> Industry Analysis </vt:lpstr>
      <vt:lpstr> Target market Analysis </vt:lpstr>
      <vt:lpstr> Competitive Environment </vt:lpstr>
      <vt:lpstr>SWOT</vt:lpstr>
      <vt:lpstr>Slide 14</vt:lpstr>
      <vt:lpstr>Threats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Imagine</dc:title>
  <dc:creator>user</dc:creator>
  <cp:lastModifiedBy>me</cp:lastModifiedBy>
  <cp:revision>26</cp:revision>
  <dcterms:created xsi:type="dcterms:W3CDTF">2012-11-13T03:01:45Z</dcterms:created>
  <dcterms:modified xsi:type="dcterms:W3CDTF">2012-12-14T20:56:22Z</dcterms:modified>
</cp:coreProperties>
</file>