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429" autoAdjust="0"/>
  </p:normalViewPr>
  <p:slideViewPr>
    <p:cSldViewPr>
      <p:cViewPr varScale="1">
        <p:scale>
          <a:sx n="56" d="100"/>
          <a:sy n="56" d="100"/>
        </p:scale>
        <p:origin x="-22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E70DC6-AFFE-47C8-8229-6EBABD69F045}" type="datetimeFigureOut">
              <a:rPr lang="en-US" smtClean="0"/>
              <a:t>4/27/2013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9F8F88-D378-4CEC-B69D-635F4B34D0E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Online</a:t>
            </a:r>
            <a:r>
              <a:rPr lang="en-US" baseline="0" dirty="0" smtClean="0"/>
              <a:t> games are those which are played over electronic platforms. These platforms may include computers, game consoles such as XBOX and Sony Playstation, and mobile devices such as handheld game players or smart phone. Now a days, all platforms that host online games, do so on the support of internet</a:t>
            </a:r>
          </a:p>
          <a:p>
            <a:endParaRPr lang="en-US" baseline="0" dirty="0" smtClean="0"/>
          </a:p>
          <a:p>
            <a:r>
              <a:rPr lang="en-US" baseline="0" dirty="0" smtClean="0"/>
              <a:t>There are several reasons why online games have become popular. First of all, players do not have to be in the same place to compete against each other. Thus, finding a player or players against whom to compete is never a problem because players from all over the world participate in online games. Another factor that contributes towards the popularity of online games is that they are often supported by multiple devices. Thus, added flexibility greatly increases the appeal of online games. One can play the same game through a smart phone or notebook or a tablet device, depending upon his/her mood or circumstances. Online games have also become popular because players have more choices than ever. One can find a game in almost every category so there is something for every taste and mood.</a:t>
            </a:r>
          </a:p>
        </p:txBody>
      </p:sp>
      <p:sp>
        <p:nvSpPr>
          <p:cNvPr id="4" name="Slide Number Placeholder 3"/>
          <p:cNvSpPr>
            <a:spLocks noGrp="1"/>
          </p:cNvSpPr>
          <p:nvPr>
            <p:ph type="sldNum" sz="quarter" idx="10"/>
          </p:nvPr>
        </p:nvSpPr>
        <p:spPr/>
        <p:txBody>
          <a:bodyPr/>
          <a:lstStyle/>
          <a:p>
            <a:fld id="{119F8F88-D378-4CEC-B69D-635F4B34D0E9}"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Even though, internet has greatly contributed towards the growth and popularity of online gaming, online</a:t>
            </a:r>
            <a:r>
              <a:rPr lang="en-US" baseline="0" dirty="0" smtClean="0"/>
              <a:t> games also existed in pre-internet days when they would either be supported by modems or terminals.</a:t>
            </a:r>
          </a:p>
          <a:p>
            <a:endParaRPr lang="en-US" baseline="0" dirty="0" smtClean="0"/>
          </a:p>
          <a:p>
            <a:r>
              <a:rPr lang="en-US" baseline="0" dirty="0" smtClean="0"/>
              <a:t>There are as many different types of online games as there are players. Not only they can be found in every category but they also vary in terms of difficulty level and graphics capabilities. Now even 3D games are available which is a far cry from the days of text-based games such as hangman.</a:t>
            </a:r>
          </a:p>
          <a:p>
            <a:endParaRPr lang="en-US" baseline="0" dirty="0" smtClean="0"/>
          </a:p>
          <a:p>
            <a:r>
              <a:rPr lang="en-US" baseline="0" dirty="0" smtClean="0"/>
              <a:t>Online games now impose none or very few constraints on the players. First of all, close geographical proximity is no longer an issue and players can play against any from any part of the world. Similarly, online games have also greatly expanded in their scale and scope and can now host almost unlimited number of players such as MMORPG games and real-time strategy games such as </a:t>
            </a:r>
            <a:r>
              <a:rPr lang="en-US" baseline="0" dirty="0" err="1" smtClean="0"/>
              <a:t>EverQuest</a:t>
            </a:r>
            <a:r>
              <a:rPr lang="en-US" baseline="0" dirty="0" smtClean="0"/>
              <a:t> and World of </a:t>
            </a:r>
            <a:r>
              <a:rPr lang="en-US" baseline="0" dirty="0" err="1" smtClean="0"/>
              <a:t>Warcraft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119F8F88-D378-4CEC-B69D-635F4B34D0E9}"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Online games are not only a fun activity but also help users develop several</a:t>
            </a:r>
            <a:r>
              <a:rPr lang="en-US" baseline="0" dirty="0" smtClean="0"/>
              <a:t> beneficial skills. First of all, they help develop team coordination skills. Team players have to make sure they are working t, towards common goals and all of their actions take the team closer to the final objective. </a:t>
            </a:r>
          </a:p>
          <a:p>
            <a:endParaRPr lang="en-US" baseline="0" dirty="0" smtClean="0"/>
          </a:p>
          <a:p>
            <a:r>
              <a:rPr lang="en-US" baseline="0" dirty="0" smtClean="0"/>
              <a:t>Online games also help develop teamwork skills because team players have to work together to achieve goals. Similarly, social interaction skills are also improved because team players are often total strangers and even from totally different cultural and ethnic backgrounds. Thus, online games not only help social interaction skills but also cross-cultural skills in many instances as they learn about each other’s thinking and leadership styles, among other things.</a:t>
            </a:r>
          </a:p>
          <a:p>
            <a:endParaRPr lang="en-US" baseline="0" dirty="0" smtClean="0"/>
          </a:p>
          <a:p>
            <a:r>
              <a:rPr lang="en-US" baseline="0" dirty="0" smtClean="0"/>
              <a:t>Online games often involve puzzles and missions that require novel and creative solutions. This helps players develop their problem-solving skills by taking into account the circumstances in the game, identifying options, and choosing the best alternative.</a:t>
            </a:r>
            <a:endParaRPr lang="en-US" dirty="0"/>
          </a:p>
        </p:txBody>
      </p:sp>
      <p:sp>
        <p:nvSpPr>
          <p:cNvPr id="4" name="Slide Number Placeholder 3"/>
          <p:cNvSpPr>
            <a:spLocks noGrp="1"/>
          </p:cNvSpPr>
          <p:nvPr>
            <p:ph type="sldNum" sz="quarter" idx="10"/>
          </p:nvPr>
        </p:nvSpPr>
        <p:spPr/>
        <p:txBody>
          <a:bodyPr/>
          <a:lstStyle/>
          <a:p>
            <a:fld id="{119F8F88-D378-4CEC-B69D-635F4B34D0E9}"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Online players come from a diverse range of ethnic, cultural, and</a:t>
            </a:r>
            <a:r>
              <a:rPr lang="en-US" baseline="0" dirty="0" smtClean="0"/>
              <a:t> social backgrounds. Thus the communication between them not only help individual players become better at communication but also cross-cultural communication which usually has different rules. </a:t>
            </a:r>
            <a:r>
              <a:rPr lang="en-US" dirty="0" smtClean="0"/>
              <a:t>Online games also help develop communication skills because the</a:t>
            </a:r>
            <a:r>
              <a:rPr lang="en-US" baseline="0" dirty="0" smtClean="0"/>
              <a:t> players often have to work together to achieve objectives and their success also depends upon their </a:t>
            </a:r>
            <a:r>
              <a:rPr lang="en-US" baseline="0" dirty="0" err="1" smtClean="0"/>
              <a:t>comunication</a:t>
            </a:r>
            <a:r>
              <a:rPr lang="en-US" baseline="0" dirty="0" smtClean="0"/>
              <a:t> skills. Thus, they are motivated to improve their communication skills to minimize the costs of communication misunderstanding. </a:t>
            </a:r>
          </a:p>
          <a:p>
            <a:endParaRPr lang="en-US" baseline="0" dirty="0" smtClean="0"/>
          </a:p>
          <a:p>
            <a:r>
              <a:rPr lang="en-US" baseline="0" dirty="0" smtClean="0"/>
              <a:t>Online games also help players improve their strategy development skills. Players are usually given limited resources with which to achieve their objective, thus, they have to figure out ways to efficiently use those resources in achieving the objectives. In addition, challenges are often complex and require brainstorming. There may be different options available at times and the players have to choose which option may be the best one.</a:t>
            </a:r>
          </a:p>
          <a:p>
            <a:endParaRPr lang="en-US" baseline="0" dirty="0" smtClean="0"/>
          </a:p>
          <a:p>
            <a:r>
              <a:rPr lang="en-US" baseline="0" dirty="0" smtClean="0"/>
              <a:t>Online games also help players learn conflict management skills because they often work in teams where members may have different personalities, opinions, and playing styles. Thus, the team members have to figure out ways to prevent conflict from getting out of control and to ensure that all players work together productively.</a:t>
            </a:r>
          </a:p>
          <a:p>
            <a:endParaRPr lang="en-US" baseline="0" dirty="0" smtClean="0"/>
          </a:p>
          <a:p>
            <a:r>
              <a:rPr lang="en-US" baseline="0" dirty="0" smtClean="0"/>
              <a:t>Online games are often quite long and it is not uncommon for original team members to leave and for new ones to join. The challenge is such a scenario is to make sure that the overall team stays on track and old members helps new members quickly settle in their respective roles.</a:t>
            </a:r>
            <a:endParaRPr lang="en-US" dirty="0"/>
          </a:p>
        </p:txBody>
      </p:sp>
      <p:sp>
        <p:nvSpPr>
          <p:cNvPr id="4" name="Slide Number Placeholder 3"/>
          <p:cNvSpPr>
            <a:spLocks noGrp="1"/>
          </p:cNvSpPr>
          <p:nvPr>
            <p:ph type="sldNum" sz="quarter" idx="10"/>
          </p:nvPr>
        </p:nvSpPr>
        <p:spPr/>
        <p:txBody>
          <a:bodyPr/>
          <a:lstStyle/>
          <a:p>
            <a:fld id="{119F8F88-D378-4CEC-B69D-635F4B34D0E9}"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Different players often prefer different online games, depending upon their personal characteristics.</a:t>
            </a:r>
            <a:r>
              <a:rPr lang="en-US" baseline="0" dirty="0" smtClean="0"/>
              <a:t> Players who play solo may prefer shorter games which can be finished quickly while those who enjoy playing in teams may prefer longer games.</a:t>
            </a:r>
          </a:p>
          <a:p>
            <a:endParaRPr lang="en-US" baseline="0" dirty="0" smtClean="0"/>
          </a:p>
          <a:p>
            <a:r>
              <a:rPr lang="en-US" baseline="0" dirty="0" smtClean="0"/>
              <a:t>There are various reasons why team players may prefer longer games. First of all, playing with others is fun and prevent the game from becoming boring too soon. Team members help each other stay focused. Team games are also usually more complex, thus, they demand greater commitment from the players. As a result, players become more engaged with the game and are willing to invest more time resources.</a:t>
            </a:r>
          </a:p>
          <a:p>
            <a:endParaRPr lang="en-US" baseline="0" dirty="0" smtClean="0"/>
          </a:p>
          <a:p>
            <a:r>
              <a:rPr lang="en-US" baseline="0" dirty="0" smtClean="0"/>
              <a:t>Team games are popular because games such as MMORPGs offer players the best of both worlds. They allow players to contribute to teams while also maintaining their autonomy. Thus, while the players’ actions affect team progress, players do have the independence to choose their own actions and control their characters as they please.</a:t>
            </a:r>
          </a:p>
          <a:p>
            <a:r>
              <a:rPr lang="en-US" baseline="0" dirty="0" smtClean="0"/>
              <a:t>Team games also provide sense of appreciation to the players as their role is important to the team’s successful completion of objectives. In other words, the feeling of being needed provides them with psychological satisfaction. </a:t>
            </a:r>
            <a:endParaRPr lang="en-US" dirty="0"/>
          </a:p>
        </p:txBody>
      </p:sp>
      <p:sp>
        <p:nvSpPr>
          <p:cNvPr id="4" name="Slide Number Placeholder 3"/>
          <p:cNvSpPr>
            <a:spLocks noGrp="1"/>
          </p:cNvSpPr>
          <p:nvPr>
            <p:ph type="sldNum" sz="quarter" idx="10"/>
          </p:nvPr>
        </p:nvSpPr>
        <p:spPr/>
        <p:txBody>
          <a:bodyPr/>
          <a:lstStyle/>
          <a:p>
            <a:fld id="{119F8F88-D378-4CEC-B69D-635F4B34D0E9}"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everyone shares</a:t>
            </a:r>
            <a:r>
              <a:rPr lang="en-US" baseline="0" dirty="0" smtClean="0"/>
              <a:t> the view that online games help develop teamwork and other important skills. Some believe that the benefits of online games are exaggerated.</a:t>
            </a:r>
          </a:p>
          <a:p>
            <a:endParaRPr lang="en-US" baseline="0" dirty="0" smtClean="0"/>
          </a:p>
          <a:p>
            <a:r>
              <a:rPr lang="en-US" baseline="0" dirty="0" smtClean="0"/>
              <a:t>One scholar claims that online games do not promote cooperation but competition. Everyone wants to be the most visible and they play to improve their own status and image. In addition, team members do not welcome just about every person but instead prefer only the best players. This is because the length of the game is usually determined by the skills of the team players and higher level of skills mean the team may be able to stay in the game longer.</a:t>
            </a:r>
            <a:endParaRPr lang="en-US" dirty="0"/>
          </a:p>
        </p:txBody>
      </p:sp>
      <p:sp>
        <p:nvSpPr>
          <p:cNvPr id="4" name="Slide Number Placeholder 3"/>
          <p:cNvSpPr>
            <a:spLocks noGrp="1"/>
          </p:cNvSpPr>
          <p:nvPr>
            <p:ph type="sldNum" sz="quarter" idx="10"/>
          </p:nvPr>
        </p:nvSpPr>
        <p:spPr/>
        <p:txBody>
          <a:bodyPr/>
          <a:lstStyle/>
          <a:p>
            <a:fld id="{119F8F88-D378-4CEC-B69D-635F4B34D0E9}"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Several strategies could be pursued to increase the learning value of online games.</a:t>
            </a:r>
          </a:p>
          <a:p>
            <a:endParaRPr lang="en-US" dirty="0" smtClean="0"/>
          </a:p>
          <a:p>
            <a:r>
              <a:rPr lang="en-US" dirty="0" smtClean="0"/>
              <a:t>First of all, online games may focus more on functional roles in which each player assumes a specialized</a:t>
            </a:r>
            <a:r>
              <a:rPr lang="en-US" baseline="0" dirty="0" smtClean="0"/>
              <a:t> role and builds expertise in it. It may be very much like a traditional workplace where some are expert in accounting stuff while others may be focused upon marketing activities and so on. Similarly, player’s performance may be judged more on their performance in the specialized roles they took rather than other criteria such as the team’s overall performance.</a:t>
            </a:r>
          </a:p>
          <a:p>
            <a:endParaRPr lang="en-US" baseline="0" dirty="0" smtClean="0"/>
          </a:p>
          <a:p>
            <a:r>
              <a:rPr lang="en-US" baseline="0" dirty="0" smtClean="0"/>
              <a:t>Online games may also be more effective if they are accompanied by social communities. Players who join hands in games only have temporary relationships which end with the game itself. Social communities may have develop stronger, long-lasting relationships among players. Social communities may also enhance learning experience since they will provide each team player to express their experiences and benefit others from the insights. Team members may exchange ideas and even devise more effective strategies. Communication does take place while playing games also but it may be limited and usually related to the challenge at hand.</a:t>
            </a:r>
            <a:endParaRPr lang="en-US" dirty="0"/>
          </a:p>
        </p:txBody>
      </p:sp>
      <p:sp>
        <p:nvSpPr>
          <p:cNvPr id="4" name="Slide Number Placeholder 3"/>
          <p:cNvSpPr>
            <a:spLocks noGrp="1"/>
          </p:cNvSpPr>
          <p:nvPr>
            <p:ph type="sldNum" sz="quarter" idx="10"/>
          </p:nvPr>
        </p:nvSpPr>
        <p:spPr/>
        <p:txBody>
          <a:bodyPr/>
          <a:lstStyle/>
          <a:p>
            <a:fld id="{119F8F88-D378-4CEC-B69D-635F4B34D0E9}"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Online games</a:t>
            </a:r>
            <a:r>
              <a:rPr lang="en-US" baseline="0" dirty="0" smtClean="0"/>
              <a:t> should be designed to help as many people participate as possible. This helps build virtual communities and also enable players to learn valuable skills which may benefit them in real life.</a:t>
            </a:r>
          </a:p>
          <a:p>
            <a:endParaRPr lang="en-US" baseline="0" dirty="0" smtClean="0"/>
          </a:p>
          <a:p>
            <a:r>
              <a:rPr lang="en-US" baseline="0" dirty="0" smtClean="0"/>
              <a:t>Online games should not only focus on entertainment but also on teaching specific skills. Thus, online games should be both fun and educational.</a:t>
            </a:r>
          </a:p>
          <a:p>
            <a:endParaRPr lang="en-US" baseline="0" dirty="0" smtClean="0"/>
          </a:p>
          <a:p>
            <a:r>
              <a:rPr lang="en-US" baseline="0" dirty="0" smtClean="0"/>
              <a:t>Even though team games are usually quite innovative, attention should be given to solo games as well. Many people are often short on time and innovative solo games may help them reap some of the benefits of team games.</a:t>
            </a:r>
          </a:p>
          <a:p>
            <a:endParaRPr lang="en-US" baseline="0" dirty="0" smtClean="0"/>
          </a:p>
          <a:p>
            <a:r>
              <a:rPr lang="en-US" baseline="0" dirty="0" smtClean="0"/>
              <a:t>Similarly, online games should have flexible design so that it can accommodate the unique needs of different players. Similarly, a flexible design may also make the games appealing to more people. </a:t>
            </a:r>
            <a:endParaRPr lang="en-US" dirty="0"/>
          </a:p>
        </p:txBody>
      </p:sp>
      <p:sp>
        <p:nvSpPr>
          <p:cNvPr id="4" name="Slide Number Placeholder 3"/>
          <p:cNvSpPr>
            <a:spLocks noGrp="1"/>
          </p:cNvSpPr>
          <p:nvPr>
            <p:ph type="sldNum" sz="quarter" idx="10"/>
          </p:nvPr>
        </p:nvSpPr>
        <p:spPr/>
        <p:txBody>
          <a:bodyPr/>
          <a:lstStyle/>
          <a:p>
            <a:fld id="{119F8F88-D378-4CEC-B69D-635F4B34D0E9}"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4/26/2013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4/26/2013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Gaming Collaboration</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Name</a:t>
            </a:r>
          </a:p>
          <a:p>
            <a:r>
              <a:rPr lang="en-US" dirty="0" smtClean="0"/>
              <a:t>Course</a:t>
            </a:r>
          </a:p>
          <a:p>
            <a:r>
              <a:rPr lang="en-US" dirty="0" smtClean="0"/>
              <a:t>Instructor</a:t>
            </a:r>
          </a:p>
          <a:p>
            <a:r>
              <a:rPr lang="en-US" dirty="0" smtClean="0"/>
              <a:t>Date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to="" calcmode="lin" valueType="num">
                                      <p:cBhvr>
                                        <p:cTn id="13" dur="1" fill="hold"/>
                                        <p:tgtEl>
                                          <p:spTgt spid="3">
                                            <p:txEl>
                                              <p:pRg st="1" end="1"/>
                                            </p:txEl>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to="" calcmode="lin" valueType="num">
                                      <p:cBhvr>
                                        <p:cTn id="16" dur="1" fill="hold"/>
                                        <p:tgtEl>
                                          <p:spTgt spid="3">
                                            <p:txEl>
                                              <p:pRg st="2" end="2"/>
                                            </p:txEl>
                                          </p:spTgt>
                                        </p:tgtEl>
                                        <p:attrNameLst>
                                          <p:attrName/>
                                        </p:attrNameLst>
                                      </p:cBhvr>
                                    </p:anim>
                                  </p:childTnLst>
                                </p:cTn>
                              </p:par>
                              <p:par>
                                <p:cTn id="17" presetID="24"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to="" calcmode="lin" valueType="num">
                                      <p:cBhvr>
                                        <p:cTn id="19"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smtClean="0"/>
              <a:t>Online Games</a:t>
            </a:r>
          </a:p>
          <a:p>
            <a:pPr lvl="1"/>
            <a:r>
              <a:rPr lang="en-US" dirty="0" smtClean="0"/>
              <a:t>Connect players over electronic platforms</a:t>
            </a:r>
          </a:p>
          <a:p>
            <a:pPr lvl="2"/>
            <a:r>
              <a:rPr lang="en-US" dirty="0" smtClean="0"/>
              <a:t>Platforms include computers, game consoles, mobile devices</a:t>
            </a:r>
          </a:p>
          <a:p>
            <a:pPr lvl="2"/>
            <a:r>
              <a:rPr lang="en-US" dirty="0" smtClean="0"/>
              <a:t>Almost always supported by internet</a:t>
            </a:r>
          </a:p>
          <a:p>
            <a:pPr lvl="1"/>
            <a:endParaRPr lang="en-US" dirty="0" smtClean="0"/>
          </a:p>
          <a:p>
            <a:r>
              <a:rPr lang="en-US" dirty="0" smtClean="0"/>
              <a:t>Why popular?</a:t>
            </a:r>
          </a:p>
          <a:p>
            <a:pPr lvl="1"/>
            <a:r>
              <a:rPr lang="en-US" dirty="0" smtClean="0"/>
              <a:t>Remove geographical constraints between players</a:t>
            </a:r>
          </a:p>
          <a:p>
            <a:pPr lvl="1"/>
            <a:r>
              <a:rPr lang="en-US" dirty="0" smtClean="0"/>
              <a:t>Supported by multiple devices</a:t>
            </a:r>
          </a:p>
          <a:p>
            <a:pPr lvl="1"/>
            <a:r>
              <a:rPr lang="en-US" dirty="0" smtClean="0"/>
              <a:t>Games in almost every category</a:t>
            </a:r>
          </a:p>
          <a:p>
            <a:pPr lvl="2"/>
            <a:r>
              <a:rPr lang="en-US" dirty="0" smtClean="0"/>
              <a:t>Suit all tastes</a:t>
            </a:r>
          </a:p>
          <a:p>
            <a:pPr lvl="1"/>
            <a:endParaRPr lang="en-US" dirty="0" smtClean="0"/>
          </a:p>
          <a:p>
            <a:pPr lvl="1"/>
            <a:endParaRPr lang="en-US" dirty="0" smtClean="0"/>
          </a:p>
          <a:p>
            <a:pPr lvl="2"/>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to="" calcmode="lin" valueType="num">
                                      <p:cBhvr>
                                        <p:cTn id="42" dur="1" fill="hold"/>
                                        <p:tgtEl>
                                          <p:spTgt spid="3">
                                            <p:txEl>
                                              <p:pRg st="7" end="7"/>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to="" calcmode="lin" valueType="num">
                                      <p:cBhvr>
                                        <p:cTn id="47" dur="1" fill="hold"/>
                                        <p:tgtEl>
                                          <p:spTgt spid="3">
                                            <p:txEl>
                                              <p:pRg st="8" end="8"/>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to="" calcmode="lin" valueType="num">
                                      <p:cBhvr>
                                        <p:cTn id="52" dur="1" fill="hold"/>
                                        <p:tgtEl>
                                          <p:spTgt spid="3">
                                            <p:txEl>
                                              <p:pRg st="9" end="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a:bodyPr>
          <a:lstStyle/>
          <a:p>
            <a:r>
              <a:rPr lang="en-US" dirty="0" smtClean="0"/>
              <a:t>Existed before internet as well</a:t>
            </a:r>
          </a:p>
          <a:p>
            <a:pPr lvl="1"/>
            <a:r>
              <a:rPr lang="en-US" dirty="0" smtClean="0"/>
              <a:t>Supported by terminals and modems</a:t>
            </a:r>
          </a:p>
          <a:p>
            <a:endParaRPr lang="en-US" dirty="0" smtClean="0"/>
          </a:p>
          <a:p>
            <a:r>
              <a:rPr lang="en-US" dirty="0" smtClean="0"/>
              <a:t>Complexity varies</a:t>
            </a:r>
          </a:p>
          <a:p>
            <a:pPr lvl="1"/>
            <a:r>
              <a:rPr lang="en-US" dirty="0" smtClean="0"/>
              <a:t>Simple text-based to complex graphics</a:t>
            </a:r>
          </a:p>
          <a:p>
            <a:pPr lvl="1"/>
            <a:endParaRPr lang="en-US" dirty="0" smtClean="0"/>
          </a:p>
          <a:p>
            <a:r>
              <a:rPr lang="en-US" dirty="0" smtClean="0"/>
              <a:t>Constraints: a thing of the past</a:t>
            </a:r>
          </a:p>
          <a:p>
            <a:pPr lvl="1"/>
            <a:r>
              <a:rPr lang="en-US" dirty="0" smtClean="0"/>
              <a:t>Internet allows connectivity among players from all over the world</a:t>
            </a:r>
          </a:p>
          <a:p>
            <a:pPr lvl="1"/>
            <a:r>
              <a:rPr lang="en-US" dirty="0" smtClean="0"/>
              <a:t>Some games support almost unlimited number of players</a:t>
            </a:r>
          </a:p>
          <a:p>
            <a:pPr lvl="2"/>
            <a:r>
              <a:rPr lang="en-US" dirty="0" smtClean="0"/>
              <a:t>MMORPG and Real-Time Strategy Games</a:t>
            </a:r>
          </a:p>
          <a:p>
            <a:pPr lvl="1"/>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to="" calcmode="lin" valueType="num">
                                      <p:cBhvr>
                                        <p:cTn id="32" dur="1" fill="hold"/>
                                        <p:tgtEl>
                                          <p:spTgt spid="3">
                                            <p:txEl>
                                              <p:pRg st="6" end="6"/>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to="" calcmode="lin" valueType="num">
                                      <p:cBhvr>
                                        <p:cTn id="42" dur="1" fill="hold"/>
                                        <p:tgtEl>
                                          <p:spTgt spid="3">
                                            <p:txEl>
                                              <p:pRg st="8" end="8"/>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to="" calcmode="lin" valueType="num">
                                      <p:cBhvr>
                                        <p:cTn id="47" dur="1" fill="hold"/>
                                        <p:tgtEl>
                                          <p:spTgt spid="3">
                                            <p:txEl>
                                              <p:pRg st="9" end="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Ramifications for Work Processes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Online games help develop</a:t>
            </a:r>
          </a:p>
          <a:p>
            <a:pPr lvl="1">
              <a:buNone/>
            </a:pPr>
            <a:r>
              <a:rPr lang="en-US" dirty="0" smtClean="0"/>
              <a:t>1. Team coordination skills</a:t>
            </a:r>
          </a:p>
          <a:p>
            <a:pPr lvl="2"/>
            <a:r>
              <a:rPr lang="en-US" dirty="0" smtClean="0"/>
              <a:t>Team members ensure they work towards common objectives</a:t>
            </a:r>
          </a:p>
          <a:p>
            <a:pPr lvl="2"/>
            <a:endParaRPr lang="en-US" dirty="0" smtClean="0"/>
          </a:p>
          <a:p>
            <a:pPr lvl="1">
              <a:buNone/>
            </a:pPr>
            <a:r>
              <a:rPr lang="en-US" dirty="0" smtClean="0"/>
              <a:t>2. Teamwork skills</a:t>
            </a:r>
          </a:p>
          <a:p>
            <a:pPr lvl="2"/>
            <a:r>
              <a:rPr lang="en-US" dirty="0" smtClean="0"/>
              <a:t>Work together to develop and implement strategy</a:t>
            </a:r>
          </a:p>
          <a:p>
            <a:pPr lvl="2"/>
            <a:endParaRPr lang="en-US" dirty="0" smtClean="0"/>
          </a:p>
          <a:p>
            <a:pPr lvl="1">
              <a:buNone/>
            </a:pPr>
            <a:r>
              <a:rPr lang="en-US" dirty="0" smtClean="0"/>
              <a:t>3. Social interaction skills</a:t>
            </a:r>
          </a:p>
          <a:p>
            <a:pPr lvl="2"/>
            <a:r>
              <a:rPr lang="en-US" dirty="0" smtClean="0"/>
              <a:t>Meet people from diverse cultural and ethnic backgrounds</a:t>
            </a:r>
          </a:p>
          <a:p>
            <a:pPr lvl="2"/>
            <a:endParaRPr lang="en-US" dirty="0" smtClean="0"/>
          </a:p>
          <a:p>
            <a:pPr lvl="1">
              <a:buNone/>
            </a:pPr>
            <a:r>
              <a:rPr lang="en-US" dirty="0" smtClean="0"/>
              <a:t>4. Problem-solving skills</a:t>
            </a:r>
          </a:p>
          <a:p>
            <a:pPr lvl="2"/>
            <a:r>
              <a:rPr lang="en-US" dirty="0" smtClean="0"/>
              <a:t>Come up with creative and novel solutions to solve puzzle/achieve objectives</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to="" calcmode="lin" valueType="num">
                                      <p:cBhvr>
                                        <p:cTn id="42" dur="1" fill="hold"/>
                                        <p:tgtEl>
                                          <p:spTgt spid="3">
                                            <p:txEl>
                                              <p:pRg st="8" end="8"/>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to="" calcmode="lin" valueType="num">
                                      <p:cBhvr>
                                        <p:cTn id="47" dur="1" fill="hold"/>
                                        <p:tgtEl>
                                          <p:spTgt spid="3">
                                            <p:txEl>
                                              <p:pRg st="10" end="10"/>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 to="" calcmode="lin" valueType="num">
                                      <p:cBhvr>
                                        <p:cTn id="52" dur="1" fill="hold"/>
                                        <p:tgtEl>
                                          <p:spTgt spid="3">
                                            <p:txEl>
                                              <p:pRg st="11" end="1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Ramifications for Work Processes (cont…)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Online games help develop</a:t>
            </a:r>
          </a:p>
          <a:p>
            <a:pPr>
              <a:buNone/>
            </a:pPr>
            <a:endParaRPr lang="en-US" dirty="0" smtClean="0"/>
          </a:p>
          <a:p>
            <a:pPr lvl="1">
              <a:buNone/>
            </a:pPr>
            <a:r>
              <a:rPr lang="en-US" dirty="0" smtClean="0"/>
              <a:t>5. Communication skills</a:t>
            </a:r>
          </a:p>
          <a:p>
            <a:pPr lvl="2"/>
            <a:r>
              <a:rPr lang="en-US" dirty="0" smtClean="0"/>
              <a:t>Players communicate with others who come from all kinds of backgrounds</a:t>
            </a:r>
          </a:p>
          <a:p>
            <a:pPr lvl="2"/>
            <a:r>
              <a:rPr lang="en-US" dirty="0" smtClean="0"/>
              <a:t>Probability of achieving objectives often depends upon communication skills</a:t>
            </a:r>
          </a:p>
          <a:p>
            <a:pPr lvl="2"/>
            <a:r>
              <a:rPr lang="en-US" dirty="0" smtClean="0"/>
              <a:t>Motivates players to work on their communication </a:t>
            </a:r>
            <a:r>
              <a:rPr lang="en-US" dirty="0" smtClean="0"/>
              <a:t>skills</a:t>
            </a:r>
          </a:p>
          <a:p>
            <a:pPr lvl="2"/>
            <a:endParaRPr lang="en-US" dirty="0" smtClean="0"/>
          </a:p>
          <a:p>
            <a:pPr lvl="1">
              <a:buNone/>
            </a:pPr>
            <a:r>
              <a:rPr lang="en-US" dirty="0" smtClean="0"/>
              <a:t>6. Strategy development skills</a:t>
            </a:r>
          </a:p>
          <a:p>
            <a:pPr lvl="2"/>
            <a:r>
              <a:rPr lang="en-US" dirty="0" smtClean="0"/>
              <a:t>Game missions often require use of limited resources to achieve objectives</a:t>
            </a:r>
          </a:p>
          <a:p>
            <a:pPr lvl="2"/>
            <a:r>
              <a:rPr lang="en-US" dirty="0" smtClean="0"/>
              <a:t>Challenges are often complex and require careful planning</a:t>
            </a:r>
          </a:p>
          <a:p>
            <a:pPr lvl="2"/>
            <a:endParaRPr lang="en-US" dirty="0" smtClean="0"/>
          </a:p>
          <a:p>
            <a:pPr lvl="1">
              <a:buNone/>
            </a:pPr>
            <a:r>
              <a:rPr lang="en-US" dirty="0" smtClean="0"/>
              <a:t>7. Conflict management skills</a:t>
            </a:r>
          </a:p>
          <a:p>
            <a:pPr lvl="2"/>
            <a:r>
              <a:rPr lang="en-US" dirty="0" smtClean="0"/>
              <a:t>The ability of team members to achieve objectives also depends upon their ability to manage conflict and avoid </a:t>
            </a:r>
            <a:r>
              <a:rPr lang="en-US" dirty="0" smtClean="0"/>
              <a:t>politics</a:t>
            </a:r>
          </a:p>
          <a:p>
            <a:pPr lvl="2"/>
            <a:endParaRPr lang="en-US" dirty="0" smtClean="0"/>
          </a:p>
          <a:p>
            <a:pPr lvl="1">
              <a:buNone/>
            </a:pPr>
            <a:r>
              <a:rPr lang="en-US" dirty="0" smtClean="0"/>
              <a:t>8. </a:t>
            </a:r>
            <a:r>
              <a:rPr lang="en-US" sz="2300" dirty="0" smtClean="0"/>
              <a:t>Change management skills</a:t>
            </a:r>
          </a:p>
          <a:p>
            <a:pPr lvl="2"/>
            <a:r>
              <a:rPr lang="en-US" sz="2100" dirty="0" smtClean="0"/>
              <a:t>Success fully accomplishing  </a:t>
            </a:r>
            <a:r>
              <a:rPr lang="en-US" sz="2100" dirty="0" smtClean="0"/>
              <a:t>long-term goals also requires successfully adapting to changing team compositions	</a:t>
            </a:r>
          </a:p>
          <a:p>
            <a:pPr lvl="1">
              <a:buNone/>
            </a:pPr>
            <a:r>
              <a:rPr lang="en-US" sz="2100" dirty="0" smtClean="0"/>
              <a:t>	</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to="" calcmode="lin" valueType="num">
                                      <p:cBhvr>
                                        <p:cTn id="37" dur="1" fill="hold"/>
                                        <p:tgtEl>
                                          <p:spTgt spid="3">
                                            <p:txEl>
                                              <p:pRg st="7" end="7"/>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to="" calcmode="lin" valueType="num">
                                      <p:cBhvr>
                                        <p:cTn id="42" dur="1" fill="hold"/>
                                        <p:tgtEl>
                                          <p:spTgt spid="3">
                                            <p:txEl>
                                              <p:pRg st="8" end="8"/>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to="" calcmode="lin" valueType="num">
                                      <p:cBhvr>
                                        <p:cTn id="47" dur="1" fill="hold"/>
                                        <p:tgtEl>
                                          <p:spTgt spid="3">
                                            <p:txEl>
                                              <p:pRg st="9" end="9"/>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 to="" calcmode="lin" valueType="num">
                                      <p:cBhvr>
                                        <p:cTn id="52" dur="1" fill="hold"/>
                                        <p:tgtEl>
                                          <p:spTgt spid="3">
                                            <p:txEl>
                                              <p:pRg st="11" end="11"/>
                                            </p:txEl>
                                          </p:spTgt>
                                        </p:tgtEl>
                                        <p:attrNameLst>
                                          <p:attrName/>
                                        </p:attrNameLst>
                                      </p:cBhvr>
                                    </p:anim>
                                  </p:childTnLst>
                                </p:cTn>
                              </p:par>
                            </p:childTnLst>
                          </p:cTn>
                        </p:par>
                      </p:childTnLst>
                    </p:cTn>
                  </p:par>
                  <p:par>
                    <p:cTn id="53" fill="hold">
                      <p:stCondLst>
                        <p:cond delay="indefinite"/>
                      </p:stCondLst>
                      <p:childTnLst>
                        <p:par>
                          <p:cTn id="54" fill="hold">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 to="" calcmode="lin" valueType="num">
                                      <p:cBhvr>
                                        <p:cTn id="57" dur="1" fill="hold"/>
                                        <p:tgtEl>
                                          <p:spTgt spid="3">
                                            <p:txEl>
                                              <p:pRg st="12" end="12"/>
                                            </p:txEl>
                                          </p:spTgt>
                                        </p:tgtEl>
                                        <p:attrNameLst>
                                          <p:attrName/>
                                        </p:attrNameLst>
                                      </p:cBhvr>
                                    </p:anim>
                                  </p:childTnLst>
                                </p:cTn>
                              </p:par>
                            </p:childTnLst>
                          </p:cTn>
                        </p:par>
                      </p:childTnLst>
                    </p:cTn>
                  </p:par>
                  <p:par>
                    <p:cTn id="58" fill="hold">
                      <p:stCondLst>
                        <p:cond delay="indefinite"/>
                      </p:stCondLst>
                      <p:childTnLst>
                        <p:par>
                          <p:cTn id="59" fill="hold">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3">
                                            <p:txEl>
                                              <p:pRg st="14" end="14"/>
                                            </p:txEl>
                                          </p:spTgt>
                                        </p:tgtEl>
                                        <p:attrNameLst>
                                          <p:attrName>style.visibility</p:attrName>
                                        </p:attrNameLst>
                                      </p:cBhvr>
                                      <p:to>
                                        <p:strVal val="visible"/>
                                      </p:to>
                                    </p:set>
                                    <p:anim to="" calcmode="lin" valueType="num">
                                      <p:cBhvr>
                                        <p:cTn id="62" dur="1" fill="hold"/>
                                        <p:tgtEl>
                                          <p:spTgt spid="3">
                                            <p:txEl>
                                              <p:pRg st="14" end="14"/>
                                            </p:txEl>
                                          </p:spTgt>
                                        </p:tgtEl>
                                        <p:attrNameLst>
                                          <p:attrName/>
                                        </p:attrNameLst>
                                      </p:cBhvr>
                                    </p:anim>
                                  </p:childTnLst>
                                </p:cTn>
                              </p:par>
                            </p:childTnLst>
                          </p:cTn>
                        </p:par>
                      </p:childTnLst>
                    </p:cTn>
                  </p:par>
                  <p:par>
                    <p:cTn id="63" fill="hold">
                      <p:stCondLst>
                        <p:cond delay="indefinite"/>
                      </p:stCondLst>
                      <p:childTnLst>
                        <p:par>
                          <p:cTn id="64" fill="hold">
                            <p:stCondLst>
                              <p:cond delay="0"/>
                            </p:stCondLst>
                            <p:childTnLst>
                              <p:par>
                                <p:cTn id="65" presetID="24"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anim to="" calcmode="lin" valueType="num">
                                      <p:cBhvr>
                                        <p:cTn id="67" dur="1" fill="hold"/>
                                        <p:tgtEl>
                                          <p:spTgt spid="3">
                                            <p:txEl>
                                              <p:pRg st="15" end="15"/>
                                            </p:txEl>
                                          </p:spTgt>
                                        </p:tgtEl>
                                        <p:attrNameLst>
                                          <p:attrName/>
                                        </p:attrNameLst>
                                      </p:cBhvr>
                                    </p:anim>
                                  </p:childTnLst>
                                </p:cTn>
                              </p:par>
                            </p:childTnLst>
                          </p:cTn>
                        </p:par>
                      </p:childTnLst>
                    </p:cTn>
                  </p:par>
                  <p:par>
                    <p:cTn id="68" fill="hold">
                      <p:stCondLst>
                        <p:cond delay="indefinite"/>
                      </p:stCondLst>
                      <p:childTnLst>
                        <p:par>
                          <p:cTn id="69" fill="hold">
                            <p:stCondLst>
                              <p:cond delay="0"/>
                            </p:stCondLst>
                            <p:childTnLst>
                              <p:par>
                                <p:cTn id="70" presetID="24" presetClass="entr" presetSubtype="0" fill="hold" grpId="0" nodeType="clickEffect">
                                  <p:stCondLst>
                                    <p:cond delay="0"/>
                                  </p:stCondLst>
                                  <p:childTnLst>
                                    <p:set>
                                      <p:cBhvr>
                                        <p:cTn id="71" dur="1" fill="hold">
                                          <p:stCondLst>
                                            <p:cond delay="0"/>
                                          </p:stCondLst>
                                        </p:cTn>
                                        <p:tgtEl>
                                          <p:spTgt spid="3">
                                            <p:txEl>
                                              <p:pRg st="16" end="16"/>
                                            </p:txEl>
                                          </p:spTgt>
                                        </p:tgtEl>
                                        <p:attrNameLst>
                                          <p:attrName>style.visibility</p:attrName>
                                        </p:attrNameLst>
                                      </p:cBhvr>
                                      <p:to>
                                        <p:strVal val="visible"/>
                                      </p:to>
                                    </p:set>
                                    <p:anim to="" calcmode="lin" valueType="num">
                                      <p:cBhvr>
                                        <p:cTn id="72" dur="1" fill="hold"/>
                                        <p:tgtEl>
                                          <p:spTgt spid="3">
                                            <p:txEl>
                                              <p:pRg st="16" end="1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Online Games &amp; Teams</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Game preference depends upon players’ characteristics</a:t>
            </a:r>
          </a:p>
          <a:p>
            <a:pPr lvl="1"/>
            <a:r>
              <a:rPr lang="en-US" sz="2000" dirty="0" smtClean="0"/>
              <a:t>Solo players prefer shorter games</a:t>
            </a:r>
          </a:p>
          <a:p>
            <a:pPr lvl="1"/>
            <a:r>
              <a:rPr lang="en-US" sz="2000" dirty="0" smtClean="0"/>
              <a:t>Team players prefer longer games</a:t>
            </a:r>
          </a:p>
          <a:p>
            <a:pPr lvl="1"/>
            <a:endParaRPr lang="en-US" sz="2000" dirty="0" smtClean="0"/>
          </a:p>
          <a:p>
            <a:r>
              <a:rPr lang="en-US" sz="2400" dirty="0" smtClean="0"/>
              <a:t>Team players play longer games</a:t>
            </a:r>
          </a:p>
          <a:p>
            <a:pPr lvl="1"/>
            <a:r>
              <a:rPr lang="en-US" sz="2000" dirty="0" smtClean="0"/>
              <a:t>Team environment keeps games interesting</a:t>
            </a:r>
          </a:p>
          <a:p>
            <a:pPr lvl="1"/>
            <a:r>
              <a:rPr lang="en-US" sz="2000" dirty="0" smtClean="0"/>
              <a:t>Team games require higher level of </a:t>
            </a:r>
            <a:r>
              <a:rPr lang="en-US" sz="2000" dirty="0" smtClean="0"/>
              <a:t>engagement</a:t>
            </a:r>
          </a:p>
          <a:p>
            <a:pPr lvl="1"/>
            <a:endParaRPr lang="en-US" sz="2000" dirty="0" smtClean="0"/>
          </a:p>
          <a:p>
            <a:r>
              <a:rPr lang="en-US" sz="2400" dirty="0" smtClean="0"/>
              <a:t>Team games are popular</a:t>
            </a:r>
            <a:endParaRPr lang="en-US" sz="2400" dirty="0" smtClean="0"/>
          </a:p>
          <a:p>
            <a:pPr lvl="1"/>
            <a:r>
              <a:rPr lang="en-US" sz="2000" dirty="0" smtClean="0"/>
              <a:t>Games such as MMORPGs allow </a:t>
            </a:r>
            <a:r>
              <a:rPr lang="en-US" sz="2000" dirty="0" smtClean="0"/>
              <a:t>players to be part of teams while maintaining </a:t>
            </a:r>
            <a:r>
              <a:rPr lang="en-US" sz="2000" dirty="0" smtClean="0"/>
              <a:t>autonomy</a:t>
            </a:r>
          </a:p>
          <a:p>
            <a:pPr lvl="1"/>
            <a:r>
              <a:rPr lang="en-US" sz="2000" dirty="0" smtClean="0"/>
              <a:t>Players feel important at the thought of being needed by the team</a:t>
            </a:r>
          </a:p>
          <a:p>
            <a:pPr lvl="1"/>
            <a:endParaRPr lang="en-US" sz="2000"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to="" calcmode="lin" valueType="num">
                                      <p:cBhvr>
                                        <p:cTn id="37" dur="1" fill="hold"/>
                                        <p:tgtEl>
                                          <p:spTgt spid="3">
                                            <p:txEl>
                                              <p:pRg st="6" end="6"/>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to="" calcmode="lin" valueType="num">
                                      <p:cBhvr>
                                        <p:cTn id="42" dur="1" fill="hold"/>
                                        <p:tgtEl>
                                          <p:spTgt spid="3">
                                            <p:txEl>
                                              <p:pRg st="8" end="8"/>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to="" calcmode="lin" valueType="num">
                                      <p:cBhvr>
                                        <p:cTn id="47" dur="1" fill="hold"/>
                                        <p:tgtEl>
                                          <p:spTgt spid="3">
                                            <p:txEl>
                                              <p:pRg st="9" end="9"/>
                                            </p:txEl>
                                          </p:spTgt>
                                        </p:tgtEl>
                                        <p:attrNameLst>
                                          <p:attrName/>
                                        </p:attrNameLst>
                                      </p:cBhvr>
                                    </p:anim>
                                  </p:childTnLst>
                                </p:cTn>
                              </p:par>
                            </p:childTnLst>
                          </p:cTn>
                        </p:par>
                      </p:childTnLst>
                    </p:cTn>
                  </p:par>
                  <p:par>
                    <p:cTn id="48" fill="hold">
                      <p:stCondLst>
                        <p:cond delay="indefinite"/>
                      </p:stCondLst>
                      <p:childTnLst>
                        <p:par>
                          <p:cTn id="49" fill="hold">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 to="" calcmode="lin" valueType="num">
                                      <p:cBhvr>
                                        <p:cTn id="52" dur="1" fill="hold"/>
                                        <p:tgtEl>
                                          <p:spTgt spid="3">
                                            <p:txEl>
                                              <p:pRg st="10" end="1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Online Games &amp; Teams – Alternative View</a:t>
            </a:r>
            <a:endParaRPr lang="en-US" dirty="0"/>
          </a:p>
        </p:txBody>
      </p:sp>
      <p:sp>
        <p:nvSpPr>
          <p:cNvPr id="3" name="Content Placeholder 2"/>
          <p:cNvSpPr>
            <a:spLocks noGrp="1"/>
          </p:cNvSpPr>
          <p:nvPr>
            <p:ph idx="1"/>
          </p:nvPr>
        </p:nvSpPr>
        <p:spPr/>
        <p:txBody>
          <a:bodyPr/>
          <a:lstStyle/>
          <a:p>
            <a:r>
              <a:rPr lang="en-US" dirty="0" smtClean="0"/>
              <a:t>Role of games in developing teamwork may be exaggerated</a:t>
            </a:r>
          </a:p>
          <a:p>
            <a:endParaRPr lang="en-US" dirty="0" smtClean="0"/>
          </a:p>
          <a:p>
            <a:pPr lvl="1"/>
            <a:r>
              <a:rPr lang="en-US" dirty="0" smtClean="0"/>
              <a:t>One scholar claims team games promote competition rather than cooperation</a:t>
            </a:r>
          </a:p>
          <a:p>
            <a:pPr lvl="1"/>
            <a:endParaRPr lang="en-US" dirty="0" smtClean="0"/>
          </a:p>
          <a:p>
            <a:pPr lvl="2"/>
            <a:r>
              <a:rPr lang="en-US" dirty="0" smtClean="0"/>
              <a:t>Team members prefer only the most competitive team members</a:t>
            </a:r>
          </a:p>
          <a:p>
            <a:pPr lvl="2"/>
            <a:r>
              <a:rPr lang="en-US" dirty="0" smtClean="0"/>
              <a:t>Help keep games longer</a:t>
            </a:r>
          </a:p>
          <a:p>
            <a:pPr lvl="2"/>
            <a:endParaRPr lang="en-US" dirty="0" smtClean="0"/>
          </a:p>
          <a:p>
            <a:endParaRPr lang="en-US" dirty="0" smtClean="0"/>
          </a:p>
          <a:p>
            <a:pPr lvl="2"/>
            <a:endParaRPr lang="en-US" dirty="0" smtClean="0"/>
          </a:p>
          <a:p>
            <a:endParaRPr lang="en-US" dirty="0" smtClean="0"/>
          </a:p>
          <a:p>
            <a:pPr lvl="2"/>
            <a:endParaRPr lang="en-US" dirty="0" smtClean="0"/>
          </a:p>
          <a:p>
            <a:endParaRPr lang="en-US" dirty="0" smtClean="0"/>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Management Issues &amp; Technology</a:t>
            </a:r>
            <a:endParaRPr lang="en-US" dirty="0"/>
          </a:p>
        </p:txBody>
      </p:sp>
      <p:sp>
        <p:nvSpPr>
          <p:cNvPr id="3" name="Content Placeholder 2"/>
          <p:cNvSpPr>
            <a:spLocks noGrp="1"/>
          </p:cNvSpPr>
          <p:nvPr>
            <p:ph idx="1"/>
          </p:nvPr>
        </p:nvSpPr>
        <p:spPr/>
        <p:txBody>
          <a:bodyPr/>
          <a:lstStyle/>
          <a:p>
            <a:r>
              <a:rPr lang="en-US" dirty="0" smtClean="0"/>
              <a:t>Strategies to enhance team management and workplace skills</a:t>
            </a:r>
          </a:p>
          <a:p>
            <a:pPr lvl="1"/>
            <a:r>
              <a:rPr lang="en-US" dirty="0" smtClean="0"/>
              <a:t>Online games  should concentrate more on functional roles</a:t>
            </a:r>
          </a:p>
          <a:p>
            <a:pPr lvl="2"/>
            <a:r>
              <a:rPr lang="en-US" dirty="0" smtClean="0"/>
              <a:t>Players’ performance be judged on functional efficiency </a:t>
            </a:r>
          </a:p>
          <a:p>
            <a:pPr lvl="1"/>
            <a:r>
              <a:rPr lang="en-US" dirty="0" smtClean="0"/>
              <a:t>Online games should also supplement social communities</a:t>
            </a:r>
          </a:p>
          <a:p>
            <a:pPr lvl="2"/>
            <a:r>
              <a:rPr lang="en-US" dirty="0" smtClean="0"/>
              <a:t>Help develop personal relationships among team members</a:t>
            </a:r>
          </a:p>
          <a:p>
            <a:pPr lvl="2"/>
            <a:r>
              <a:rPr lang="en-US" dirty="0" smtClean="0"/>
              <a:t>Provide opportunities to reflect upon past actions and learn from each other’s insights</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to="" calcmode="lin" valueType="num">
                                      <p:cBhvr>
                                        <p:cTn id="37"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r>
              <a:rPr lang="en-US" sz="2400" dirty="0" smtClean="0"/>
              <a:t>Online games should be designed to ensure engagement of maximum number of people</a:t>
            </a:r>
          </a:p>
          <a:p>
            <a:endParaRPr lang="en-US" sz="2400" dirty="0" smtClean="0"/>
          </a:p>
          <a:p>
            <a:r>
              <a:rPr lang="en-US" sz="2400" dirty="0" smtClean="0"/>
              <a:t>Online games should achieve a delicate balance between functionality and fun factor</a:t>
            </a:r>
          </a:p>
          <a:p>
            <a:endParaRPr lang="en-US" sz="2400" dirty="0" smtClean="0"/>
          </a:p>
          <a:p>
            <a:r>
              <a:rPr lang="en-US" sz="2400" dirty="0" smtClean="0"/>
              <a:t>Attention should also be given to innovative solo games</a:t>
            </a:r>
          </a:p>
          <a:p>
            <a:endParaRPr lang="en-US" sz="2400" dirty="0" smtClean="0"/>
          </a:p>
          <a:p>
            <a:r>
              <a:rPr lang="en-US" sz="2400" dirty="0" smtClean="0"/>
              <a:t>Online games should also ensure flexible </a:t>
            </a:r>
            <a:r>
              <a:rPr lang="en-US" sz="2400" dirty="0" err="1" smtClean="0"/>
              <a:t>gameplay</a:t>
            </a:r>
            <a:endParaRPr lang="en-US" sz="24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to="" calcmode="lin" valueType="num">
                                      <p:cBhvr>
                                        <p:cTn id="2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1953</Words>
  <Application>Microsoft Office PowerPoint</Application>
  <PresentationFormat>On-screen Show (4:3)</PresentationFormat>
  <Paragraphs>148</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Gaming Collaboration</vt:lpstr>
      <vt:lpstr>Introduction</vt:lpstr>
      <vt:lpstr>Background</vt:lpstr>
      <vt:lpstr>Ramifications for Work Processes</vt:lpstr>
      <vt:lpstr>Ramifications for Work Processes (cont…)</vt:lpstr>
      <vt:lpstr>Online Games &amp; Teams</vt:lpstr>
      <vt:lpstr>Online Games &amp; Teams – Alternative View</vt:lpstr>
      <vt:lpstr>Management Issues &amp; Technology</vt:lpstr>
      <vt:lpstr>Conclusions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2013-04-26T20:18:25Z</dcterms:created>
  <dcterms:modified xsi:type="dcterms:W3CDTF">2013-04-27T06:37:56Z</dcterms:modified>
</cp:coreProperties>
</file>