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59" r:id="rId5"/>
    <p:sldId id="262" r:id="rId6"/>
    <p:sldId id="263"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2B5D19-FB14-4094-BFA9-163FF1AA2DA2}" type="datetimeFigureOut">
              <a:rPr lang="en-US" smtClean="0"/>
              <a:t>11/4/2012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6831B-2406-4A04-A8F2-76CAE8DCEA23}" type="slidenum">
              <a:rPr lang="en-US" smtClean="0"/>
              <a:t>‹#›</a:t>
            </a:fld>
            <a:endParaRPr lang="en-US" dirty="0"/>
          </a:p>
        </p:txBody>
      </p:sp>
    </p:spTree>
    <p:extLst>
      <p:ext uri="{BB962C8B-B14F-4D97-AF65-F5344CB8AC3E}">
        <p14:creationId xmlns:p14="http://schemas.microsoft.com/office/powerpoint/2010/main" val="1014385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was limited knowledge about medicine and science during this time. There were limited treatment options as well. Most ‘medical doctors’ either completed an apprenticeship or took a course to obtain a license because there was no medical school. Nurses were actually midwives or religious affiliated women who helped patients as much as possible given their limited capabilities with medicine or health care. Hospitals were dirty, only inhabited mainly by the poor, and not a place where people wished to stay or even visit.</a:t>
            </a:r>
          </a:p>
          <a:p>
            <a:r>
              <a:rPr lang="en-US" dirty="0" smtClean="0"/>
              <a:t>(Dominguez</a:t>
            </a:r>
            <a:r>
              <a:rPr lang="en-US" baseline="0" dirty="0" smtClean="0"/>
              <a:t> &amp; Dominguez, 2012)</a:t>
            </a:r>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2</a:t>
            </a:fld>
            <a:endParaRPr lang="en-US" dirty="0"/>
          </a:p>
        </p:txBody>
      </p:sp>
    </p:spTree>
    <p:extLst>
      <p:ext uri="{BB962C8B-B14F-4D97-AF65-F5344CB8AC3E}">
        <p14:creationId xmlns:p14="http://schemas.microsoft.com/office/powerpoint/2010/main" val="2593036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that the diseases affecting populations were mostly taken care of, concentration was focused on the individual and acute diseases. Also trauma was a large part of deaths during this time period. There were many new discoveries because of the research conducted throughout newly opened medical colleges and hospitals. After the Great Depression, President Roosevelt put into place his New Deal, which was meant to assist those who could not afford medical care (amongst other things). This was the government’s first real attempt in helping the entire population via preventive medicine (Dominguez &amp; Dominguez, 2012).</a:t>
            </a:r>
          </a:p>
          <a:p>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3</a:t>
            </a:fld>
            <a:endParaRPr lang="en-US" dirty="0"/>
          </a:p>
        </p:txBody>
      </p:sp>
    </p:spTree>
    <p:extLst>
      <p:ext uri="{BB962C8B-B14F-4D97-AF65-F5344CB8AC3E}">
        <p14:creationId xmlns:p14="http://schemas.microsoft.com/office/powerpoint/2010/main" val="2829461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people are living longer, chronic illnesses are becoming a growing concern and now are the cause for most sickness and death. Prevention and control of these illnesses are the main focuses of medical research and resources. Hospitals are now seen as the leaders of medical care and research, while specialists make up the majority of physicians graduating from medical school. Insurance companies have begun competing for business and rewriting their terms of coverage. The government’s presence in the health care sector is greater than ever before due to the increased demand on government programs such as Medicaid and Medicare. These programs have become enormous and the government has begun to examine ways to cut costs without cutting coverage to those individuals who need care (Dominguez &amp; Dominguez, 2012).</a:t>
            </a:r>
          </a:p>
          <a:p>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4</a:t>
            </a:fld>
            <a:endParaRPr lang="en-US" dirty="0"/>
          </a:p>
        </p:txBody>
      </p:sp>
    </p:spTree>
    <p:extLst>
      <p:ext uri="{BB962C8B-B14F-4D97-AF65-F5344CB8AC3E}">
        <p14:creationId xmlns:p14="http://schemas.microsoft.com/office/powerpoint/2010/main" val="3200622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health care system has</a:t>
            </a:r>
            <a:r>
              <a:rPr lang="en-US" baseline="0" dirty="0" smtClean="0"/>
              <a:t> served as a catalyst in saving countless numbers of individuals from death due to acute and chronic diseases by offering them preventive care as well as acute care and long term assistance. The access to specialists and institutions allows us to shop for the care we desire and this gives us countless possibilities when compared to other countries.</a:t>
            </a:r>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5</a:t>
            </a:fld>
            <a:endParaRPr lang="en-US" dirty="0"/>
          </a:p>
        </p:txBody>
      </p:sp>
    </p:spTree>
    <p:extLst>
      <p:ext uri="{BB962C8B-B14F-4D97-AF65-F5344CB8AC3E}">
        <p14:creationId xmlns:p14="http://schemas.microsoft.com/office/powerpoint/2010/main" val="3309992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Costs for insurance and government funded programs have skyrocketed with no end in sight. This has placed a tremendous burden on every individual, especially those who find it difficult to afford insurance during the present time. Also, the elderly have lived longer and enjoyed a better quality of life because of innovate</a:t>
            </a:r>
            <a:r>
              <a:rPr lang="en-US" baseline="0" dirty="0" smtClean="0"/>
              <a:t> medical treatment options and preventive medicine, but this cost has also placed a significant burden on the overall industry of health care.</a:t>
            </a:r>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6</a:t>
            </a:fld>
            <a:endParaRPr lang="en-US" dirty="0"/>
          </a:p>
        </p:txBody>
      </p:sp>
    </p:spTree>
    <p:extLst>
      <p:ext uri="{BB962C8B-B14F-4D97-AF65-F5344CB8AC3E}">
        <p14:creationId xmlns:p14="http://schemas.microsoft.com/office/powerpoint/2010/main" val="1377051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for us, as Americans, to understand health</a:t>
            </a:r>
            <a:r>
              <a:rPr lang="en-US" baseline="0" dirty="0" smtClean="0"/>
              <a:t> care policies enough that we have the ability to make informed decisions about what is going to effect us. It is also essential for us to understand current events when they relate to health care so that we are knowledgeable and have the ability to voice our opinions about things that directly impact our lives.</a:t>
            </a:r>
            <a:endParaRPr lang="en-US" dirty="0"/>
          </a:p>
        </p:txBody>
      </p:sp>
      <p:sp>
        <p:nvSpPr>
          <p:cNvPr id="4" name="Slide Number Placeholder 3"/>
          <p:cNvSpPr>
            <a:spLocks noGrp="1"/>
          </p:cNvSpPr>
          <p:nvPr>
            <p:ph type="sldNum" sz="quarter" idx="10"/>
          </p:nvPr>
        </p:nvSpPr>
        <p:spPr/>
        <p:txBody>
          <a:bodyPr/>
          <a:lstStyle/>
          <a:p>
            <a:fld id="{3696831B-2406-4A04-A8F2-76CAE8DCEA23}" type="slidenum">
              <a:rPr lang="en-US" smtClean="0"/>
              <a:t>8</a:t>
            </a:fld>
            <a:endParaRPr lang="en-US" dirty="0"/>
          </a:p>
        </p:txBody>
      </p:sp>
    </p:spTree>
    <p:extLst>
      <p:ext uri="{BB962C8B-B14F-4D97-AF65-F5344CB8AC3E}">
        <p14:creationId xmlns:p14="http://schemas.microsoft.com/office/powerpoint/2010/main" val="3188447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B7D0F3-1547-4B65-A9A9-EE7FD6E897C8}" type="datetimeFigureOut">
              <a:rPr lang="en-US" smtClean="0"/>
              <a:t>11/4/2012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A95DEB-A7C8-4BA4-B8F3-090352762EDE}"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A95DEB-A7C8-4BA4-B8F3-090352762EDE}"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A95DEB-A7C8-4BA4-B8F3-090352762EDE}"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A95DEB-A7C8-4BA4-B8F3-090352762EDE}"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5A95DEB-A7C8-4BA4-B8F3-090352762EDE}"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A95DEB-A7C8-4BA4-B8F3-090352762EDE}"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5A95DEB-A7C8-4BA4-B8F3-090352762ED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5A95DEB-A7C8-4BA4-B8F3-090352762EDE}"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B7D0F3-1547-4B65-A9A9-EE7FD6E897C8}" type="datetimeFigureOut">
              <a:rPr lang="en-US" smtClean="0"/>
              <a:t>11/4/2012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5A95DEB-A7C8-4BA4-B8F3-090352762EDE}"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B7D0F3-1547-4B65-A9A9-EE7FD6E897C8}" type="datetimeFigureOut">
              <a:rPr lang="en-US" smtClean="0"/>
              <a:t>11/4/2012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5A95DEB-A7C8-4BA4-B8F3-090352762EDE}"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B7D0F3-1547-4B65-A9A9-EE7FD6E897C8}" type="datetimeFigureOut">
              <a:rPr lang="en-US" smtClean="0"/>
              <a:t>11/4/2012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A95DEB-A7C8-4BA4-B8F3-090352762EDE}"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B7D0F3-1547-4B65-A9A9-EE7FD6E897C8}" type="datetimeFigureOut">
              <a:rPr lang="en-US" smtClean="0"/>
              <a:t>11/4/2012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A95DEB-A7C8-4BA4-B8F3-090352762ED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Growth and Evolvement of the U.S. Health Care System</a:t>
            </a:r>
            <a:endParaRPr lang="en-US" dirty="0"/>
          </a:p>
        </p:txBody>
      </p:sp>
      <p:sp>
        <p:nvSpPr>
          <p:cNvPr id="3" name="Subtitle 2"/>
          <p:cNvSpPr>
            <a:spLocks noGrp="1"/>
          </p:cNvSpPr>
          <p:nvPr>
            <p:ph type="subTitle" idx="1"/>
          </p:nvPr>
        </p:nvSpPr>
        <p:spPr/>
        <p:txBody>
          <a:bodyPr/>
          <a:lstStyle/>
          <a:p>
            <a:pPr algn="ctr"/>
            <a:r>
              <a:rPr lang="en-US" dirty="0" smtClean="0"/>
              <a:t>Your Name</a:t>
            </a:r>
          </a:p>
          <a:p>
            <a:pPr algn="ctr"/>
            <a:r>
              <a:rPr lang="en-US" dirty="0" smtClean="0"/>
              <a:t>Date</a:t>
            </a:r>
          </a:p>
          <a:p>
            <a:endParaRPr lang="en-US" dirty="0"/>
          </a:p>
        </p:txBody>
      </p:sp>
    </p:spTree>
    <p:extLst>
      <p:ext uri="{BB962C8B-B14F-4D97-AF65-F5344CB8AC3E}">
        <p14:creationId xmlns:p14="http://schemas.microsoft.com/office/powerpoint/2010/main" val="327757365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Malaria, cholera, yellow fever, smallpox, and influenza were the leading causes of sickness and death during this time</a:t>
            </a:r>
          </a:p>
          <a:p>
            <a:r>
              <a:rPr lang="en-US" dirty="0" smtClean="0"/>
              <a:t>By 1900, improvements to sanitation and sewer systems helped eradicate most of these diseases</a:t>
            </a:r>
          </a:p>
          <a:p>
            <a:r>
              <a:rPr lang="en-US" dirty="0" smtClean="0"/>
              <a:t>Medical training was limited and doctors’ visits were mostly in the home with a ‘black bag’</a:t>
            </a:r>
          </a:p>
          <a:p>
            <a:r>
              <a:rPr lang="en-US" dirty="0" smtClean="0"/>
              <a:t>Hospitals were not clean; hospital workers often died of the illnesses they attempted to treat</a:t>
            </a:r>
          </a:p>
          <a:p>
            <a:endParaRPr lang="en-US" dirty="0"/>
          </a:p>
          <a:p>
            <a:pPr marL="109728" indent="0">
              <a:buNone/>
            </a:pPr>
            <a:r>
              <a:rPr lang="en-US" sz="1900" dirty="0" smtClean="0"/>
              <a:t>(Dominguez &amp; Dominguez, 2012)</a:t>
            </a:r>
            <a:endParaRPr lang="en-US" sz="1900" dirty="0"/>
          </a:p>
        </p:txBody>
      </p:sp>
      <p:sp>
        <p:nvSpPr>
          <p:cNvPr id="3" name="Title 2"/>
          <p:cNvSpPr>
            <a:spLocks noGrp="1"/>
          </p:cNvSpPr>
          <p:nvPr>
            <p:ph type="title"/>
          </p:nvPr>
        </p:nvSpPr>
        <p:spPr/>
        <p:txBody>
          <a:bodyPr/>
          <a:lstStyle/>
          <a:p>
            <a:pPr algn="ctr"/>
            <a:r>
              <a:rPr lang="en-US" dirty="0" smtClean="0"/>
              <a:t>Health Care: 1850-1900</a:t>
            </a:r>
            <a:endParaRPr lang="en-US" dirty="0"/>
          </a:p>
        </p:txBody>
      </p:sp>
    </p:spTree>
    <p:extLst>
      <p:ext uri="{BB962C8B-B14F-4D97-AF65-F5344CB8AC3E}">
        <p14:creationId xmlns:p14="http://schemas.microsoft.com/office/powerpoint/2010/main" val="361472130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Pneumonia, tuberculosis, heart disease, and accidents were the main causes of sickness and death during this time</a:t>
            </a:r>
          </a:p>
          <a:p>
            <a:r>
              <a:rPr lang="en-US" dirty="0" smtClean="0"/>
              <a:t>The focus of health care shifted from the diseases of an entire population to diseases of an individual</a:t>
            </a:r>
          </a:p>
          <a:p>
            <a:r>
              <a:rPr lang="en-US" dirty="0" smtClean="0"/>
              <a:t>The hospitals and physicians became primary sources for medical care</a:t>
            </a:r>
          </a:p>
          <a:p>
            <a:r>
              <a:rPr lang="en-US" dirty="0" smtClean="0"/>
              <a:t>Specialists became more abundant during this time</a:t>
            </a:r>
          </a:p>
          <a:p>
            <a:r>
              <a:rPr lang="en-US" dirty="0" smtClean="0"/>
              <a:t>The first insurance company was created in Texas (Blue Shield and Blue Cross)</a:t>
            </a:r>
          </a:p>
          <a:p>
            <a:r>
              <a:rPr lang="en-US" dirty="0" smtClean="0"/>
              <a:t>The government aimed to help citizens who had problems obtaining health care by offering them aid in areas they had previously been unable to access</a:t>
            </a:r>
          </a:p>
          <a:p>
            <a:endParaRPr lang="en-US" dirty="0"/>
          </a:p>
          <a:p>
            <a:pPr marL="109728" indent="0">
              <a:buNone/>
            </a:pPr>
            <a:r>
              <a:rPr lang="en-US" sz="2300" dirty="0"/>
              <a:t>(Dominguez &amp; Dominguez, 2012)</a:t>
            </a:r>
          </a:p>
          <a:p>
            <a:endParaRPr lang="en-US" dirty="0"/>
          </a:p>
        </p:txBody>
      </p:sp>
      <p:sp>
        <p:nvSpPr>
          <p:cNvPr id="3" name="Title 2"/>
          <p:cNvSpPr>
            <a:spLocks noGrp="1"/>
          </p:cNvSpPr>
          <p:nvPr>
            <p:ph type="title"/>
          </p:nvPr>
        </p:nvSpPr>
        <p:spPr/>
        <p:txBody>
          <a:bodyPr/>
          <a:lstStyle/>
          <a:p>
            <a:pPr algn="ctr"/>
            <a:r>
              <a:rPr lang="en-US" dirty="0" smtClean="0"/>
              <a:t>Health Care: 1900- WWII</a:t>
            </a:r>
            <a:endParaRPr lang="en-US" dirty="0"/>
          </a:p>
        </p:txBody>
      </p:sp>
    </p:spTree>
    <p:extLst>
      <p:ext uri="{BB962C8B-B14F-4D97-AF65-F5344CB8AC3E}">
        <p14:creationId xmlns:p14="http://schemas.microsoft.com/office/powerpoint/2010/main" val="324813661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Chronic illnesses such as cancer, stroke, heart disease, diabetes, and obesity are the leading causes of sickness and death</a:t>
            </a:r>
          </a:p>
          <a:p>
            <a:r>
              <a:rPr lang="en-US" dirty="0" smtClean="0"/>
              <a:t>There is a tremendous growth in medical knowledge and technology, thus physicians and the medical community hold the utmost respect</a:t>
            </a:r>
          </a:p>
          <a:p>
            <a:r>
              <a:rPr lang="en-US" dirty="0" smtClean="0"/>
              <a:t>Government programs such as Medicaid, Medicare, and Veteran programs are put into place</a:t>
            </a:r>
          </a:p>
          <a:p>
            <a:r>
              <a:rPr lang="en-US" dirty="0" smtClean="0"/>
              <a:t>HMOs are born; insurance companies begin competing like never before</a:t>
            </a:r>
          </a:p>
          <a:p>
            <a:r>
              <a:rPr lang="en-US" dirty="0" smtClean="0"/>
              <a:t>Health care is seen as a right that every person should have and the government attempts to enforce that as much as possible; however, a portion of the population gets left out because they can’t afford private insurance and earn too much income to qualify for government assistance</a:t>
            </a:r>
          </a:p>
          <a:p>
            <a:endParaRPr lang="en-US" sz="2800" dirty="0"/>
          </a:p>
          <a:p>
            <a:pPr marL="109728" indent="0">
              <a:buNone/>
            </a:pPr>
            <a:r>
              <a:rPr lang="en-US" sz="2600" dirty="0" smtClean="0"/>
              <a:t>(</a:t>
            </a:r>
            <a:r>
              <a:rPr lang="en-US" sz="2600" dirty="0"/>
              <a:t>Dominguez &amp; Dominguez, 2012)</a:t>
            </a:r>
          </a:p>
          <a:p>
            <a:endParaRPr lang="en-US" dirty="0" smtClean="0"/>
          </a:p>
          <a:p>
            <a:endParaRPr lang="en-US" dirty="0"/>
          </a:p>
          <a:p>
            <a:endParaRPr lang="en-US" dirty="0"/>
          </a:p>
        </p:txBody>
      </p:sp>
      <p:sp>
        <p:nvSpPr>
          <p:cNvPr id="3" name="Title 2"/>
          <p:cNvSpPr>
            <a:spLocks noGrp="1"/>
          </p:cNvSpPr>
          <p:nvPr>
            <p:ph type="title"/>
          </p:nvPr>
        </p:nvSpPr>
        <p:spPr/>
        <p:txBody>
          <a:bodyPr/>
          <a:lstStyle/>
          <a:p>
            <a:pPr algn="ctr"/>
            <a:r>
              <a:rPr lang="en-US" dirty="0" smtClean="0"/>
              <a:t>Health Care: WWII- 2009</a:t>
            </a:r>
            <a:endParaRPr lang="en-US" dirty="0"/>
          </a:p>
        </p:txBody>
      </p:sp>
    </p:spTree>
    <p:extLst>
      <p:ext uri="{BB962C8B-B14F-4D97-AF65-F5344CB8AC3E}">
        <p14:creationId xmlns:p14="http://schemas.microsoft.com/office/powerpoint/2010/main" val="21332350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We have the most advanced medical technology and specialists capable of performing the most innovative procedures to achieve a better quality of life</a:t>
            </a:r>
          </a:p>
          <a:p>
            <a:r>
              <a:rPr lang="en-US" dirty="0" smtClean="0"/>
              <a:t>Our preventive medicine measures have eradicated almost every deadly illness that plagued the United States before WWII and they are no longer a problem</a:t>
            </a:r>
          </a:p>
          <a:p>
            <a:r>
              <a:rPr lang="en-US" dirty="0" smtClean="0"/>
              <a:t>Access to a multitude of physicians and institutions can provide a patient with a variety of medical choices for health care</a:t>
            </a:r>
          </a:p>
          <a:p>
            <a:r>
              <a:rPr lang="en-US" dirty="0" smtClean="0"/>
              <a:t>Proper training ensures our health care professionals are capable of delivering superior care and exceptional service</a:t>
            </a:r>
            <a:endParaRPr lang="en-US" dirty="0"/>
          </a:p>
        </p:txBody>
      </p:sp>
      <p:sp>
        <p:nvSpPr>
          <p:cNvPr id="3" name="Title 2"/>
          <p:cNvSpPr>
            <a:spLocks noGrp="1"/>
          </p:cNvSpPr>
          <p:nvPr>
            <p:ph type="title"/>
          </p:nvPr>
        </p:nvSpPr>
        <p:spPr/>
        <p:txBody>
          <a:bodyPr>
            <a:normAutofit fontScale="90000"/>
          </a:bodyPr>
          <a:lstStyle/>
          <a:p>
            <a:pPr algn="ctr"/>
            <a:r>
              <a:rPr lang="en-US" dirty="0" smtClean="0"/>
              <a:t>Positive Aspects of our Health Care System</a:t>
            </a:r>
            <a:endParaRPr lang="en-US" dirty="0"/>
          </a:p>
        </p:txBody>
      </p:sp>
    </p:spTree>
    <p:extLst>
      <p:ext uri="{BB962C8B-B14F-4D97-AF65-F5344CB8AC3E}">
        <p14:creationId xmlns:p14="http://schemas.microsoft.com/office/powerpoint/2010/main" val="428188577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t>
            </a:r>
            <a:r>
              <a:rPr lang="en-US" dirty="0" smtClean="0"/>
              <a:t>lderly patients have increased needs and this has placed a burden on the health care industry</a:t>
            </a:r>
          </a:p>
          <a:p>
            <a:r>
              <a:rPr lang="en-US" dirty="0" smtClean="0"/>
              <a:t>Chronic illnesses make up the majority of expenditures and have caused overall costs to skyrocket</a:t>
            </a:r>
          </a:p>
          <a:p>
            <a:r>
              <a:rPr lang="en-US" dirty="0" smtClean="0"/>
              <a:t>Everyone cannot afford quality care</a:t>
            </a:r>
          </a:p>
          <a:p>
            <a:r>
              <a:rPr lang="en-US" dirty="0" smtClean="0"/>
              <a:t>Government assisted health care has spiraled out of control</a:t>
            </a:r>
          </a:p>
          <a:p>
            <a:r>
              <a:rPr lang="en-US" dirty="0" smtClean="0"/>
              <a:t>Insurance costs have spiraled out of control</a:t>
            </a:r>
          </a:p>
          <a:p>
            <a:endParaRPr lang="en-US" dirty="0"/>
          </a:p>
        </p:txBody>
      </p:sp>
      <p:sp>
        <p:nvSpPr>
          <p:cNvPr id="3" name="Title 2"/>
          <p:cNvSpPr>
            <a:spLocks noGrp="1"/>
          </p:cNvSpPr>
          <p:nvPr>
            <p:ph type="title"/>
          </p:nvPr>
        </p:nvSpPr>
        <p:spPr/>
        <p:txBody>
          <a:bodyPr>
            <a:normAutofit fontScale="90000"/>
          </a:bodyPr>
          <a:lstStyle/>
          <a:p>
            <a:pPr algn="ctr"/>
            <a:r>
              <a:rPr lang="en-US" dirty="0" smtClean="0"/>
              <a:t>Negative Aspects of our Health Care System</a:t>
            </a:r>
            <a:endParaRPr lang="en-US" dirty="0"/>
          </a:p>
        </p:txBody>
      </p:sp>
    </p:spTree>
    <p:extLst>
      <p:ext uri="{BB962C8B-B14F-4D97-AF65-F5344CB8AC3E}">
        <p14:creationId xmlns:p14="http://schemas.microsoft.com/office/powerpoint/2010/main" val="37182267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More individuals in the population</a:t>
            </a:r>
          </a:p>
          <a:p>
            <a:r>
              <a:rPr lang="en-US" dirty="0" smtClean="0"/>
              <a:t>More elderly individuals (people are living longer)</a:t>
            </a:r>
          </a:p>
          <a:p>
            <a:r>
              <a:rPr lang="en-US" dirty="0" smtClean="0"/>
              <a:t>Increases in health care costs</a:t>
            </a:r>
          </a:p>
          <a:p>
            <a:r>
              <a:rPr lang="en-US" dirty="0" smtClean="0"/>
              <a:t>Increases in special technologies for chronic illnesses</a:t>
            </a:r>
          </a:p>
          <a:p>
            <a:r>
              <a:rPr lang="en-US" dirty="0" smtClean="0"/>
              <a:t>Increase in pharmaceutical drug costs</a:t>
            </a:r>
          </a:p>
          <a:p>
            <a:r>
              <a:rPr lang="en-US" dirty="0" smtClean="0"/>
              <a:t>Increase in cost of health insurance premiums, deductibles, and copays</a:t>
            </a:r>
          </a:p>
          <a:p>
            <a:pPr marL="109728" indent="0">
              <a:buNone/>
            </a:pPr>
            <a:endParaRPr lang="en-US" dirty="0" smtClean="0"/>
          </a:p>
          <a:p>
            <a:pPr marL="109728" indent="0">
              <a:buNone/>
            </a:pPr>
            <a:r>
              <a:rPr lang="en-US" sz="1800" dirty="0" smtClean="0"/>
              <a:t>(Conklin, 2002)</a:t>
            </a:r>
            <a:endParaRPr lang="en-US" sz="1800" dirty="0"/>
          </a:p>
        </p:txBody>
      </p:sp>
      <p:sp>
        <p:nvSpPr>
          <p:cNvPr id="3" name="Title 2"/>
          <p:cNvSpPr>
            <a:spLocks noGrp="1"/>
          </p:cNvSpPr>
          <p:nvPr>
            <p:ph type="title"/>
          </p:nvPr>
        </p:nvSpPr>
        <p:spPr/>
        <p:txBody>
          <a:bodyPr>
            <a:normAutofit fontScale="90000"/>
          </a:bodyPr>
          <a:lstStyle/>
          <a:p>
            <a:pPr algn="ctr"/>
            <a:r>
              <a:rPr lang="en-US" dirty="0" smtClean="0"/>
              <a:t>Factors that Helped Grow the Health Care Industry</a:t>
            </a:r>
            <a:endParaRPr lang="en-US" dirty="0"/>
          </a:p>
        </p:txBody>
      </p:sp>
    </p:spTree>
    <p:extLst>
      <p:ext uri="{BB962C8B-B14F-4D97-AF65-F5344CB8AC3E}">
        <p14:creationId xmlns:p14="http://schemas.microsoft.com/office/powerpoint/2010/main" val="334139426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Use preventive measures to ensure we remain healthy</a:t>
            </a:r>
          </a:p>
          <a:p>
            <a:r>
              <a:rPr lang="en-US" dirty="0" smtClean="0"/>
              <a:t>Helping friends and family with post surgical care after hospital discharge due to insurance restrictions</a:t>
            </a:r>
          </a:p>
          <a:p>
            <a:r>
              <a:rPr lang="en-US" dirty="0" smtClean="0"/>
              <a:t>Being knowledgeable about your insurance plan and benefits</a:t>
            </a:r>
          </a:p>
          <a:p>
            <a:r>
              <a:rPr lang="en-US" dirty="0" smtClean="0"/>
              <a:t>Understand the health care system and how the government works; keep abreast of the current issues</a:t>
            </a:r>
          </a:p>
          <a:p>
            <a:r>
              <a:rPr lang="en-US" dirty="0" smtClean="0"/>
              <a:t>Be a voice for those uninsured who cannot speak for themselves</a:t>
            </a:r>
          </a:p>
          <a:p>
            <a:pPr marL="109728" indent="0">
              <a:buNone/>
            </a:pPr>
            <a:endParaRPr lang="en-US" dirty="0" smtClean="0"/>
          </a:p>
          <a:p>
            <a:pPr marL="109728" indent="0">
              <a:buNone/>
            </a:pPr>
            <a:r>
              <a:rPr lang="en-US" sz="2100" dirty="0" smtClean="0"/>
              <a:t>(</a:t>
            </a:r>
            <a:r>
              <a:rPr lang="en-US" sz="2100" dirty="0"/>
              <a:t>Weiss &amp; Lonnguist, 2000)</a:t>
            </a:r>
            <a:endParaRPr lang="en-US" sz="2100" dirty="0"/>
          </a:p>
        </p:txBody>
      </p:sp>
      <p:sp>
        <p:nvSpPr>
          <p:cNvPr id="3" name="Title 2"/>
          <p:cNvSpPr>
            <a:spLocks noGrp="1"/>
          </p:cNvSpPr>
          <p:nvPr>
            <p:ph type="title"/>
          </p:nvPr>
        </p:nvSpPr>
        <p:spPr/>
        <p:txBody>
          <a:bodyPr/>
          <a:lstStyle/>
          <a:p>
            <a:pPr algn="ctr"/>
            <a:r>
              <a:rPr lang="en-US" dirty="0" smtClean="0"/>
              <a:t>How We Can Be Proactive</a:t>
            </a:r>
            <a:endParaRPr lang="en-US" dirty="0"/>
          </a:p>
        </p:txBody>
      </p:sp>
    </p:spTree>
    <p:extLst>
      <p:ext uri="{BB962C8B-B14F-4D97-AF65-F5344CB8AC3E}">
        <p14:creationId xmlns:p14="http://schemas.microsoft.com/office/powerpoint/2010/main" val="3913090878"/>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Conklin, T. (2002). Health care in the United </a:t>
            </a:r>
            <a:r>
              <a:rPr lang="en-US" dirty="0" smtClean="0"/>
              <a:t>	States</a:t>
            </a:r>
            <a:r>
              <a:rPr lang="en-US" dirty="0"/>
              <a:t>: An evolving system. </a:t>
            </a:r>
            <a:r>
              <a:rPr lang="en-US" i="1" dirty="0"/>
              <a:t>Families &amp; </a:t>
            </a:r>
            <a:r>
              <a:rPr lang="en-US" i="1" dirty="0" smtClean="0"/>
              <a:t>	Health </a:t>
            </a:r>
            <a:r>
              <a:rPr lang="en-US" i="1" dirty="0"/>
              <a:t>Care, 7</a:t>
            </a:r>
            <a:r>
              <a:rPr lang="en-US" dirty="0"/>
              <a:t>(1).</a:t>
            </a:r>
          </a:p>
          <a:p>
            <a:r>
              <a:rPr lang="en-US" dirty="0"/>
              <a:t>Dominguez, C., &amp; Dominguez, S. (2012). </a:t>
            </a:r>
            <a:r>
              <a:rPr lang="en-US" dirty="0" smtClean="0"/>
              <a:t>	</a:t>
            </a:r>
            <a:r>
              <a:rPr lang="en-US" i="1" dirty="0" smtClean="0"/>
              <a:t>Development </a:t>
            </a:r>
            <a:r>
              <a:rPr lang="en-US" i="1" dirty="0"/>
              <a:t>of the US healthcare system</a:t>
            </a:r>
            <a:r>
              <a:rPr lang="en-US" dirty="0"/>
              <a:t>. </a:t>
            </a:r>
            <a:r>
              <a:rPr lang="en-US" dirty="0" smtClean="0"/>
              <a:t>	Retrieved </a:t>
            </a:r>
            <a:r>
              <a:rPr lang="en-US" dirty="0"/>
              <a:t>from Aesthetic Medicine Today: </a:t>
            </a:r>
            <a:r>
              <a:rPr lang="en-US" dirty="0" smtClean="0"/>
              <a:t>	http://www.aestheticmedicinetoday.com/	Dev_US_HlthSys.html</a:t>
            </a:r>
            <a:endParaRPr lang="en-US" dirty="0"/>
          </a:p>
          <a:p>
            <a:r>
              <a:rPr lang="en-US" dirty="0"/>
              <a:t>Weiss, G., &amp; Lonnguist, L. (2000). </a:t>
            </a:r>
            <a:r>
              <a:rPr lang="en-US" i="1" dirty="0"/>
              <a:t>The </a:t>
            </a:r>
            <a:r>
              <a:rPr lang="en-US" i="1" dirty="0" smtClean="0"/>
              <a:t>	sociology 	of </a:t>
            </a:r>
            <a:r>
              <a:rPr lang="en-US" i="1" dirty="0"/>
              <a:t>health, healing, and illness</a:t>
            </a:r>
            <a:r>
              <a:rPr lang="en-US" dirty="0"/>
              <a:t> (3rd ed.). Upper </a:t>
            </a:r>
            <a:r>
              <a:rPr lang="en-US" dirty="0" smtClean="0"/>
              <a:t>	Saddle </a:t>
            </a:r>
            <a:r>
              <a:rPr lang="en-US" dirty="0"/>
              <a:t>River, NJ: Prentice Hall.</a:t>
            </a:r>
          </a:p>
          <a:p>
            <a:endParaRPr lang="en-US" dirty="0"/>
          </a:p>
        </p:txBody>
      </p:sp>
      <p:sp>
        <p:nvSpPr>
          <p:cNvPr id="3" name="Title 2"/>
          <p:cNvSpPr>
            <a:spLocks noGrp="1"/>
          </p:cNvSpPr>
          <p:nvPr>
            <p:ph type="title"/>
          </p:nvPr>
        </p:nvSpPr>
        <p:spPr/>
        <p:txBody>
          <a:bodyPr/>
          <a:lstStyle/>
          <a:p>
            <a:pPr algn="ctr"/>
            <a:r>
              <a:rPr lang="en-US" dirty="0" smtClean="0"/>
              <a:t>References</a:t>
            </a:r>
            <a:endParaRPr lang="en-US" dirty="0"/>
          </a:p>
        </p:txBody>
      </p:sp>
    </p:spTree>
    <p:extLst>
      <p:ext uri="{BB962C8B-B14F-4D97-AF65-F5344CB8AC3E}">
        <p14:creationId xmlns:p14="http://schemas.microsoft.com/office/powerpoint/2010/main" val="364432980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1190</Words>
  <Application>Microsoft Office PowerPoint</Application>
  <PresentationFormat>On-screen Show (4:3)</PresentationFormat>
  <Paragraphs>73</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Growth and Evolvement of the U.S. Health Care System</vt:lpstr>
      <vt:lpstr>Health Care: 1850-1900</vt:lpstr>
      <vt:lpstr>Health Care: 1900- WWII</vt:lpstr>
      <vt:lpstr>Health Care: WWII- 2009</vt:lpstr>
      <vt:lpstr>Positive Aspects of our Health Care System</vt:lpstr>
      <vt:lpstr>Negative Aspects of our Health Care System</vt:lpstr>
      <vt:lpstr>Factors that Helped Grow the Health Care Industry</vt:lpstr>
      <vt:lpstr>How We Can Be Proactive</vt:lpstr>
      <vt:lpstr>References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Evolvement of the U.S. Health Care System</dc:title>
  <dc:creator>Kimberly</dc:creator>
  <cp:lastModifiedBy>Kimberly</cp:lastModifiedBy>
  <cp:revision>9</cp:revision>
  <dcterms:created xsi:type="dcterms:W3CDTF">2012-11-04T17:20:59Z</dcterms:created>
  <dcterms:modified xsi:type="dcterms:W3CDTF">2012-11-04T19:34:20Z</dcterms:modified>
</cp:coreProperties>
</file>