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8" autoAdjust="0"/>
    <p:restoredTop sz="94660"/>
  </p:normalViewPr>
  <p:slideViewPr>
    <p:cSldViewPr>
      <p:cViewPr varScale="1">
        <p:scale>
          <a:sx n="111" d="100"/>
          <a:sy n="111" d="100"/>
        </p:scale>
        <p:origin x="-17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07AB-E918-45A3-9401-2673E9CBBEC0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75E3-6786-48E5-8444-AD1BD94C94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5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4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01775"/>
            <a:ext cx="91567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1371600"/>
          </a:xfrm>
        </p:spPr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12/2/2011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usiness lady.png"/>
          <p:cNvPicPr>
            <a:picLocks noChangeAspect="1"/>
          </p:cNvPicPr>
          <p:nvPr userDrawn="1"/>
        </p:nvPicPr>
        <p:blipFill>
          <a:blip r:embed="rId2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12/2/2011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12/2/2011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Business lady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793974"/>
            <a:ext cx="1600200" cy="2064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/>
          <a:srcRect l="70010" t="5494" r="13693" b="2054"/>
          <a:stretch>
            <a:fillRect/>
          </a:stretch>
        </p:blipFill>
        <p:spPr bwMode="auto">
          <a:xfrm flipH="1">
            <a:off x="-1" y="0"/>
            <a:ext cx="1993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 userDrawn="1"/>
        </p:nvSpPr>
        <p:spPr>
          <a:xfrm rot="5400000">
            <a:off x="-1180192" y="2584450"/>
            <a:ext cx="68580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 flipV="1">
            <a:off x="-1987552" y="2978149"/>
            <a:ext cx="6858003" cy="901701"/>
            <a:chOff x="-2" y="1219200"/>
            <a:chExt cx="9171436" cy="901701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1219200"/>
              <a:ext cx="9171434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1237343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1331476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76200"/>
            <a:ext cx="6858000" cy="1143000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12/2/2011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1209675"/>
            <a:ext cx="4038601" cy="30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12/2/2011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 lady.png"/>
          <p:cNvPicPr>
            <a:picLocks noChangeAspect="1"/>
          </p:cNvPicPr>
          <p:nvPr/>
        </p:nvPicPr>
        <p:blipFill>
          <a:blip r:embed="rId16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23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9B697CF-B305-4D9D-BFCD-21F69DF7C14E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bes.com/2006/08/23/Marriage-Careers-Divorce_cx_mn_land.html.%202%2012%202011" TargetMode="External"/><Relationship Id="rId2" Type="http://schemas.openxmlformats.org/officeDocument/2006/relationships/hyperlink" Target="http://wingspouse.com/blog/tag/social-pressure/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://www.ehow.com/how_5028492_write-marriage-contrac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Rates of Divorce, Single Families and Spousal Abuse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Rising Rates of Divorce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Increased number of women living alone</a:t>
            </a:r>
          </a:p>
          <a:p>
            <a:r>
              <a:rPr lang="en-CA" dirty="0" smtClean="0"/>
              <a:t>The family model has changed</a:t>
            </a:r>
          </a:p>
          <a:p>
            <a:r>
              <a:rPr lang="en-CA" dirty="0" smtClean="0"/>
              <a:t>More professional women at work</a:t>
            </a:r>
          </a:p>
          <a:p>
            <a:r>
              <a:rPr lang="en-CA" dirty="0" smtClean="0"/>
              <a:t>Role reversal has increased</a:t>
            </a:r>
          </a:p>
          <a:p>
            <a:r>
              <a:rPr lang="en-CA" dirty="0" smtClean="0"/>
              <a:t>Recession has created social strains</a:t>
            </a:r>
          </a:p>
          <a:p>
            <a:r>
              <a:rPr lang="en-CA" dirty="0" smtClean="0"/>
              <a:t>Environmental conditions have become less conducive to raising families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528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Spousal Abuse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Increased rates of domestic violence</a:t>
            </a:r>
          </a:p>
          <a:p>
            <a:r>
              <a:rPr lang="en-CA" dirty="0" smtClean="0"/>
              <a:t>Endemic amongst the poorer working class in the US</a:t>
            </a:r>
          </a:p>
          <a:p>
            <a:r>
              <a:rPr lang="en-CA" dirty="0" smtClean="0"/>
              <a:t>Leads to trauma of the victim</a:t>
            </a:r>
          </a:p>
          <a:p>
            <a:r>
              <a:rPr lang="en-CA" dirty="0" smtClean="0"/>
              <a:t>A criminal act with legal recourse</a:t>
            </a:r>
          </a:p>
          <a:p>
            <a:r>
              <a:rPr lang="en-CA" dirty="0" smtClean="0"/>
              <a:t>Often leads to social and psychological problems for the victim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Single Parents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May be viewed as a personal failing</a:t>
            </a:r>
          </a:p>
          <a:p>
            <a:r>
              <a:rPr lang="en-CA" dirty="0" smtClean="0"/>
              <a:t>More than 14.9 million single family households</a:t>
            </a:r>
          </a:p>
          <a:p>
            <a:pPr lvl="1"/>
            <a:r>
              <a:rPr lang="en-CA" dirty="0" smtClean="0"/>
              <a:t>20% are single father households</a:t>
            </a:r>
          </a:p>
          <a:p>
            <a:r>
              <a:rPr lang="en-CA" dirty="0" smtClean="0"/>
              <a:t>Father is as equally important as the Mother in the raising of the children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75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These family issues are a major social concern to society</a:t>
            </a:r>
          </a:p>
          <a:p>
            <a:r>
              <a:rPr lang="en-CA" dirty="0" smtClean="0"/>
              <a:t>The children are the future and need proper nurturing and family upbringing</a:t>
            </a:r>
          </a:p>
          <a:p>
            <a:r>
              <a:rPr lang="en-CA" dirty="0" smtClean="0"/>
              <a:t>The institution of marriage is failing and this may have a significant future impact on society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561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827584" y="1443841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Browne, K. </a:t>
            </a:r>
            <a:r>
              <a:rPr lang="en-CA" dirty="0"/>
              <a:t>Social Pressure. 2009</a:t>
            </a:r>
            <a:r>
              <a:rPr lang="en-CA" dirty="0" smtClean="0"/>
              <a:t>. </a:t>
            </a:r>
            <a:r>
              <a:rPr lang="en-CA" dirty="0">
                <a:hlinkClick r:id="rId2"/>
              </a:rPr>
              <a:t>http://wingspouse.com/blog/tag/social-pressure</a:t>
            </a:r>
            <a:r>
              <a:rPr lang="en-CA" dirty="0" smtClean="0">
                <a:hlinkClick r:id="rId2"/>
              </a:rPr>
              <a:t>/</a:t>
            </a:r>
            <a:r>
              <a:rPr lang="en-CA" dirty="0" smtClean="0"/>
              <a:t>  </a:t>
            </a:r>
            <a:r>
              <a:rPr lang="en-CA" dirty="0"/>
              <a:t>2 12 2011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 err="1">
                <a:solidFill>
                  <a:srgbClr val="FF0000"/>
                </a:solidFill>
              </a:rPr>
              <a:t>Concoran</a:t>
            </a:r>
            <a:r>
              <a:rPr lang="en-CA" dirty="0">
                <a:solidFill>
                  <a:srgbClr val="FF0000"/>
                </a:solidFill>
              </a:rPr>
              <a:t>, E</a:t>
            </a:r>
            <a:r>
              <a:rPr lang="en-CA" dirty="0"/>
              <a:t>. Counterpoint: </a:t>
            </a:r>
            <a:r>
              <a:rPr lang="en-CA" dirty="0" err="1"/>
              <a:t>Dont</a:t>
            </a:r>
            <a:r>
              <a:rPr lang="en-CA" dirty="0"/>
              <a:t> marry a lazy man. 13 12 2009. </a:t>
            </a:r>
            <a:r>
              <a:rPr lang="en-CA" dirty="0">
                <a:hlinkClick r:id="rId3"/>
              </a:rPr>
              <a:t>http://www.forbes.com/2006/08/23/Marriage-Careers-Divorce_cx_mn_land.html. 2 12 2011</a:t>
            </a:r>
            <a:r>
              <a:rPr lang="en-CA" dirty="0" smtClean="0"/>
              <a:t>.</a:t>
            </a:r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G, Sheridan</a:t>
            </a:r>
            <a:r>
              <a:rPr lang="en-CA" dirty="0"/>
              <a:t>. How to write a marriage contract. 2010. </a:t>
            </a:r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www.ehow.com/how_5028492_write-marriage-contract.html</a:t>
            </a:r>
            <a:r>
              <a:rPr lang="en-CA" dirty="0" smtClean="0"/>
              <a:t>.</a:t>
            </a:r>
          </a:p>
          <a:p>
            <a:r>
              <a:rPr lang="en-CA" dirty="0" smtClean="0"/>
              <a:t>2 </a:t>
            </a:r>
            <a:r>
              <a:rPr lang="en-CA" dirty="0"/>
              <a:t>12 </a:t>
            </a:r>
            <a:r>
              <a:rPr lang="en-CA" dirty="0" smtClean="0"/>
              <a:t>20116</a:t>
            </a:r>
          </a:p>
          <a:p>
            <a:endParaRPr lang="en-CA" dirty="0"/>
          </a:p>
          <a:p>
            <a:r>
              <a:rPr lang="en-CA" dirty="0">
                <a:solidFill>
                  <a:srgbClr val="FF0000"/>
                </a:solidFill>
              </a:rPr>
              <a:t>Stark, E. </a:t>
            </a:r>
            <a:r>
              <a:rPr lang="en-CA" dirty="0"/>
              <a:t>"Women at risk: domestic violence and </a:t>
            </a:r>
            <a:r>
              <a:rPr lang="en-CA" dirty="0" err="1"/>
              <a:t>womens</a:t>
            </a:r>
            <a:r>
              <a:rPr lang="en-CA" dirty="0"/>
              <a:t> health." </a:t>
            </a:r>
            <a:r>
              <a:rPr lang="en-CA" dirty="0" err="1"/>
              <a:t>PsychNet</a:t>
            </a:r>
            <a:r>
              <a:rPr lang="en-CA" dirty="0"/>
              <a:t> (1996): 264.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954194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BusinessWo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447412-955B-4BD9-95BC-C0DB89593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PresentationPro_BusinessWoman</Template>
  <TotalTime>0</TotalTime>
  <Words>247</Words>
  <Application>Microsoft Office PowerPoint</Application>
  <PresentationFormat>On-screen Show (4:3)</PresentationFormat>
  <Paragraphs>35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PresentationPro_BusinessWoman</vt:lpstr>
      <vt:lpstr>High Rates of Divorce, Single Families and Spousal Abuse</vt:lpstr>
      <vt:lpstr>Rising Rates of Divorce</vt:lpstr>
      <vt:lpstr>Spousal Abuse</vt:lpstr>
      <vt:lpstr>Single Parents</vt:lpstr>
      <vt:lpstr>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2011-12-02T18:56:36Z</dcterms:created>
  <dcterms:modified xsi:type="dcterms:W3CDTF">2011-12-02T19:16:43Z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TC102413839990</vt:lpwstr>
  </property>
</Properties>
</file>