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98" y="-1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FD9C39-4131-4392-A526-700275BD91A6}" type="datetimeFigureOut">
              <a:rPr lang="en-US" smtClean="0"/>
              <a:t>11/13/2012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8AC161-4D35-43F6-AEC8-2F740EA98C2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a born</a:t>
            </a:r>
            <a:r>
              <a:rPr lang="en-US" baseline="0" dirty="0" smtClean="0"/>
              <a:t> individual who knew what he wanted, Givenchy was even given the chance to be born to a family that welcomes opportunities as they come. With being an artist running through his blood, Givenchy began to dream and held on to that dream until he finally fulfilled his desires of being able to share his talent to the world. </a:t>
            </a:r>
            <a:endParaRPr lang="en-US" dirty="0"/>
          </a:p>
        </p:txBody>
      </p:sp>
      <p:sp>
        <p:nvSpPr>
          <p:cNvPr id="4" name="Slide Number Placeholder 3"/>
          <p:cNvSpPr>
            <a:spLocks noGrp="1"/>
          </p:cNvSpPr>
          <p:nvPr>
            <p:ph type="sldNum" sz="quarter" idx="10"/>
          </p:nvPr>
        </p:nvSpPr>
        <p:spPr/>
        <p:txBody>
          <a:bodyPr/>
          <a:lstStyle/>
          <a:p>
            <a:fld id="{A48AC161-4D35-43F6-AEC8-2F740EA98C2D}" type="slidenum">
              <a:rPr lang="en-US" smtClean="0"/>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green dress is the </a:t>
            </a:r>
            <a:r>
              <a:rPr lang="fr-FR" sz="1200" b="0" i="1" kern="1200" dirty="0" smtClean="0">
                <a:solidFill>
                  <a:schemeClr val="tx1"/>
                </a:solidFill>
                <a:latin typeface="+mn-lt"/>
                <a:ea typeface="+mn-ea"/>
                <a:cs typeface="+mn-cs"/>
              </a:rPr>
              <a:t> Givenchy haute couture turquoise cloqué </a:t>
            </a:r>
            <a:r>
              <a:rPr lang="fr-FR" sz="1200" b="0" i="1" kern="1200" dirty="0" err="1" smtClean="0">
                <a:solidFill>
                  <a:schemeClr val="tx1"/>
                </a:solidFill>
                <a:latin typeface="+mn-lt"/>
                <a:ea typeface="+mn-ea"/>
                <a:cs typeface="+mn-cs"/>
              </a:rPr>
              <a:t>silk</a:t>
            </a:r>
            <a:r>
              <a:rPr lang="fr-FR" sz="1200" b="0" i="1" kern="1200" dirty="0" smtClean="0">
                <a:solidFill>
                  <a:schemeClr val="tx1"/>
                </a:solidFill>
                <a:latin typeface="+mn-lt"/>
                <a:ea typeface="+mn-ea"/>
                <a:cs typeface="+mn-cs"/>
              </a:rPr>
              <a:t> cocktail </a:t>
            </a:r>
            <a:r>
              <a:rPr lang="fr-FR" sz="1200" b="0" i="1" kern="1200" dirty="0" err="1" smtClean="0">
                <a:solidFill>
                  <a:schemeClr val="tx1"/>
                </a:solidFill>
                <a:latin typeface="+mn-lt"/>
                <a:ea typeface="+mn-ea"/>
                <a:cs typeface="+mn-cs"/>
              </a:rPr>
              <a:t>gown</a:t>
            </a:r>
            <a:r>
              <a:rPr lang="fr-FR" sz="1200" b="0" i="1" kern="1200" dirty="0" smtClean="0">
                <a:solidFill>
                  <a:schemeClr val="tx1"/>
                </a:solidFill>
                <a:latin typeface="+mn-lt"/>
                <a:ea typeface="+mn-ea"/>
                <a:cs typeface="+mn-cs"/>
              </a:rPr>
              <a:t>,</a:t>
            </a:r>
          </a:p>
          <a:p>
            <a:r>
              <a:rPr lang="fr-FR" sz="1200" b="0" i="0" kern="1200" dirty="0" smtClean="0">
                <a:solidFill>
                  <a:schemeClr val="tx1"/>
                </a:solidFill>
                <a:latin typeface="+mn-lt"/>
                <a:ea typeface="+mn-ea"/>
                <a:cs typeface="+mn-cs"/>
              </a:rPr>
              <a:t>the</a:t>
            </a:r>
            <a:r>
              <a:rPr lang="fr-FR" sz="1200" b="0" i="0" kern="1200" baseline="0" dirty="0" smtClean="0">
                <a:solidFill>
                  <a:schemeClr val="tx1"/>
                </a:solidFill>
                <a:latin typeface="+mn-lt"/>
                <a:ea typeface="+mn-ea"/>
                <a:cs typeface="+mn-cs"/>
              </a:rPr>
              <a:t> white one </a:t>
            </a:r>
            <a:r>
              <a:rPr lang="fr-FR" sz="1200" b="0" i="0" kern="1200" baseline="0" dirty="0" err="1" smtClean="0">
                <a:solidFill>
                  <a:schemeClr val="tx1"/>
                </a:solidFill>
                <a:latin typeface="+mn-lt"/>
                <a:ea typeface="+mn-ea"/>
                <a:cs typeface="+mn-cs"/>
              </a:rPr>
              <a:t>is</a:t>
            </a:r>
            <a:r>
              <a:rPr lang="fr-FR" sz="1200" b="0" i="0" kern="1200" baseline="0" dirty="0" smtClean="0">
                <a:solidFill>
                  <a:schemeClr val="tx1"/>
                </a:solidFill>
                <a:latin typeface="+mn-lt"/>
                <a:ea typeface="+mn-ea"/>
                <a:cs typeface="+mn-cs"/>
              </a:rPr>
              <a:t> the </a:t>
            </a:r>
            <a:r>
              <a:rPr lang="en-US" sz="1200" b="0" i="1" u="none" kern="1200" dirty="0" smtClean="0">
                <a:solidFill>
                  <a:schemeClr val="tx1"/>
                </a:solidFill>
                <a:latin typeface="+mn-lt"/>
                <a:ea typeface="+mn-ea"/>
                <a:cs typeface="+mn-cs"/>
              </a:rPr>
              <a:t>Givenchy haute couture cream silk evening gown with elaborately beaded and </a:t>
            </a:r>
            <a:r>
              <a:rPr lang="en-US" sz="1200" b="0" i="1" u="none" kern="1200" dirty="0" err="1" smtClean="0">
                <a:solidFill>
                  <a:schemeClr val="tx1"/>
                </a:solidFill>
                <a:latin typeface="+mn-lt"/>
                <a:ea typeface="+mn-ea"/>
                <a:cs typeface="+mn-cs"/>
              </a:rPr>
              <a:t>jewelled</a:t>
            </a:r>
            <a:r>
              <a:rPr lang="en-US" sz="1200" b="0" i="1" u="none" kern="1200" dirty="0" smtClean="0">
                <a:solidFill>
                  <a:schemeClr val="tx1"/>
                </a:solidFill>
                <a:latin typeface="+mn-lt"/>
                <a:ea typeface="+mn-ea"/>
                <a:cs typeface="+mn-cs"/>
              </a:rPr>
              <a:t> midriff</a:t>
            </a:r>
            <a:r>
              <a:rPr lang="en-US" sz="1200" b="0" i="0" kern="1200" dirty="0" smtClean="0">
                <a:solidFill>
                  <a:schemeClr val="tx1"/>
                </a:solidFill>
                <a:latin typeface="+mn-lt"/>
                <a:ea typeface="+mn-ea"/>
                <a:cs typeface="+mn-cs"/>
              </a:rPr>
              <a:t>,</a:t>
            </a:r>
          </a:p>
          <a:p>
            <a:r>
              <a:rPr lang="en-US" sz="1200" b="0" i="0" kern="1200" dirty="0" smtClean="0">
                <a:solidFill>
                  <a:schemeClr val="tx1"/>
                </a:solidFill>
                <a:latin typeface="+mn-lt"/>
                <a:ea typeface="+mn-ea"/>
                <a:cs typeface="+mn-cs"/>
              </a:rPr>
              <a:t>And the black</a:t>
            </a:r>
            <a:r>
              <a:rPr lang="en-US" sz="1200" b="0" i="0" kern="1200" baseline="0" dirty="0" smtClean="0">
                <a:solidFill>
                  <a:schemeClr val="tx1"/>
                </a:solidFill>
                <a:latin typeface="+mn-lt"/>
                <a:ea typeface="+mn-ea"/>
                <a:cs typeface="+mn-cs"/>
              </a:rPr>
              <a:t> dress is the </a:t>
            </a:r>
            <a:r>
              <a:rPr lang="en-US" sz="1200" b="0" i="1" kern="1200" dirty="0" err="1" smtClean="0">
                <a:solidFill>
                  <a:schemeClr val="tx1"/>
                </a:solidFill>
                <a:latin typeface="+mn-lt"/>
                <a:ea typeface="+mn-ea"/>
                <a:cs typeface="+mn-cs"/>
              </a:rPr>
              <a:t>The</a:t>
            </a:r>
            <a:r>
              <a:rPr lang="en-US" sz="1200" b="0" i="1" kern="1200" dirty="0" smtClean="0">
                <a:solidFill>
                  <a:schemeClr val="tx1"/>
                </a:solidFill>
                <a:latin typeface="+mn-lt"/>
                <a:ea typeface="+mn-ea"/>
                <a:cs typeface="+mn-cs"/>
              </a:rPr>
              <a:t> Elizabeth Arden black </a:t>
            </a:r>
            <a:r>
              <a:rPr lang="en-US" sz="1200" b="0" i="1" kern="1200" dirty="0" err="1" smtClean="0">
                <a:solidFill>
                  <a:schemeClr val="tx1"/>
                </a:solidFill>
                <a:latin typeface="+mn-lt"/>
                <a:ea typeface="+mn-ea"/>
                <a:cs typeface="+mn-cs"/>
              </a:rPr>
              <a:t>goffered</a:t>
            </a:r>
            <a:r>
              <a:rPr lang="en-US" sz="1200" b="0" i="1" kern="1200" dirty="0" smtClean="0">
                <a:solidFill>
                  <a:schemeClr val="tx1"/>
                </a:solidFill>
                <a:latin typeface="+mn-lt"/>
                <a:ea typeface="+mn-ea"/>
                <a:cs typeface="+mn-cs"/>
              </a:rPr>
              <a:t> chiffon cocktail dress…</a:t>
            </a:r>
          </a:p>
          <a:p>
            <a:r>
              <a:rPr lang="en-US" sz="1200" b="0" i="0" kern="1200" dirty="0" smtClean="0">
                <a:solidFill>
                  <a:schemeClr val="tx1"/>
                </a:solidFill>
                <a:latin typeface="+mn-lt"/>
                <a:ea typeface="+mn-ea"/>
                <a:cs typeface="+mn-cs"/>
              </a:rPr>
              <a:t>Which</a:t>
            </a:r>
            <a:r>
              <a:rPr lang="en-US" sz="1200" b="0" i="0" kern="1200" baseline="0" dirty="0" smtClean="0">
                <a:solidFill>
                  <a:schemeClr val="tx1"/>
                </a:solidFill>
                <a:latin typeface="+mn-lt"/>
                <a:ea typeface="+mn-ea"/>
                <a:cs typeface="+mn-cs"/>
              </a:rPr>
              <a:t> are all included in the fall-winter collection of Givenchy </a:t>
            </a:r>
            <a:endParaRPr lang="en-US" i="0" dirty="0"/>
          </a:p>
        </p:txBody>
      </p:sp>
      <p:sp>
        <p:nvSpPr>
          <p:cNvPr id="4" name="Slide Number Placeholder 3"/>
          <p:cNvSpPr>
            <a:spLocks noGrp="1"/>
          </p:cNvSpPr>
          <p:nvPr>
            <p:ph type="sldNum" sz="quarter" idx="10"/>
          </p:nvPr>
        </p:nvSpPr>
        <p:spPr/>
        <p:txBody>
          <a:bodyPr/>
          <a:lstStyle/>
          <a:p>
            <a:fld id="{A48AC161-4D35-43F6-AEC8-2F740EA98C2D}" type="slidenum">
              <a:rPr lang="en-US" smtClean="0"/>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a:t>
            </a:r>
            <a:r>
              <a:rPr lang="en-US" baseline="0" dirty="0" smtClean="0"/>
              <a:t> are three primary aspects of fashion practice that Givenchy applies which he believes strongly adheres to the idea of creating fashion for the body and not finding the right body for the good fashion. It is the enhancement of the natural beauty that Givenchy considers as an important aspect of true fashion. </a:t>
            </a:r>
            <a:endParaRPr lang="en-US" dirty="0"/>
          </a:p>
        </p:txBody>
      </p:sp>
      <p:sp>
        <p:nvSpPr>
          <p:cNvPr id="4" name="Slide Number Placeholder 3"/>
          <p:cNvSpPr>
            <a:spLocks noGrp="1"/>
          </p:cNvSpPr>
          <p:nvPr>
            <p:ph type="sldNum" sz="quarter" idx="10"/>
          </p:nvPr>
        </p:nvSpPr>
        <p:spPr/>
        <p:txBody>
          <a:bodyPr/>
          <a:lstStyle/>
          <a:p>
            <a:fld id="{A48AC161-4D35-43F6-AEC8-2F740EA98C2D}" type="slidenum">
              <a:rPr lang="en-US" smtClean="0"/>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it comes to running a business, Givenchy</a:t>
            </a:r>
            <a:r>
              <a:rPr lang="en-US" baseline="0" dirty="0" smtClean="0"/>
              <a:t> believes in strategy. Among the most important aspects of the strategy he used in business are the three elements of success noted in this slide. </a:t>
            </a:r>
            <a:endParaRPr lang="en-US" dirty="0"/>
          </a:p>
        </p:txBody>
      </p:sp>
      <p:sp>
        <p:nvSpPr>
          <p:cNvPr id="4" name="Slide Number Placeholder 3"/>
          <p:cNvSpPr>
            <a:spLocks noGrp="1"/>
          </p:cNvSpPr>
          <p:nvPr>
            <p:ph type="sldNum" sz="quarter" idx="10"/>
          </p:nvPr>
        </p:nvSpPr>
        <p:spPr/>
        <p:txBody>
          <a:bodyPr/>
          <a:lstStyle/>
          <a:p>
            <a:fld id="{A48AC161-4D35-43F6-AEC8-2F740EA98C2D}" type="slidenum">
              <a:rPr lang="en-US" smtClean="0"/>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Overall, it could be analyzed</a:t>
            </a:r>
            <a:r>
              <a:rPr lang="en-US" baseline="0" dirty="0" smtClean="0"/>
              <a:t> that with the beginning of a dream and its pursuance, any person like Givenchy would be able to attain whatever the heart desires to have. With strategy and proper motivation, no dream is impossible to reach. </a:t>
            </a:r>
            <a:endParaRPr lang="en-US" dirty="0"/>
          </a:p>
        </p:txBody>
      </p:sp>
      <p:sp>
        <p:nvSpPr>
          <p:cNvPr id="4" name="Slide Number Placeholder 3"/>
          <p:cNvSpPr>
            <a:spLocks noGrp="1"/>
          </p:cNvSpPr>
          <p:nvPr>
            <p:ph type="sldNum" sz="quarter" idx="10"/>
          </p:nvPr>
        </p:nvSpPr>
        <p:spPr/>
        <p:txBody>
          <a:bodyPr/>
          <a:lstStyle/>
          <a:p>
            <a:fld id="{A48AC161-4D35-43F6-AEC8-2F740EA98C2D}" type="slidenum">
              <a:rPr lang="en-US" smtClean="0"/>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he entered</a:t>
            </a:r>
            <a:r>
              <a:rPr lang="en-US" baseline="0" dirty="0" smtClean="0"/>
              <a:t> the university, </a:t>
            </a:r>
            <a:r>
              <a:rPr lang="en-US" baseline="0" dirty="0" err="1" smtClean="0"/>
              <a:t>Givanchy</a:t>
            </a:r>
            <a:r>
              <a:rPr lang="en-US" baseline="0" dirty="0" smtClean="0"/>
              <a:t> knew what he wanted and he readily know what to plan ahead for his future. From this point, he has become as motivated as possible to fulfill a dream that is he knows would bring him to places and would let him know the right people for the right aspiration of his life. </a:t>
            </a:r>
            <a:endParaRPr lang="en-US" dirty="0"/>
          </a:p>
        </p:txBody>
      </p:sp>
      <p:sp>
        <p:nvSpPr>
          <p:cNvPr id="4" name="Slide Number Placeholder 3"/>
          <p:cNvSpPr>
            <a:spLocks noGrp="1"/>
          </p:cNvSpPr>
          <p:nvPr>
            <p:ph type="sldNum" sz="quarter" idx="10"/>
          </p:nvPr>
        </p:nvSpPr>
        <p:spPr/>
        <p:txBody>
          <a:bodyPr/>
          <a:lstStyle/>
          <a:p>
            <a:fld id="{A48AC161-4D35-43F6-AEC8-2F740EA98C2D}"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Listed herein are some of the best designers he worked with and learned from. </a:t>
            </a:r>
          </a:p>
          <a:p>
            <a:r>
              <a:rPr lang="en-US" dirty="0" smtClean="0"/>
              <a:t>The other presentation</a:t>
            </a:r>
            <a:r>
              <a:rPr lang="en-US" baseline="0" dirty="0" smtClean="0"/>
              <a:t> lists some of the foremost clients that Givenchy served with whom he shared his first designs with. </a:t>
            </a:r>
            <a:endParaRPr lang="en-US" dirty="0"/>
          </a:p>
        </p:txBody>
      </p:sp>
      <p:sp>
        <p:nvSpPr>
          <p:cNvPr id="4" name="Slide Number Placeholder 3"/>
          <p:cNvSpPr>
            <a:spLocks noGrp="1"/>
          </p:cNvSpPr>
          <p:nvPr>
            <p:ph type="sldNum" sz="quarter" idx="10"/>
          </p:nvPr>
        </p:nvSpPr>
        <p:spPr/>
        <p:txBody>
          <a:bodyPr/>
          <a:lstStyle/>
          <a:p>
            <a:fld id="{A48AC161-4D35-43F6-AEC8-2F740EA98C2D}"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Making a name was not that easy for Givenchy. However, it was the desire and the motivation he personally had in</a:t>
            </a:r>
            <a:r>
              <a:rPr lang="en-US" baseline="0" dirty="0" smtClean="0"/>
              <a:t> himself that pushed him to become more than just what he was expected to become. He wanted something, and he made sure that he gets good results from the efforts he put forth for the fulfillment of his dream. </a:t>
            </a:r>
            <a:endParaRPr lang="en-US" dirty="0"/>
          </a:p>
        </p:txBody>
      </p:sp>
      <p:sp>
        <p:nvSpPr>
          <p:cNvPr id="4" name="Slide Number Placeholder 3"/>
          <p:cNvSpPr>
            <a:spLocks noGrp="1"/>
          </p:cNvSpPr>
          <p:nvPr>
            <p:ph type="sldNum" sz="quarter" idx="10"/>
          </p:nvPr>
        </p:nvSpPr>
        <p:spPr/>
        <p:txBody>
          <a:bodyPr/>
          <a:lstStyle/>
          <a:p>
            <a:fld id="{A48AC161-4D35-43F6-AEC8-2F740EA98C2D}"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are some</a:t>
            </a:r>
            <a:r>
              <a:rPr lang="en-US" baseline="0" dirty="0" smtClean="0"/>
              <a:t> of the most notable works of Givenchy that spearheaded his recognition as an Aristocrat of fashion in the realm of world fashion development. </a:t>
            </a:r>
            <a:endParaRPr lang="en-US" dirty="0"/>
          </a:p>
        </p:txBody>
      </p:sp>
      <p:sp>
        <p:nvSpPr>
          <p:cNvPr id="4" name="Slide Number Placeholder 3"/>
          <p:cNvSpPr>
            <a:spLocks noGrp="1"/>
          </p:cNvSpPr>
          <p:nvPr>
            <p:ph type="sldNum" sz="quarter" idx="10"/>
          </p:nvPr>
        </p:nvSpPr>
        <p:spPr/>
        <p:txBody>
          <a:bodyPr/>
          <a:lstStyle/>
          <a:p>
            <a:fld id="{A48AC161-4D35-43F6-AEC8-2F740EA98C2D}"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was not enough for Givenchy to</a:t>
            </a:r>
            <a:r>
              <a:rPr lang="en-US" baseline="0" dirty="0" smtClean="0"/>
              <a:t> just make the clothes, to earn more and to contribute more to the industry, he decided to branch out and offer more for the market. </a:t>
            </a:r>
            <a:endParaRPr lang="en-US" dirty="0"/>
          </a:p>
        </p:txBody>
      </p:sp>
      <p:sp>
        <p:nvSpPr>
          <p:cNvPr id="4" name="Slide Number Placeholder 3"/>
          <p:cNvSpPr>
            <a:spLocks noGrp="1"/>
          </p:cNvSpPr>
          <p:nvPr>
            <p:ph type="sldNum" sz="quarter" idx="10"/>
          </p:nvPr>
        </p:nvSpPr>
        <p:spPr/>
        <p:txBody>
          <a:bodyPr/>
          <a:lstStyle/>
          <a:p>
            <a:fld id="{A48AC161-4D35-43F6-AEC8-2F740EA98C2D}"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head dress is called</a:t>
            </a:r>
            <a:r>
              <a:rPr lang="en-US" baseline="0" dirty="0" smtClean="0"/>
              <a:t> the </a:t>
            </a:r>
            <a:r>
              <a:rPr lang="sv-SE" sz="1200" b="0" i="0" kern="1200" dirty="0" smtClean="0">
                <a:solidFill>
                  <a:schemeClr val="tx1"/>
                </a:solidFill>
                <a:latin typeface="+mn-lt"/>
                <a:ea typeface="+mn-ea"/>
                <a:cs typeface="+mn-cs"/>
              </a:rPr>
              <a:t>Givenchy domed jade green velvet hat</a:t>
            </a:r>
          </a:p>
          <a:p>
            <a:r>
              <a:rPr lang="sv-SE" sz="1200" b="0" i="0" kern="1200" dirty="0" smtClean="0">
                <a:solidFill>
                  <a:schemeClr val="tx1"/>
                </a:solidFill>
                <a:latin typeface="+mn-lt"/>
                <a:ea typeface="+mn-ea"/>
                <a:cs typeface="+mn-cs"/>
              </a:rPr>
              <a:t>While the dress is </a:t>
            </a:r>
            <a:r>
              <a:rPr lang="en-US" sz="1200" b="0" i="0" kern="1200" dirty="0" smtClean="0">
                <a:solidFill>
                  <a:schemeClr val="tx1"/>
                </a:solidFill>
                <a:latin typeface="+mn-lt"/>
                <a:ea typeface="+mn-ea"/>
                <a:cs typeface="+mn-cs"/>
              </a:rPr>
              <a:t>The Givenchy haute couture white point </a:t>
            </a:r>
            <a:r>
              <a:rPr lang="en-US" sz="1200" b="0" i="0" kern="1200" dirty="0" err="1" smtClean="0">
                <a:solidFill>
                  <a:schemeClr val="tx1"/>
                </a:solidFill>
                <a:latin typeface="+mn-lt"/>
                <a:ea typeface="+mn-ea"/>
                <a:cs typeface="+mn-cs"/>
              </a:rPr>
              <a:t>d'esprit</a:t>
            </a:r>
            <a:r>
              <a:rPr lang="en-US" sz="1200" b="0" i="0" kern="1200" dirty="0" smtClean="0">
                <a:solidFill>
                  <a:schemeClr val="tx1"/>
                </a:solidFill>
                <a:latin typeface="+mn-lt"/>
                <a:ea typeface="+mn-ea"/>
                <a:cs typeface="+mn-cs"/>
              </a:rPr>
              <a:t> ball gown  he created</a:t>
            </a:r>
            <a:r>
              <a:rPr lang="en-US" sz="1200" b="0" i="0" kern="1200" baseline="0" dirty="0" smtClean="0">
                <a:solidFill>
                  <a:schemeClr val="tx1"/>
                </a:solidFill>
                <a:latin typeface="+mn-lt"/>
                <a:ea typeface="+mn-ea"/>
                <a:cs typeface="+mn-cs"/>
              </a:rPr>
              <a:t> for Audrey Hepburn </a:t>
            </a:r>
            <a:endParaRPr lang="en-US" dirty="0"/>
          </a:p>
        </p:txBody>
      </p:sp>
      <p:sp>
        <p:nvSpPr>
          <p:cNvPr id="4" name="Slide Number Placeholder 3"/>
          <p:cNvSpPr>
            <a:spLocks noGrp="1"/>
          </p:cNvSpPr>
          <p:nvPr>
            <p:ph type="sldNum" sz="quarter" idx="10"/>
          </p:nvPr>
        </p:nvSpPr>
        <p:spPr/>
        <p:txBody>
          <a:bodyPr/>
          <a:lstStyle/>
          <a:p>
            <a:fld id="{A48AC161-4D35-43F6-AEC8-2F740EA98C2D}"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striped shirt is a </a:t>
            </a:r>
            <a:r>
              <a:rPr lang="en-US" sz="1200" b="0" i="1" kern="1200" dirty="0" smtClean="0">
                <a:solidFill>
                  <a:schemeClr val="tx1"/>
                </a:solidFill>
                <a:latin typeface="+mn-lt"/>
                <a:ea typeface="+mn-ea"/>
                <a:cs typeface="+mn-cs"/>
              </a:rPr>
              <a:t>Mark Cross red and white striped knitted cotton top </a:t>
            </a:r>
            <a:r>
              <a:rPr lang="en-US" sz="1200" b="0" i="0" kern="1200" dirty="0" smtClean="0">
                <a:solidFill>
                  <a:schemeClr val="tx1"/>
                </a:solidFill>
                <a:latin typeface="+mn-lt"/>
                <a:ea typeface="+mn-ea"/>
                <a:cs typeface="+mn-cs"/>
              </a:rPr>
              <a:t>included in the most recent</a:t>
            </a:r>
            <a:r>
              <a:rPr lang="en-US" sz="1200" b="0" i="0" kern="1200" baseline="0" dirty="0" smtClean="0">
                <a:solidFill>
                  <a:schemeClr val="tx1"/>
                </a:solidFill>
                <a:latin typeface="+mn-lt"/>
                <a:ea typeface="+mn-ea"/>
                <a:cs typeface="+mn-cs"/>
              </a:rPr>
              <a:t> collections of Givenchy that is still out in the market</a:t>
            </a:r>
          </a:p>
          <a:p>
            <a:r>
              <a:rPr lang="en-US" sz="1200" b="0" i="0" kern="1200" baseline="0" dirty="0" smtClean="0">
                <a:solidFill>
                  <a:schemeClr val="tx1"/>
                </a:solidFill>
                <a:latin typeface="+mn-lt"/>
                <a:ea typeface="+mn-ea"/>
                <a:cs typeface="+mn-cs"/>
              </a:rPr>
              <a:t>The black dress is </a:t>
            </a:r>
            <a:r>
              <a:rPr lang="en-US" sz="1200" b="0" i="1" kern="1200" dirty="0" smtClean="0">
                <a:solidFill>
                  <a:schemeClr val="tx1"/>
                </a:solidFill>
                <a:latin typeface="+mn-lt"/>
                <a:ea typeface="+mn-ea"/>
                <a:cs typeface="+mn-cs"/>
              </a:rPr>
              <a:t>The Givenchy haute couture black </a:t>
            </a:r>
            <a:r>
              <a:rPr lang="en-US" sz="1200" b="0" i="1" kern="1200" dirty="0" err="1" smtClean="0">
                <a:solidFill>
                  <a:schemeClr val="tx1"/>
                </a:solidFill>
                <a:latin typeface="+mn-lt"/>
                <a:ea typeface="+mn-ea"/>
                <a:cs typeface="+mn-cs"/>
              </a:rPr>
              <a:t>chantilly</a:t>
            </a:r>
            <a:r>
              <a:rPr lang="en-US" sz="1200" b="0" i="1" kern="1200" dirty="0" smtClean="0">
                <a:solidFill>
                  <a:schemeClr val="tx1"/>
                </a:solidFill>
                <a:latin typeface="+mn-lt"/>
                <a:ea typeface="+mn-ea"/>
                <a:cs typeface="+mn-cs"/>
              </a:rPr>
              <a:t> lace cocktail dress</a:t>
            </a:r>
            <a:r>
              <a:rPr lang="en-US" sz="1200" b="0" i="0" kern="1200" dirty="0" smtClean="0">
                <a:solidFill>
                  <a:schemeClr val="tx1"/>
                </a:solidFill>
                <a:latin typeface="+mn-lt"/>
                <a:ea typeface="+mn-ea"/>
                <a:cs typeface="+mn-cs"/>
              </a:rPr>
              <a:t> which was worn in</a:t>
            </a:r>
            <a:r>
              <a:rPr lang="en-US" sz="1200" b="0" i="0" kern="1200" baseline="0" dirty="0" smtClean="0">
                <a:solidFill>
                  <a:schemeClr val="tx1"/>
                </a:solidFill>
                <a:latin typeface="+mn-lt"/>
                <a:ea typeface="+mn-ea"/>
                <a:cs typeface="+mn-cs"/>
              </a:rPr>
              <a:t> </a:t>
            </a:r>
            <a:r>
              <a:rPr lang="en-US" sz="1200" b="0" i="1" kern="1200" baseline="0" dirty="0" smtClean="0">
                <a:solidFill>
                  <a:schemeClr val="tx1"/>
                </a:solidFill>
                <a:latin typeface="+mn-lt"/>
                <a:ea typeface="+mn-ea"/>
                <a:cs typeface="+mn-cs"/>
              </a:rPr>
              <a:t>How to Steal a Million (1966)</a:t>
            </a:r>
            <a:endParaRPr lang="en-US" i="1" dirty="0"/>
          </a:p>
        </p:txBody>
      </p:sp>
      <p:sp>
        <p:nvSpPr>
          <p:cNvPr id="4" name="Slide Number Placeholder 3"/>
          <p:cNvSpPr>
            <a:spLocks noGrp="1"/>
          </p:cNvSpPr>
          <p:nvPr>
            <p:ph type="sldNum" sz="quarter" idx="10"/>
          </p:nvPr>
        </p:nvSpPr>
        <p:spPr/>
        <p:txBody>
          <a:bodyPr/>
          <a:lstStyle/>
          <a:p>
            <a:fld id="{A48AC161-4D35-43F6-AEC8-2F740EA98C2D}" type="slidenum">
              <a:rPr lang="en-US" smtClean="0"/>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pink</a:t>
            </a:r>
            <a:r>
              <a:rPr lang="en-US" baseline="0" dirty="0" smtClean="0"/>
              <a:t> dress is known as the </a:t>
            </a:r>
            <a:r>
              <a:rPr lang="en-US" sz="1200" b="0" i="1" kern="1200" dirty="0" smtClean="0">
                <a:solidFill>
                  <a:schemeClr val="tx1"/>
                </a:solidFill>
                <a:latin typeface="+mn-lt"/>
                <a:ea typeface="+mn-ea"/>
                <a:cs typeface="+mn-cs"/>
              </a:rPr>
              <a:t>Givenchy haute couture fuchsia pink evening gown</a:t>
            </a:r>
            <a:r>
              <a:rPr lang="en-US" sz="1200" b="0" i="0" kern="1200" dirty="0" smtClean="0">
                <a:solidFill>
                  <a:schemeClr val="tx1"/>
                </a:solidFill>
                <a:latin typeface="+mn-lt"/>
                <a:ea typeface="+mn-ea"/>
                <a:cs typeface="+mn-cs"/>
              </a:rPr>
              <a:t> while</a:t>
            </a:r>
            <a:r>
              <a:rPr lang="en-US" sz="1200" b="0" i="0" kern="1200" baseline="0" dirty="0" smtClean="0">
                <a:solidFill>
                  <a:schemeClr val="tx1"/>
                </a:solidFill>
                <a:latin typeface="+mn-lt"/>
                <a:ea typeface="+mn-ea"/>
                <a:cs typeface="+mn-cs"/>
              </a:rPr>
              <a:t> the white one is identified as the </a:t>
            </a:r>
            <a:r>
              <a:rPr lang="en-US" sz="1200" b="0" i="1" kern="1200" baseline="0" dirty="0" smtClean="0">
                <a:solidFill>
                  <a:schemeClr val="tx1"/>
                </a:solidFill>
                <a:latin typeface="+mn-lt"/>
                <a:ea typeface="+mn-ea"/>
                <a:cs typeface="+mn-cs"/>
              </a:rPr>
              <a:t>Givenchy embroidered organza evening gown </a:t>
            </a:r>
            <a:r>
              <a:rPr lang="en-US" sz="1200" b="0" i="0" kern="1200" baseline="0" dirty="0" smtClean="0">
                <a:solidFill>
                  <a:schemeClr val="tx1"/>
                </a:solidFill>
                <a:latin typeface="+mn-lt"/>
                <a:ea typeface="+mn-ea"/>
                <a:cs typeface="+mn-cs"/>
              </a:rPr>
              <a:t>which are both included in the spring-fall collection released under the Givenchy label. </a:t>
            </a:r>
            <a:endParaRPr lang="en-US" i="1" dirty="0"/>
          </a:p>
        </p:txBody>
      </p:sp>
      <p:sp>
        <p:nvSpPr>
          <p:cNvPr id="4" name="Slide Number Placeholder 3"/>
          <p:cNvSpPr>
            <a:spLocks noGrp="1"/>
          </p:cNvSpPr>
          <p:nvPr>
            <p:ph type="sldNum" sz="quarter" idx="10"/>
          </p:nvPr>
        </p:nvSpPr>
        <p:spPr/>
        <p:txBody>
          <a:bodyPr/>
          <a:lstStyle/>
          <a:p>
            <a:fld id="{A48AC161-4D35-43F6-AEC8-2F740EA98C2D}"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7EB8B5-91D8-4AAC-8E6A-544DC0D2627D}" type="datetimeFigureOut">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EB3B4-5586-4F92-BD60-EE21DB54034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7EB8B5-91D8-4AAC-8E6A-544DC0D2627D}" type="datetimeFigureOut">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EB3B4-5586-4F92-BD60-EE21DB54034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7EB8B5-91D8-4AAC-8E6A-544DC0D2627D}" type="datetimeFigureOut">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EB3B4-5586-4F92-BD60-EE21DB54034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7EB8B5-91D8-4AAC-8E6A-544DC0D2627D}" type="datetimeFigureOut">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EB3B4-5586-4F92-BD60-EE21DB54034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7EB8B5-91D8-4AAC-8E6A-544DC0D2627D}" type="datetimeFigureOut">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EB3B4-5586-4F92-BD60-EE21DB54034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7EB8B5-91D8-4AAC-8E6A-544DC0D2627D}" type="datetimeFigureOut">
              <a:rPr lang="en-US" smtClean="0"/>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5EB3B4-5586-4F92-BD60-EE21DB54034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7EB8B5-91D8-4AAC-8E6A-544DC0D2627D}" type="datetimeFigureOut">
              <a:rPr lang="en-US" smtClean="0"/>
              <a:t>11/13/2012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5EB3B4-5586-4F92-BD60-EE21DB54034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7EB8B5-91D8-4AAC-8E6A-544DC0D2627D}" type="datetimeFigureOut">
              <a:rPr lang="en-US" smtClean="0"/>
              <a:t>11/13/2012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5EB3B4-5586-4F92-BD60-EE21DB54034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7EB8B5-91D8-4AAC-8E6A-544DC0D2627D}" type="datetimeFigureOut">
              <a:rPr lang="en-US" smtClean="0"/>
              <a:t>11/13/2012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5EB3B4-5586-4F92-BD60-EE21DB54034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7EB8B5-91D8-4AAC-8E6A-544DC0D2627D}" type="datetimeFigureOut">
              <a:rPr lang="en-US" smtClean="0"/>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5EB3B4-5586-4F92-BD60-EE21DB54034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7EB8B5-91D8-4AAC-8E6A-544DC0D2627D}" type="datetimeFigureOut">
              <a:rPr lang="en-US" smtClean="0"/>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5EB3B4-5586-4F92-BD60-EE21DB54034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7EB8B5-91D8-4AAC-8E6A-544DC0D2627D}" type="datetimeFigureOut">
              <a:rPr lang="en-US" smtClean="0"/>
              <a:t>11/13/2012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5EB3B4-5586-4F92-BD60-EE21DB54034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2.jpeg"/><Relationship Id="rId7"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5.jpeg"/><Relationship Id="rId7"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ashion"/>
          <p:cNvPicPr>
            <a:picLocks noChangeAspect="1" noChangeArrowheads="1"/>
          </p:cNvPicPr>
          <p:nvPr/>
        </p:nvPicPr>
        <p:blipFill>
          <a:blip r:embed="rId2" cstate="print">
            <a:lum bright="70000" contrast="-70000"/>
          </a:blip>
          <a:srcRect/>
          <a:stretch>
            <a:fillRect/>
          </a:stretch>
        </p:blipFill>
        <p:spPr bwMode="auto">
          <a:xfrm>
            <a:off x="0" y="0"/>
            <a:ext cx="6868732" cy="6858000"/>
          </a:xfrm>
          <a:prstGeom prst="rect">
            <a:avLst/>
          </a:prstGeom>
          <a:noFill/>
        </p:spPr>
      </p:pic>
      <p:pic>
        <p:nvPicPr>
          <p:cNvPr id="1028" name="Picture 4" descr="http://almanaque.folha.uol.com.br/images/givenchy1.jpg"/>
          <p:cNvPicPr>
            <a:picLocks noChangeAspect="1" noChangeArrowheads="1"/>
          </p:cNvPicPr>
          <p:nvPr/>
        </p:nvPicPr>
        <p:blipFill>
          <a:blip r:embed="rId3" cstate="print"/>
          <a:srcRect/>
          <a:stretch>
            <a:fillRect/>
          </a:stretch>
        </p:blipFill>
        <p:spPr bwMode="auto">
          <a:xfrm>
            <a:off x="5943600" y="1066800"/>
            <a:ext cx="2914650" cy="5109210"/>
          </a:xfrm>
          <a:prstGeom prst="rect">
            <a:avLst/>
          </a:prstGeom>
          <a:noFill/>
          <a:effectLst>
            <a:softEdge rad="317500"/>
          </a:effectLst>
        </p:spPr>
      </p:pic>
      <p:sp>
        <p:nvSpPr>
          <p:cNvPr id="6" name="Rectangle 5"/>
          <p:cNvSpPr/>
          <p:nvPr/>
        </p:nvSpPr>
        <p:spPr>
          <a:xfrm>
            <a:off x="304800" y="1600200"/>
            <a:ext cx="6085640" cy="2585323"/>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Hubert De Givenchy </a:t>
            </a:r>
          </a:p>
          <a:p>
            <a:pPr algn="ctr"/>
            <a:r>
              <a:rPr lang="en-US" sz="5400" b="1" i="1" dirty="0" smtClean="0">
                <a:ln w="1905"/>
                <a:solidFill>
                  <a:schemeClr val="tx2">
                    <a:lumMod val="50000"/>
                  </a:schemeClr>
                </a:solidFill>
                <a:effectLst>
                  <a:innerShdw blurRad="69850" dist="43180" dir="5400000">
                    <a:srgbClr val="000000">
                      <a:alpha val="65000"/>
                    </a:srgbClr>
                  </a:innerShdw>
                </a:effectLst>
              </a:rPr>
              <a:t>Knowing the Man </a:t>
            </a:r>
          </a:p>
          <a:p>
            <a:pPr algn="ctr"/>
            <a:r>
              <a:rPr lang="en-US" sz="5400" b="1" i="1" dirty="0" smtClean="0">
                <a:ln w="1905"/>
                <a:solidFill>
                  <a:schemeClr val="tx2">
                    <a:lumMod val="50000"/>
                  </a:schemeClr>
                </a:solidFill>
                <a:effectLst>
                  <a:innerShdw blurRad="69850" dist="43180" dir="5400000">
                    <a:srgbClr val="000000">
                      <a:alpha val="65000"/>
                    </a:srgbClr>
                  </a:innerShdw>
                </a:effectLst>
              </a:rPr>
              <a:t>Behind the Fashion </a:t>
            </a:r>
            <a:endParaRPr lang="en-US" sz="5400" b="1" i="1" cap="none" spc="0" dirty="0">
              <a:ln w="1905"/>
              <a:solidFill>
                <a:schemeClr val="tx2">
                  <a:lumMod val="50000"/>
                </a:schemeClr>
              </a:solidFill>
              <a:effectLst>
                <a:innerShdw blurRad="69850" dist="43180" dir="5400000">
                  <a:srgbClr val="000000">
                    <a:alpha val="65000"/>
                  </a:srgbClr>
                </a:innerShdw>
              </a:effectLst>
            </a:endParaRPr>
          </a:p>
        </p:txBody>
      </p:sp>
      <p:sp>
        <p:nvSpPr>
          <p:cNvPr id="7" name="TextBox 6"/>
          <p:cNvSpPr txBox="1"/>
          <p:nvPr/>
        </p:nvSpPr>
        <p:spPr>
          <a:xfrm>
            <a:off x="304800" y="6096000"/>
            <a:ext cx="5334000" cy="369332"/>
          </a:xfrm>
          <a:prstGeom prst="rect">
            <a:avLst/>
          </a:prstGeom>
          <a:noFill/>
        </p:spPr>
        <p:txBody>
          <a:bodyPr wrap="square" rtlCol="0">
            <a:spAutoFit/>
          </a:bodyPr>
          <a:lstStyle/>
          <a:p>
            <a:r>
              <a:rPr lang="en-US" b="1" dirty="0" smtClean="0"/>
              <a:t>Presented By: ________________________________</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p:cTn id="7" dur="500" decel="50000" fill="hold">
                                          <p:stCondLst>
                                            <p:cond delay="0"/>
                                          </p:stCondLst>
                                        </p:cTn>
                                        <p:tgtEl>
                                          <p:spTgt spid="102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2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28"/>
                                        </p:tgtEl>
                                        <p:attrNameLst>
                                          <p:attrName>ppt_w</p:attrName>
                                        </p:attrNameLst>
                                      </p:cBhvr>
                                      <p:tavLst>
                                        <p:tav tm="0">
                                          <p:val>
                                            <p:strVal val="#ppt_w*.05"/>
                                          </p:val>
                                        </p:tav>
                                        <p:tav tm="100000">
                                          <p:val>
                                            <p:strVal val="#ppt_w"/>
                                          </p:val>
                                        </p:tav>
                                      </p:tavLst>
                                    </p:anim>
                                    <p:anim calcmode="lin" valueType="num">
                                      <p:cBhvr>
                                        <p:cTn id="10" dur="1000" fill="hold"/>
                                        <p:tgtEl>
                                          <p:spTgt spid="102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2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2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2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28"/>
                                        </p:tgtEl>
                                      </p:cBhvr>
                                    </p:animEffect>
                                  </p:childTnLst>
                                </p:cTn>
                              </p:par>
                            </p:childTnLst>
                          </p:cTn>
                        </p:par>
                      </p:childTnLst>
                    </p:cTn>
                  </p:par>
                  <p:par>
                    <p:cTn id="15" fill="hold">
                      <p:stCondLst>
                        <p:cond delay="indefinite"/>
                      </p:stCondLst>
                      <p:childTnLst>
                        <p:par>
                          <p:cTn id="16" fill="hold">
                            <p:stCondLst>
                              <p:cond delay="0"/>
                            </p:stCondLst>
                            <p:childTnLst>
                              <p:par>
                                <p:cTn id="17" presetID="1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plus(in)">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almanaque.folha.uol.com.br/images/givenchy1.jpg"/>
          <p:cNvPicPr>
            <a:picLocks noChangeAspect="1" noChangeArrowheads="1"/>
          </p:cNvPicPr>
          <p:nvPr/>
        </p:nvPicPr>
        <p:blipFill>
          <a:blip r:embed="rId3" cstate="print"/>
          <a:srcRect/>
          <a:stretch>
            <a:fillRect/>
          </a:stretch>
        </p:blipFill>
        <p:spPr bwMode="auto">
          <a:xfrm>
            <a:off x="381000" y="3733800"/>
            <a:ext cx="1619250" cy="2838450"/>
          </a:xfrm>
          <a:prstGeom prst="rect">
            <a:avLst/>
          </a:prstGeom>
          <a:noFill/>
        </p:spPr>
      </p:pic>
      <p:pic>
        <p:nvPicPr>
          <p:cNvPr id="4100" name="Picture 4" descr="http://media4.picsearch.com/is?bihuOBAWPJj6pQxVaJ1apPKt4giUZOt5x33rAnLkavY"/>
          <p:cNvPicPr>
            <a:picLocks noChangeAspect="1" noChangeArrowheads="1"/>
          </p:cNvPicPr>
          <p:nvPr/>
        </p:nvPicPr>
        <p:blipFill>
          <a:blip r:embed="rId4" cstate="print"/>
          <a:srcRect/>
          <a:stretch>
            <a:fillRect/>
          </a:stretch>
        </p:blipFill>
        <p:spPr bwMode="auto">
          <a:xfrm>
            <a:off x="7010400" y="304800"/>
            <a:ext cx="1828800" cy="1828802"/>
          </a:xfrm>
          <a:prstGeom prst="rect">
            <a:avLst/>
          </a:prstGeom>
          <a:noFill/>
        </p:spPr>
      </p:pic>
      <p:sp>
        <p:nvSpPr>
          <p:cNvPr id="7" name="Rectangle 6"/>
          <p:cNvSpPr/>
          <p:nvPr/>
        </p:nvSpPr>
        <p:spPr>
          <a:xfrm>
            <a:off x="2819400" y="1143000"/>
            <a:ext cx="609600" cy="1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4" name="Picture 8" descr="loose fashion sketch"/>
          <p:cNvPicPr>
            <a:picLocks noChangeAspect="1" noChangeArrowheads="1"/>
          </p:cNvPicPr>
          <p:nvPr/>
        </p:nvPicPr>
        <p:blipFill>
          <a:blip r:embed="rId5" cstate="print"/>
          <a:srcRect/>
          <a:stretch>
            <a:fillRect/>
          </a:stretch>
        </p:blipFill>
        <p:spPr bwMode="auto">
          <a:xfrm>
            <a:off x="6553200" y="2133600"/>
            <a:ext cx="1885950" cy="4114801"/>
          </a:xfrm>
          <a:prstGeom prst="rect">
            <a:avLst/>
          </a:prstGeom>
          <a:noFill/>
        </p:spPr>
      </p:pic>
      <p:sp>
        <p:nvSpPr>
          <p:cNvPr id="8" name="Rectangle 7"/>
          <p:cNvSpPr/>
          <p:nvPr/>
        </p:nvSpPr>
        <p:spPr>
          <a:xfrm>
            <a:off x="533400" y="381000"/>
            <a:ext cx="6324600" cy="1754326"/>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Works and Collections (3) </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0242" name="Picture 2" descr="http://cdni.condenast.co.uk/426x639/a_c/ahepburn_300_v_23nov09_pr_b_426x639.jpg"/>
          <p:cNvPicPr>
            <a:picLocks noChangeAspect="1" noChangeArrowheads="1"/>
          </p:cNvPicPr>
          <p:nvPr/>
        </p:nvPicPr>
        <p:blipFill>
          <a:blip r:embed="rId6" cstate="print"/>
          <a:srcRect/>
          <a:stretch>
            <a:fillRect/>
          </a:stretch>
        </p:blipFill>
        <p:spPr bwMode="auto">
          <a:xfrm rot="21094399">
            <a:off x="1752600" y="2057400"/>
            <a:ext cx="2990850" cy="4486275"/>
          </a:xfrm>
          <a:prstGeom prst="rect">
            <a:avLst/>
          </a:prstGeom>
          <a:noFill/>
          <a:effectLst>
            <a:softEdge rad="635000"/>
          </a:effectLst>
        </p:spPr>
      </p:pic>
      <p:pic>
        <p:nvPicPr>
          <p:cNvPr id="10244" name="Picture 4" descr="http://cdni.condenast.co.uk/426x639/a_c/ahepburn_311_v_23nov09_pr_b_426x639.jpg"/>
          <p:cNvPicPr>
            <a:picLocks noChangeAspect="1" noChangeArrowheads="1"/>
          </p:cNvPicPr>
          <p:nvPr/>
        </p:nvPicPr>
        <p:blipFill>
          <a:blip r:embed="rId7" cstate="print"/>
          <a:srcRect/>
          <a:stretch>
            <a:fillRect/>
          </a:stretch>
        </p:blipFill>
        <p:spPr bwMode="auto">
          <a:xfrm rot="968571">
            <a:off x="3584463" y="1879133"/>
            <a:ext cx="3244850" cy="4867275"/>
          </a:xfrm>
          <a:prstGeom prst="rect">
            <a:avLst/>
          </a:prstGeom>
          <a:noFill/>
          <a:effectLst>
            <a:softEdge rad="6350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nodeType="clickEffect">
                                  <p:stCondLst>
                                    <p:cond delay="0"/>
                                  </p:stCondLst>
                                  <p:childTnLst>
                                    <p:set>
                                      <p:cBhvr>
                                        <p:cTn id="12" dur="1" fill="hold">
                                          <p:stCondLst>
                                            <p:cond delay="0"/>
                                          </p:stCondLst>
                                        </p:cTn>
                                        <p:tgtEl>
                                          <p:spTgt spid="10242"/>
                                        </p:tgtEl>
                                        <p:attrNameLst>
                                          <p:attrName>style.visibility</p:attrName>
                                        </p:attrNameLst>
                                      </p:cBhvr>
                                      <p:to>
                                        <p:strVal val="visible"/>
                                      </p:to>
                                    </p:set>
                                    <p:anim calcmode="lin" valueType="num">
                                      <p:cBhvr>
                                        <p:cTn id="13" dur="500" decel="50000" fill="hold">
                                          <p:stCondLst>
                                            <p:cond delay="0"/>
                                          </p:stCondLst>
                                        </p:cTn>
                                        <p:tgtEl>
                                          <p:spTgt spid="10242"/>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10242"/>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10242"/>
                                        </p:tgtEl>
                                        <p:attrNameLst>
                                          <p:attrName>ppt_w</p:attrName>
                                        </p:attrNameLst>
                                      </p:cBhvr>
                                      <p:tavLst>
                                        <p:tav tm="0">
                                          <p:val>
                                            <p:strVal val="#ppt_w*.05"/>
                                          </p:val>
                                        </p:tav>
                                        <p:tav tm="100000">
                                          <p:val>
                                            <p:strVal val="#ppt_w"/>
                                          </p:val>
                                        </p:tav>
                                      </p:tavLst>
                                    </p:anim>
                                    <p:anim calcmode="lin" valueType="num">
                                      <p:cBhvr>
                                        <p:cTn id="16" dur="1000" fill="hold"/>
                                        <p:tgtEl>
                                          <p:spTgt spid="10242"/>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10242"/>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10242"/>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10242"/>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10242"/>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nodeType="clickEffect">
                                  <p:stCondLst>
                                    <p:cond delay="0"/>
                                  </p:stCondLst>
                                  <p:childTnLst>
                                    <p:set>
                                      <p:cBhvr>
                                        <p:cTn id="24" dur="1" fill="hold">
                                          <p:stCondLst>
                                            <p:cond delay="0"/>
                                          </p:stCondLst>
                                        </p:cTn>
                                        <p:tgtEl>
                                          <p:spTgt spid="10244"/>
                                        </p:tgtEl>
                                        <p:attrNameLst>
                                          <p:attrName>style.visibility</p:attrName>
                                        </p:attrNameLst>
                                      </p:cBhvr>
                                      <p:to>
                                        <p:strVal val="visible"/>
                                      </p:to>
                                    </p:set>
                                    <p:anim calcmode="lin" valueType="num">
                                      <p:cBhvr>
                                        <p:cTn id="25" dur="500" decel="50000" fill="hold">
                                          <p:stCondLst>
                                            <p:cond delay="0"/>
                                          </p:stCondLst>
                                        </p:cTn>
                                        <p:tgtEl>
                                          <p:spTgt spid="10244"/>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10244"/>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10244"/>
                                        </p:tgtEl>
                                        <p:attrNameLst>
                                          <p:attrName>ppt_w</p:attrName>
                                        </p:attrNameLst>
                                      </p:cBhvr>
                                      <p:tavLst>
                                        <p:tav tm="0">
                                          <p:val>
                                            <p:strVal val="#ppt_w*.05"/>
                                          </p:val>
                                        </p:tav>
                                        <p:tav tm="100000">
                                          <p:val>
                                            <p:strVal val="#ppt_w"/>
                                          </p:val>
                                        </p:tav>
                                      </p:tavLst>
                                    </p:anim>
                                    <p:anim calcmode="lin" valueType="num">
                                      <p:cBhvr>
                                        <p:cTn id="28" dur="1000" fill="hold"/>
                                        <p:tgtEl>
                                          <p:spTgt spid="10244"/>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10244"/>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10244"/>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10244"/>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almanaque.folha.uol.com.br/images/givenchy1.jpg"/>
          <p:cNvPicPr>
            <a:picLocks noChangeAspect="1" noChangeArrowheads="1"/>
          </p:cNvPicPr>
          <p:nvPr/>
        </p:nvPicPr>
        <p:blipFill>
          <a:blip r:embed="rId3" cstate="print"/>
          <a:srcRect/>
          <a:stretch>
            <a:fillRect/>
          </a:stretch>
        </p:blipFill>
        <p:spPr bwMode="auto">
          <a:xfrm>
            <a:off x="381000" y="3733800"/>
            <a:ext cx="1619250" cy="2838450"/>
          </a:xfrm>
          <a:prstGeom prst="rect">
            <a:avLst/>
          </a:prstGeom>
          <a:noFill/>
        </p:spPr>
      </p:pic>
      <p:pic>
        <p:nvPicPr>
          <p:cNvPr id="4100" name="Picture 4" descr="http://media4.picsearch.com/is?bihuOBAWPJj6pQxVaJ1apPKt4giUZOt5x33rAnLkavY"/>
          <p:cNvPicPr>
            <a:picLocks noChangeAspect="1" noChangeArrowheads="1"/>
          </p:cNvPicPr>
          <p:nvPr/>
        </p:nvPicPr>
        <p:blipFill>
          <a:blip r:embed="rId4" cstate="print"/>
          <a:srcRect/>
          <a:stretch>
            <a:fillRect/>
          </a:stretch>
        </p:blipFill>
        <p:spPr bwMode="auto">
          <a:xfrm>
            <a:off x="7010400" y="304800"/>
            <a:ext cx="1828800" cy="1828802"/>
          </a:xfrm>
          <a:prstGeom prst="rect">
            <a:avLst/>
          </a:prstGeom>
          <a:noFill/>
        </p:spPr>
      </p:pic>
      <p:sp>
        <p:nvSpPr>
          <p:cNvPr id="7" name="Rectangle 6"/>
          <p:cNvSpPr/>
          <p:nvPr/>
        </p:nvSpPr>
        <p:spPr>
          <a:xfrm>
            <a:off x="2819400" y="1143000"/>
            <a:ext cx="609600" cy="1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4" name="Picture 8" descr="loose fashion sketch"/>
          <p:cNvPicPr>
            <a:picLocks noChangeAspect="1" noChangeArrowheads="1"/>
          </p:cNvPicPr>
          <p:nvPr/>
        </p:nvPicPr>
        <p:blipFill>
          <a:blip r:embed="rId5" cstate="print"/>
          <a:srcRect/>
          <a:stretch>
            <a:fillRect/>
          </a:stretch>
        </p:blipFill>
        <p:spPr bwMode="auto">
          <a:xfrm>
            <a:off x="6553200" y="2133600"/>
            <a:ext cx="1885950" cy="4114801"/>
          </a:xfrm>
          <a:prstGeom prst="rect">
            <a:avLst/>
          </a:prstGeom>
          <a:noFill/>
        </p:spPr>
      </p:pic>
      <p:sp>
        <p:nvSpPr>
          <p:cNvPr id="8" name="Rectangle 7"/>
          <p:cNvSpPr/>
          <p:nvPr/>
        </p:nvSpPr>
        <p:spPr>
          <a:xfrm>
            <a:off x="533400" y="381000"/>
            <a:ext cx="6324600" cy="1754326"/>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Works and Collections (4) </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9218" name="Picture 2" descr="http://cdni.condenast.co.uk/426x639/a_c/ahepburn_313_v_23nov09_pr_b_426x639.jpg"/>
          <p:cNvPicPr>
            <a:picLocks noChangeAspect="1" noChangeArrowheads="1"/>
          </p:cNvPicPr>
          <p:nvPr/>
        </p:nvPicPr>
        <p:blipFill>
          <a:blip r:embed="rId6" cstate="print"/>
          <a:srcRect/>
          <a:stretch>
            <a:fillRect/>
          </a:stretch>
        </p:blipFill>
        <p:spPr bwMode="auto">
          <a:xfrm>
            <a:off x="1905000" y="2057400"/>
            <a:ext cx="2692400" cy="4038600"/>
          </a:xfrm>
          <a:prstGeom prst="rect">
            <a:avLst/>
          </a:prstGeom>
          <a:noFill/>
          <a:effectLst>
            <a:softEdge rad="635000"/>
          </a:effectLst>
        </p:spPr>
      </p:pic>
      <p:pic>
        <p:nvPicPr>
          <p:cNvPr id="9220" name="Picture 4" descr="http://cdni.condenast.co.uk/426x639/a_c/ahepburn_329_v_23nov09_pr_b_426x639.jpg"/>
          <p:cNvPicPr>
            <a:picLocks noChangeAspect="1" noChangeArrowheads="1"/>
          </p:cNvPicPr>
          <p:nvPr/>
        </p:nvPicPr>
        <p:blipFill>
          <a:blip r:embed="rId7" cstate="print"/>
          <a:srcRect/>
          <a:stretch>
            <a:fillRect/>
          </a:stretch>
        </p:blipFill>
        <p:spPr bwMode="auto">
          <a:xfrm>
            <a:off x="3581400" y="2752725"/>
            <a:ext cx="2736850" cy="4105275"/>
          </a:xfrm>
          <a:prstGeom prst="rect">
            <a:avLst/>
          </a:prstGeom>
          <a:noFill/>
          <a:effectLst>
            <a:softEdge rad="635000"/>
          </a:effectLst>
        </p:spPr>
      </p:pic>
      <p:pic>
        <p:nvPicPr>
          <p:cNvPr id="9222" name="Picture 6" descr="http://cdni.condenast.co.uk/426x639/a_c/ahepburn_330_v_23nov09_pr_b_426x639.jpg"/>
          <p:cNvPicPr>
            <a:picLocks noChangeAspect="1" noChangeArrowheads="1"/>
          </p:cNvPicPr>
          <p:nvPr/>
        </p:nvPicPr>
        <p:blipFill>
          <a:blip r:embed="rId8" cstate="print"/>
          <a:srcRect/>
          <a:stretch>
            <a:fillRect/>
          </a:stretch>
        </p:blipFill>
        <p:spPr bwMode="auto">
          <a:xfrm>
            <a:off x="5334000" y="1752600"/>
            <a:ext cx="2381250" cy="3571875"/>
          </a:xfrm>
          <a:prstGeom prst="rect">
            <a:avLst/>
          </a:prstGeom>
          <a:noFill/>
          <a:effectLst>
            <a:softEdge rad="6350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nodeType="clickEffect">
                                  <p:stCondLst>
                                    <p:cond delay="0"/>
                                  </p:stCondLst>
                                  <p:childTnLst>
                                    <p:set>
                                      <p:cBhvr>
                                        <p:cTn id="12" dur="1" fill="hold">
                                          <p:stCondLst>
                                            <p:cond delay="0"/>
                                          </p:stCondLst>
                                        </p:cTn>
                                        <p:tgtEl>
                                          <p:spTgt spid="9218"/>
                                        </p:tgtEl>
                                        <p:attrNameLst>
                                          <p:attrName>style.visibility</p:attrName>
                                        </p:attrNameLst>
                                      </p:cBhvr>
                                      <p:to>
                                        <p:strVal val="visible"/>
                                      </p:to>
                                    </p:set>
                                    <p:anim calcmode="lin" valueType="num">
                                      <p:cBhvr>
                                        <p:cTn id="13" dur="500" decel="50000" fill="hold">
                                          <p:stCondLst>
                                            <p:cond delay="0"/>
                                          </p:stCondLst>
                                        </p:cTn>
                                        <p:tgtEl>
                                          <p:spTgt spid="9218"/>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9218"/>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9218"/>
                                        </p:tgtEl>
                                        <p:attrNameLst>
                                          <p:attrName>ppt_w</p:attrName>
                                        </p:attrNameLst>
                                      </p:cBhvr>
                                      <p:tavLst>
                                        <p:tav tm="0">
                                          <p:val>
                                            <p:strVal val="#ppt_w*.05"/>
                                          </p:val>
                                        </p:tav>
                                        <p:tav tm="100000">
                                          <p:val>
                                            <p:strVal val="#ppt_w"/>
                                          </p:val>
                                        </p:tav>
                                      </p:tavLst>
                                    </p:anim>
                                    <p:anim calcmode="lin" valueType="num">
                                      <p:cBhvr>
                                        <p:cTn id="16" dur="1000" fill="hold"/>
                                        <p:tgtEl>
                                          <p:spTgt spid="9218"/>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9218"/>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9218"/>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9218"/>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9218"/>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nodeType="clickEffect">
                                  <p:stCondLst>
                                    <p:cond delay="0"/>
                                  </p:stCondLst>
                                  <p:childTnLst>
                                    <p:set>
                                      <p:cBhvr>
                                        <p:cTn id="24" dur="1" fill="hold">
                                          <p:stCondLst>
                                            <p:cond delay="0"/>
                                          </p:stCondLst>
                                        </p:cTn>
                                        <p:tgtEl>
                                          <p:spTgt spid="9220"/>
                                        </p:tgtEl>
                                        <p:attrNameLst>
                                          <p:attrName>style.visibility</p:attrName>
                                        </p:attrNameLst>
                                      </p:cBhvr>
                                      <p:to>
                                        <p:strVal val="visible"/>
                                      </p:to>
                                    </p:set>
                                    <p:anim calcmode="lin" valueType="num">
                                      <p:cBhvr>
                                        <p:cTn id="25" dur="500" decel="50000" fill="hold">
                                          <p:stCondLst>
                                            <p:cond delay="0"/>
                                          </p:stCondLst>
                                        </p:cTn>
                                        <p:tgtEl>
                                          <p:spTgt spid="9220"/>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9220"/>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9220"/>
                                        </p:tgtEl>
                                        <p:attrNameLst>
                                          <p:attrName>ppt_w</p:attrName>
                                        </p:attrNameLst>
                                      </p:cBhvr>
                                      <p:tavLst>
                                        <p:tav tm="0">
                                          <p:val>
                                            <p:strVal val="#ppt_w*.05"/>
                                          </p:val>
                                        </p:tav>
                                        <p:tav tm="100000">
                                          <p:val>
                                            <p:strVal val="#ppt_w"/>
                                          </p:val>
                                        </p:tav>
                                      </p:tavLst>
                                    </p:anim>
                                    <p:anim calcmode="lin" valueType="num">
                                      <p:cBhvr>
                                        <p:cTn id="28" dur="1000" fill="hold"/>
                                        <p:tgtEl>
                                          <p:spTgt spid="9220"/>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9220"/>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9220"/>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9220"/>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9220"/>
                                        </p:tgtEl>
                                      </p:cBhvr>
                                    </p:animEffect>
                                  </p:childTnLst>
                                </p:cTn>
                              </p:par>
                            </p:childTnLst>
                          </p:cTn>
                        </p:par>
                      </p:childTnLst>
                    </p:cTn>
                  </p:par>
                  <p:par>
                    <p:cTn id="33" fill="hold">
                      <p:stCondLst>
                        <p:cond delay="indefinite"/>
                      </p:stCondLst>
                      <p:childTnLst>
                        <p:par>
                          <p:cTn id="34" fill="hold">
                            <p:stCondLst>
                              <p:cond delay="0"/>
                            </p:stCondLst>
                            <p:childTnLst>
                              <p:par>
                                <p:cTn id="35" presetID="25" presetClass="entr" presetSubtype="0" fill="hold" nodeType="clickEffect">
                                  <p:stCondLst>
                                    <p:cond delay="0"/>
                                  </p:stCondLst>
                                  <p:childTnLst>
                                    <p:set>
                                      <p:cBhvr>
                                        <p:cTn id="36" dur="1" fill="hold">
                                          <p:stCondLst>
                                            <p:cond delay="0"/>
                                          </p:stCondLst>
                                        </p:cTn>
                                        <p:tgtEl>
                                          <p:spTgt spid="9222"/>
                                        </p:tgtEl>
                                        <p:attrNameLst>
                                          <p:attrName>style.visibility</p:attrName>
                                        </p:attrNameLst>
                                      </p:cBhvr>
                                      <p:to>
                                        <p:strVal val="visible"/>
                                      </p:to>
                                    </p:set>
                                    <p:anim calcmode="lin" valueType="num">
                                      <p:cBhvr>
                                        <p:cTn id="37" dur="500" decel="50000" fill="hold">
                                          <p:stCondLst>
                                            <p:cond delay="0"/>
                                          </p:stCondLst>
                                        </p:cTn>
                                        <p:tgtEl>
                                          <p:spTgt spid="9222"/>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9222"/>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9222"/>
                                        </p:tgtEl>
                                        <p:attrNameLst>
                                          <p:attrName>ppt_w</p:attrName>
                                        </p:attrNameLst>
                                      </p:cBhvr>
                                      <p:tavLst>
                                        <p:tav tm="0">
                                          <p:val>
                                            <p:strVal val="#ppt_w*.05"/>
                                          </p:val>
                                        </p:tav>
                                        <p:tav tm="100000">
                                          <p:val>
                                            <p:strVal val="#ppt_w"/>
                                          </p:val>
                                        </p:tav>
                                      </p:tavLst>
                                    </p:anim>
                                    <p:anim calcmode="lin" valueType="num">
                                      <p:cBhvr>
                                        <p:cTn id="40" dur="1000" fill="hold"/>
                                        <p:tgtEl>
                                          <p:spTgt spid="9222"/>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9222"/>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9222"/>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9222"/>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almanaque.folha.uol.com.br/images/givenchy1.jpg"/>
          <p:cNvPicPr>
            <a:picLocks noChangeAspect="1" noChangeArrowheads="1"/>
          </p:cNvPicPr>
          <p:nvPr/>
        </p:nvPicPr>
        <p:blipFill>
          <a:blip r:embed="rId3" cstate="print"/>
          <a:srcRect/>
          <a:stretch>
            <a:fillRect/>
          </a:stretch>
        </p:blipFill>
        <p:spPr bwMode="auto">
          <a:xfrm>
            <a:off x="381000" y="3733800"/>
            <a:ext cx="1619250" cy="2838450"/>
          </a:xfrm>
          <a:prstGeom prst="rect">
            <a:avLst/>
          </a:prstGeom>
          <a:noFill/>
        </p:spPr>
      </p:pic>
      <p:pic>
        <p:nvPicPr>
          <p:cNvPr id="4100" name="Picture 4" descr="http://media4.picsearch.com/is?bihuOBAWPJj6pQxVaJ1apPKt4giUZOt5x33rAnLkavY"/>
          <p:cNvPicPr>
            <a:picLocks noChangeAspect="1" noChangeArrowheads="1"/>
          </p:cNvPicPr>
          <p:nvPr/>
        </p:nvPicPr>
        <p:blipFill>
          <a:blip r:embed="rId4" cstate="print"/>
          <a:srcRect/>
          <a:stretch>
            <a:fillRect/>
          </a:stretch>
        </p:blipFill>
        <p:spPr bwMode="auto">
          <a:xfrm>
            <a:off x="7010400" y="304800"/>
            <a:ext cx="1828800" cy="1828802"/>
          </a:xfrm>
          <a:prstGeom prst="rect">
            <a:avLst/>
          </a:prstGeom>
          <a:noFill/>
        </p:spPr>
      </p:pic>
      <p:sp>
        <p:nvSpPr>
          <p:cNvPr id="7" name="Rectangle 6"/>
          <p:cNvSpPr/>
          <p:nvPr/>
        </p:nvSpPr>
        <p:spPr>
          <a:xfrm>
            <a:off x="2819400" y="1143000"/>
            <a:ext cx="609600" cy="1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4" name="Picture 8" descr="loose fashion sketch"/>
          <p:cNvPicPr>
            <a:picLocks noChangeAspect="1" noChangeArrowheads="1"/>
          </p:cNvPicPr>
          <p:nvPr/>
        </p:nvPicPr>
        <p:blipFill>
          <a:blip r:embed="rId5" cstate="print"/>
          <a:srcRect/>
          <a:stretch>
            <a:fillRect/>
          </a:stretch>
        </p:blipFill>
        <p:spPr bwMode="auto">
          <a:xfrm>
            <a:off x="6553200" y="2133600"/>
            <a:ext cx="1885950" cy="4114801"/>
          </a:xfrm>
          <a:prstGeom prst="rect">
            <a:avLst/>
          </a:prstGeom>
          <a:noFill/>
        </p:spPr>
      </p:pic>
      <p:sp>
        <p:nvSpPr>
          <p:cNvPr id="11" name="Rectangle 10"/>
          <p:cNvSpPr/>
          <p:nvPr/>
        </p:nvSpPr>
        <p:spPr>
          <a:xfrm>
            <a:off x="533400" y="381000"/>
            <a:ext cx="6324600" cy="923330"/>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 Legacy to Fashion</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Rectangle 7"/>
          <p:cNvSpPr/>
          <p:nvPr/>
        </p:nvSpPr>
        <p:spPr>
          <a:xfrm>
            <a:off x="381000" y="1295400"/>
            <a:ext cx="6096000" cy="1015663"/>
          </a:xfrm>
          <a:prstGeom prst="rect">
            <a:avLst/>
          </a:prstGeom>
        </p:spPr>
        <p:txBody>
          <a:bodyPr wrap="square">
            <a:spAutoFit/>
          </a:bodyPr>
          <a:lstStyle/>
          <a:p>
            <a:pPr algn="ctr"/>
            <a:r>
              <a:rPr lang="en-US" sz="2000" b="1" i="1" dirty="0"/>
              <a:t>“The dress must follow the body of a woman, not the body following the shape of the dress.” </a:t>
            </a:r>
            <a:endParaRPr lang="en-US" sz="2000" b="1" i="1" dirty="0" smtClean="0"/>
          </a:p>
          <a:p>
            <a:pPr algn="ctr"/>
            <a:r>
              <a:rPr lang="en-US" dirty="0" smtClean="0"/>
              <a:t>– </a:t>
            </a:r>
            <a:r>
              <a:rPr lang="en-US" dirty="0"/>
              <a:t>Hubert de Givenchy</a:t>
            </a:r>
          </a:p>
        </p:txBody>
      </p:sp>
      <p:sp>
        <p:nvSpPr>
          <p:cNvPr id="9" name="Rectangle 8"/>
          <p:cNvSpPr/>
          <p:nvPr/>
        </p:nvSpPr>
        <p:spPr>
          <a:xfrm>
            <a:off x="2209800" y="2438400"/>
            <a:ext cx="2985113"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Simplicity</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0" name="Rectangle 9"/>
          <p:cNvSpPr/>
          <p:nvPr/>
        </p:nvSpPr>
        <p:spPr>
          <a:xfrm>
            <a:off x="2133600" y="3276600"/>
            <a:ext cx="6283836"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Detail and Originality</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2" name="Rectangle 11"/>
          <p:cNvSpPr/>
          <p:nvPr/>
        </p:nvSpPr>
        <p:spPr>
          <a:xfrm>
            <a:off x="2114490" y="4114800"/>
            <a:ext cx="6474466"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Elegance and Comfort</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P spid="9" grpId="0"/>
      <p:bldP spid="10"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almanaque.folha.uol.com.br/images/givenchy1.jpg"/>
          <p:cNvPicPr>
            <a:picLocks noChangeAspect="1" noChangeArrowheads="1"/>
          </p:cNvPicPr>
          <p:nvPr/>
        </p:nvPicPr>
        <p:blipFill>
          <a:blip r:embed="rId3" cstate="print"/>
          <a:srcRect/>
          <a:stretch>
            <a:fillRect/>
          </a:stretch>
        </p:blipFill>
        <p:spPr bwMode="auto">
          <a:xfrm>
            <a:off x="381000" y="3733800"/>
            <a:ext cx="1619250" cy="2838450"/>
          </a:xfrm>
          <a:prstGeom prst="rect">
            <a:avLst/>
          </a:prstGeom>
          <a:noFill/>
        </p:spPr>
      </p:pic>
      <p:pic>
        <p:nvPicPr>
          <p:cNvPr id="4100" name="Picture 4" descr="http://media4.picsearch.com/is?bihuOBAWPJj6pQxVaJ1apPKt4giUZOt5x33rAnLkavY"/>
          <p:cNvPicPr>
            <a:picLocks noChangeAspect="1" noChangeArrowheads="1"/>
          </p:cNvPicPr>
          <p:nvPr/>
        </p:nvPicPr>
        <p:blipFill>
          <a:blip r:embed="rId4" cstate="print"/>
          <a:srcRect/>
          <a:stretch>
            <a:fillRect/>
          </a:stretch>
        </p:blipFill>
        <p:spPr bwMode="auto">
          <a:xfrm>
            <a:off x="7010400" y="304800"/>
            <a:ext cx="1828800" cy="1828802"/>
          </a:xfrm>
          <a:prstGeom prst="rect">
            <a:avLst/>
          </a:prstGeom>
          <a:noFill/>
        </p:spPr>
      </p:pic>
      <p:sp>
        <p:nvSpPr>
          <p:cNvPr id="7" name="Rectangle 6"/>
          <p:cNvSpPr/>
          <p:nvPr/>
        </p:nvSpPr>
        <p:spPr>
          <a:xfrm>
            <a:off x="2819400" y="1143000"/>
            <a:ext cx="609600" cy="1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4" name="Picture 8" descr="loose fashion sketch"/>
          <p:cNvPicPr>
            <a:picLocks noChangeAspect="1" noChangeArrowheads="1"/>
          </p:cNvPicPr>
          <p:nvPr/>
        </p:nvPicPr>
        <p:blipFill>
          <a:blip r:embed="rId5" cstate="print"/>
          <a:srcRect/>
          <a:stretch>
            <a:fillRect/>
          </a:stretch>
        </p:blipFill>
        <p:spPr bwMode="auto">
          <a:xfrm>
            <a:off x="6553200" y="2133600"/>
            <a:ext cx="1885950" cy="4114801"/>
          </a:xfrm>
          <a:prstGeom prst="rect">
            <a:avLst/>
          </a:prstGeom>
          <a:noFill/>
        </p:spPr>
      </p:pic>
      <p:sp>
        <p:nvSpPr>
          <p:cNvPr id="11" name="Rectangle 10"/>
          <p:cNvSpPr/>
          <p:nvPr/>
        </p:nvSpPr>
        <p:spPr>
          <a:xfrm>
            <a:off x="533400" y="381000"/>
            <a:ext cx="6858000" cy="923330"/>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 Legacy to Commerce</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TextBox 9"/>
          <p:cNvSpPr txBox="1"/>
          <p:nvPr/>
        </p:nvSpPr>
        <p:spPr>
          <a:xfrm>
            <a:off x="762000" y="1524000"/>
            <a:ext cx="6172200" cy="707886"/>
          </a:xfrm>
          <a:prstGeom prst="rect">
            <a:avLst/>
          </a:prstGeom>
          <a:noFill/>
        </p:spPr>
        <p:txBody>
          <a:bodyPr wrap="square" rtlCol="0">
            <a:spAutoFit/>
          </a:bodyPr>
          <a:lstStyle/>
          <a:p>
            <a:r>
              <a:rPr lang="en-US" sz="2000" b="1" i="1" dirty="0" smtClean="0"/>
              <a:t>…In fashion, the people are the client, the people are the business, the people are the managers of the industry…</a:t>
            </a:r>
            <a:endParaRPr lang="en-US" sz="2000" b="1" i="1" dirty="0"/>
          </a:p>
        </p:txBody>
      </p:sp>
      <p:sp>
        <p:nvSpPr>
          <p:cNvPr id="12" name="Rectangle 11"/>
          <p:cNvSpPr/>
          <p:nvPr/>
        </p:nvSpPr>
        <p:spPr>
          <a:xfrm>
            <a:off x="936103" y="2286000"/>
            <a:ext cx="6738320" cy="1323439"/>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000" b="1" cap="none" spc="0" dirty="0" smtClean="0">
                <a:ln w="11430"/>
                <a:solidFill>
                  <a:srgbClr val="00B050"/>
                </a:solidFill>
                <a:effectLst>
                  <a:outerShdw blurRad="80000" dist="40000" dir="5040000" algn="tl">
                    <a:srgbClr val="000000">
                      <a:alpha val="30000"/>
                    </a:srgbClr>
                  </a:outerShdw>
                </a:effectLst>
              </a:rPr>
              <a:t>1. </a:t>
            </a:r>
            <a:r>
              <a:rPr lang="en-US"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Know the client and respect </a:t>
            </a:r>
          </a:p>
          <a:p>
            <a:pPr algn="ctr"/>
            <a:r>
              <a:rPr lang="en-US"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their personality </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3" name="Rectangle 12"/>
          <p:cNvSpPr/>
          <p:nvPr/>
        </p:nvSpPr>
        <p:spPr>
          <a:xfrm>
            <a:off x="2148189" y="3810000"/>
            <a:ext cx="6861558" cy="1323439"/>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000" b="1" cap="none" spc="0" dirty="0" smtClean="0">
                <a:ln w="11430"/>
                <a:solidFill>
                  <a:srgbClr val="00B050"/>
                </a:solidFill>
                <a:effectLst>
                  <a:outerShdw blurRad="80000" dist="40000" dir="5040000" algn="tl">
                    <a:srgbClr val="000000">
                      <a:alpha val="30000"/>
                    </a:srgbClr>
                  </a:outerShdw>
                </a:effectLst>
              </a:rPr>
              <a:t>2. </a:t>
            </a:r>
            <a:r>
              <a:rPr lang="en-US"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Never fear to innovat</a:t>
            </a:r>
            <a:r>
              <a:rPr lang="en-US"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e if it is </a:t>
            </a:r>
          </a:p>
          <a:p>
            <a:pPr algn="ctr"/>
            <a:r>
              <a:rPr lang="en-US"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a:t>
            </a:r>
            <a:r>
              <a:rPr lang="en-US"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hat the market demands for</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4" name="Rectangle 13"/>
          <p:cNvSpPr/>
          <p:nvPr/>
        </p:nvSpPr>
        <p:spPr>
          <a:xfrm>
            <a:off x="2543161" y="5181600"/>
            <a:ext cx="6340133" cy="1323439"/>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000" b="1" cap="none" spc="0" dirty="0" smtClean="0">
                <a:ln w="11430"/>
                <a:solidFill>
                  <a:srgbClr val="00B050"/>
                </a:solidFill>
                <a:effectLst>
                  <a:outerShdw blurRad="80000" dist="40000" dir="5040000" algn="tl">
                    <a:srgbClr val="000000">
                      <a:alpha val="30000"/>
                    </a:srgbClr>
                  </a:outerShdw>
                </a:effectLst>
              </a:rPr>
              <a:t>3. </a:t>
            </a:r>
            <a:r>
              <a:rPr lang="en-US"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Giving attention to details </a:t>
            </a:r>
          </a:p>
          <a:p>
            <a:pPr algn="ctr"/>
            <a:r>
              <a:rPr lang="en-US"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Always pay largely. </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ppt_w</p:attrName>
                                        </p:attrNameLst>
                                      </p:cBhvr>
                                      <p:tavLst>
                                        <p:tav tm="0">
                                          <p:val>
                                            <p:strVal val="#ppt_w*0.70"/>
                                          </p:val>
                                        </p:tav>
                                        <p:tav tm="100000">
                                          <p:val>
                                            <p:strVal val="#ppt_w"/>
                                          </p:val>
                                        </p:tav>
                                      </p:tavLst>
                                    </p:anim>
                                    <p:anim calcmode="lin" valueType="num">
                                      <p:cBhvr>
                                        <p:cTn id="14" dur="1000" fill="hold"/>
                                        <p:tgtEl>
                                          <p:spTgt spid="10"/>
                                        </p:tgtEl>
                                        <p:attrNameLst>
                                          <p:attrName>ppt_h</p:attrName>
                                        </p:attrNameLst>
                                      </p:cBhvr>
                                      <p:tavLst>
                                        <p:tav tm="0">
                                          <p:val>
                                            <p:strVal val="#ppt_h"/>
                                          </p:val>
                                        </p:tav>
                                        <p:tav tm="100000">
                                          <p:val>
                                            <p:strVal val="#ppt_h"/>
                                          </p:val>
                                        </p:tav>
                                      </p:tavLst>
                                    </p:anim>
                                    <p:animEffect transition="in" filter="fade">
                                      <p:cBhvr>
                                        <p:cTn id="15" dur="1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3" presetClass="entr" presetSubtype="16"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plus(in)">
                                      <p:cBhvr>
                                        <p:cTn id="20" dur="20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3" presetClass="entr" presetSubtype="16"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plus(in)">
                                      <p:cBhvr>
                                        <p:cTn id="25" dur="20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3" presetClass="entr" presetSubtype="16"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plus(in)">
                                      <p:cBhvr>
                                        <p:cTn id="30"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12"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media4.picsearch.com/is?bihuOBAWPJj6pQxVaJ1apPKt4giUZOt5x33rAnLkavY"/>
          <p:cNvPicPr>
            <a:picLocks noChangeAspect="1" noChangeArrowheads="1"/>
          </p:cNvPicPr>
          <p:nvPr/>
        </p:nvPicPr>
        <p:blipFill>
          <a:blip r:embed="rId3" cstate="print"/>
          <a:srcRect/>
          <a:stretch>
            <a:fillRect/>
          </a:stretch>
        </p:blipFill>
        <p:spPr bwMode="auto">
          <a:xfrm>
            <a:off x="7086600" y="76200"/>
            <a:ext cx="1828800" cy="1828802"/>
          </a:xfrm>
          <a:prstGeom prst="rect">
            <a:avLst/>
          </a:prstGeom>
          <a:noFill/>
        </p:spPr>
      </p:pic>
      <p:sp>
        <p:nvSpPr>
          <p:cNvPr id="7" name="Rectangle 6"/>
          <p:cNvSpPr/>
          <p:nvPr/>
        </p:nvSpPr>
        <p:spPr>
          <a:xfrm>
            <a:off x="2819400" y="1143000"/>
            <a:ext cx="609600" cy="1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4" name="Picture 8" descr="loose fashion sketch"/>
          <p:cNvPicPr>
            <a:picLocks noChangeAspect="1" noChangeArrowheads="1"/>
          </p:cNvPicPr>
          <p:nvPr/>
        </p:nvPicPr>
        <p:blipFill>
          <a:blip r:embed="rId4" cstate="print"/>
          <a:srcRect/>
          <a:stretch>
            <a:fillRect/>
          </a:stretch>
        </p:blipFill>
        <p:spPr bwMode="auto">
          <a:xfrm>
            <a:off x="6553200" y="2133600"/>
            <a:ext cx="1885950" cy="4114801"/>
          </a:xfrm>
          <a:prstGeom prst="rect">
            <a:avLst/>
          </a:prstGeom>
          <a:noFill/>
        </p:spPr>
      </p:pic>
      <p:sp>
        <p:nvSpPr>
          <p:cNvPr id="11" name="Rectangle 10"/>
          <p:cNvSpPr/>
          <p:nvPr/>
        </p:nvSpPr>
        <p:spPr>
          <a:xfrm>
            <a:off x="609600" y="533400"/>
            <a:ext cx="6324600" cy="923330"/>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References: </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145" name="Rectangle 1"/>
          <p:cNvSpPr>
            <a:spLocks noChangeArrowheads="1"/>
          </p:cNvSpPr>
          <p:nvPr/>
        </p:nvSpPr>
        <p:spPr bwMode="auto">
          <a:xfrm>
            <a:off x="228600" y="1676400"/>
            <a:ext cx="8363828" cy="480131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Braudel</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Fernand</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(1990).</a:t>
            </a: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Civilization and Capitalism, 15th–18th Centuries,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Vol</a:t>
            </a: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 The Structures of Everyday Life," </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p317, William Collins &amp; Sons, London.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Breward</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Christopher. (2003). </a:t>
            </a: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culture of fashion: a new history of fashionable dress</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Manchester: Manchester University Press.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Françoise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Mohrt</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(1998). </a:t>
            </a: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Givenchy Style</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Assouline</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Keogh, Pamela Clarke. (1999). </a:t>
            </a: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Hubert de Givenchy (introduction):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Audrey style</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Aurum Press.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Laver, James. (1999). </a:t>
            </a: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Concise History of Costume and Fashion.</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Abrams.  p. 62.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McDermott, Kathleen. (2010). </a:t>
            </a: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Style for all: why fashion, invented by kings,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now belongs to all of us (An illustrated history).</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Manchester: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Manchester University Press.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Perrot, Philippe (translated by Richard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Bienvenu</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(1994).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Fashioning the bourgeoisie: a history of clothing in the nineteenth century</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Princeton NJ: Princeton University Press.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Steele, Valerie. (1999). </a:t>
            </a: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Paris fashion: a cultural history,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(2. ed., rev. and updated),</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Oxford: Berg.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almanaque.folha.uol.com.br/images/givenchy1.jpg"/>
          <p:cNvPicPr>
            <a:picLocks noChangeAspect="1" noChangeArrowheads="1"/>
          </p:cNvPicPr>
          <p:nvPr/>
        </p:nvPicPr>
        <p:blipFill>
          <a:blip r:embed="rId3" cstate="print"/>
          <a:srcRect/>
          <a:stretch>
            <a:fillRect/>
          </a:stretch>
        </p:blipFill>
        <p:spPr bwMode="auto">
          <a:xfrm>
            <a:off x="381000" y="3733800"/>
            <a:ext cx="1619250" cy="2838450"/>
          </a:xfrm>
          <a:prstGeom prst="rect">
            <a:avLst/>
          </a:prstGeom>
          <a:noFill/>
        </p:spPr>
      </p:pic>
      <p:pic>
        <p:nvPicPr>
          <p:cNvPr id="4100" name="Picture 4" descr="http://media4.picsearch.com/is?bihuOBAWPJj6pQxVaJ1apPKt4giUZOt5x33rAnLkavY"/>
          <p:cNvPicPr>
            <a:picLocks noChangeAspect="1" noChangeArrowheads="1"/>
          </p:cNvPicPr>
          <p:nvPr/>
        </p:nvPicPr>
        <p:blipFill>
          <a:blip r:embed="rId4" cstate="print"/>
          <a:srcRect/>
          <a:stretch>
            <a:fillRect/>
          </a:stretch>
        </p:blipFill>
        <p:spPr bwMode="auto">
          <a:xfrm>
            <a:off x="7010400" y="304800"/>
            <a:ext cx="1828800" cy="1828802"/>
          </a:xfrm>
          <a:prstGeom prst="rect">
            <a:avLst/>
          </a:prstGeom>
          <a:noFill/>
        </p:spPr>
      </p:pic>
      <p:sp>
        <p:nvSpPr>
          <p:cNvPr id="7" name="Rectangle 6"/>
          <p:cNvSpPr/>
          <p:nvPr/>
        </p:nvSpPr>
        <p:spPr>
          <a:xfrm>
            <a:off x="2819400" y="1143000"/>
            <a:ext cx="609600" cy="1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4" name="Picture 8" descr="loose fashion sketch"/>
          <p:cNvPicPr>
            <a:picLocks noChangeAspect="1" noChangeArrowheads="1"/>
          </p:cNvPicPr>
          <p:nvPr/>
        </p:nvPicPr>
        <p:blipFill>
          <a:blip r:embed="rId5" cstate="print"/>
          <a:srcRect/>
          <a:stretch>
            <a:fillRect/>
          </a:stretch>
        </p:blipFill>
        <p:spPr bwMode="auto">
          <a:xfrm>
            <a:off x="6553200" y="2133600"/>
            <a:ext cx="1885950" cy="4114801"/>
          </a:xfrm>
          <a:prstGeom prst="rect">
            <a:avLst/>
          </a:prstGeom>
          <a:noFill/>
        </p:spPr>
      </p:pic>
      <p:sp>
        <p:nvSpPr>
          <p:cNvPr id="11" name="Rectangle 10"/>
          <p:cNvSpPr/>
          <p:nvPr/>
        </p:nvSpPr>
        <p:spPr>
          <a:xfrm>
            <a:off x="533400" y="381000"/>
            <a:ext cx="6324600" cy="923330"/>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Where it all began…</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2" name="TextBox 11"/>
          <p:cNvSpPr txBox="1"/>
          <p:nvPr/>
        </p:nvSpPr>
        <p:spPr>
          <a:xfrm>
            <a:off x="838200" y="1828800"/>
            <a:ext cx="5638800" cy="400110"/>
          </a:xfrm>
          <a:prstGeom prst="rect">
            <a:avLst/>
          </a:prstGeom>
          <a:noFill/>
        </p:spPr>
        <p:txBody>
          <a:bodyPr wrap="square" rtlCol="0">
            <a:spAutoFit/>
          </a:bodyPr>
          <a:lstStyle/>
          <a:p>
            <a:pPr>
              <a:buFont typeface="Wingdings" pitchFamily="2" charset="2"/>
              <a:buChar char="q"/>
            </a:pPr>
            <a:r>
              <a:rPr lang="en-US" sz="2000" b="1" dirty="0" smtClean="0"/>
              <a:t>Date of Birth: </a:t>
            </a:r>
            <a:r>
              <a:rPr lang="en-US" sz="2000" dirty="0" smtClean="0"/>
              <a:t>February 21, 1927</a:t>
            </a:r>
            <a:endParaRPr lang="en-US" sz="2000" dirty="0"/>
          </a:p>
        </p:txBody>
      </p:sp>
      <p:sp>
        <p:nvSpPr>
          <p:cNvPr id="13" name="TextBox 12"/>
          <p:cNvSpPr txBox="1"/>
          <p:nvPr/>
        </p:nvSpPr>
        <p:spPr>
          <a:xfrm>
            <a:off x="838200" y="2209800"/>
            <a:ext cx="5638800" cy="400110"/>
          </a:xfrm>
          <a:prstGeom prst="rect">
            <a:avLst/>
          </a:prstGeom>
          <a:noFill/>
        </p:spPr>
        <p:txBody>
          <a:bodyPr wrap="square" rtlCol="0">
            <a:spAutoFit/>
          </a:bodyPr>
          <a:lstStyle/>
          <a:p>
            <a:pPr>
              <a:buFont typeface="Wingdings" pitchFamily="2" charset="2"/>
              <a:buChar char="q"/>
            </a:pPr>
            <a:r>
              <a:rPr lang="en-US" sz="2000" b="1" dirty="0" smtClean="0"/>
              <a:t>Place of Birth: </a:t>
            </a:r>
            <a:r>
              <a:rPr lang="en-US" sz="2000" dirty="0" smtClean="0"/>
              <a:t>France</a:t>
            </a:r>
            <a:endParaRPr lang="en-US" sz="2000" dirty="0"/>
          </a:p>
        </p:txBody>
      </p:sp>
      <p:sp>
        <p:nvSpPr>
          <p:cNvPr id="14" name="Rectangle 13"/>
          <p:cNvSpPr/>
          <p:nvPr/>
        </p:nvSpPr>
        <p:spPr>
          <a:xfrm>
            <a:off x="304800" y="2819400"/>
            <a:ext cx="8623065" cy="1815882"/>
          </a:xfrm>
          <a:prstGeom prst="rect">
            <a:avLst/>
          </a:prstGeom>
          <a:noFill/>
        </p:spPr>
        <p:txBody>
          <a:bodyPr wrap="none" lIns="91440" tIns="45720" rIns="91440" bIns="45720">
            <a:spAutoFit/>
          </a:bodyPr>
          <a:lstStyle/>
          <a:p>
            <a:pPr algn="ctr"/>
            <a:r>
              <a:rPr lang="en-US"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Born to a family of designers, artists and entrepreneurs,</a:t>
            </a:r>
          </a:p>
          <a:p>
            <a:pPr algn="ctr"/>
            <a:r>
              <a:rPr lang="en-US"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Givenchy had his right foot forward as he steps towards </a:t>
            </a:r>
          </a:p>
          <a:p>
            <a:pPr algn="ct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path that leads towards his </a:t>
            </a:r>
          </a:p>
          <a:p>
            <a:pPr algn="ct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life’s most valuable dream.</a:t>
            </a:r>
            <a:endParaRPr lang="en-U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5" name="TextBox 14"/>
          <p:cNvSpPr txBox="1"/>
          <p:nvPr/>
        </p:nvSpPr>
        <p:spPr>
          <a:xfrm>
            <a:off x="838200" y="1524000"/>
            <a:ext cx="6248400" cy="400110"/>
          </a:xfrm>
          <a:prstGeom prst="rect">
            <a:avLst/>
          </a:prstGeom>
          <a:noFill/>
        </p:spPr>
        <p:txBody>
          <a:bodyPr wrap="square" rtlCol="0">
            <a:spAutoFit/>
          </a:bodyPr>
          <a:lstStyle/>
          <a:p>
            <a:pPr>
              <a:buFont typeface="Wingdings" pitchFamily="2" charset="2"/>
              <a:buChar char="q"/>
            </a:pPr>
            <a:r>
              <a:rPr lang="en-US" sz="2000" b="1" dirty="0" smtClean="0"/>
              <a:t>Full Name: </a:t>
            </a:r>
            <a:r>
              <a:rPr lang="en-US" sz="2000" dirty="0" smtClean="0"/>
              <a:t>Count Hubert Marcel </a:t>
            </a:r>
            <a:r>
              <a:rPr lang="en-US" sz="2000" dirty="0" err="1" smtClean="0"/>
              <a:t>Taffin</a:t>
            </a:r>
            <a:r>
              <a:rPr lang="en-US" sz="2000" dirty="0" smtClean="0"/>
              <a:t> De Givenchy</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1000" fill="hold"/>
                                        <p:tgtEl>
                                          <p:spTgt spid="15"/>
                                        </p:tgtEl>
                                        <p:attrNameLst>
                                          <p:attrName>ppt_w</p:attrName>
                                        </p:attrNameLst>
                                      </p:cBhvr>
                                      <p:tavLst>
                                        <p:tav tm="0">
                                          <p:val>
                                            <p:strVal val="#ppt_w*0.70"/>
                                          </p:val>
                                        </p:tav>
                                        <p:tav tm="100000">
                                          <p:val>
                                            <p:strVal val="#ppt_w"/>
                                          </p:val>
                                        </p:tav>
                                      </p:tavLst>
                                    </p:anim>
                                    <p:anim calcmode="lin" valueType="num">
                                      <p:cBhvr>
                                        <p:cTn id="14" dur="1000" fill="hold"/>
                                        <p:tgtEl>
                                          <p:spTgt spid="15"/>
                                        </p:tgtEl>
                                        <p:attrNameLst>
                                          <p:attrName>ppt_h</p:attrName>
                                        </p:attrNameLst>
                                      </p:cBhvr>
                                      <p:tavLst>
                                        <p:tav tm="0">
                                          <p:val>
                                            <p:strVal val="#ppt_h"/>
                                          </p:val>
                                        </p:tav>
                                        <p:tav tm="100000">
                                          <p:val>
                                            <p:strVal val="#ppt_h"/>
                                          </p:val>
                                        </p:tav>
                                      </p:tavLst>
                                    </p:anim>
                                    <p:animEffect transition="in" filter="fade">
                                      <p:cBhvr>
                                        <p:cTn id="15" dur="10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1000" fill="hold"/>
                                        <p:tgtEl>
                                          <p:spTgt spid="12"/>
                                        </p:tgtEl>
                                        <p:attrNameLst>
                                          <p:attrName>ppt_w</p:attrName>
                                        </p:attrNameLst>
                                      </p:cBhvr>
                                      <p:tavLst>
                                        <p:tav tm="0">
                                          <p:val>
                                            <p:strVal val="#ppt_w*0.70"/>
                                          </p:val>
                                        </p:tav>
                                        <p:tav tm="100000">
                                          <p:val>
                                            <p:strVal val="#ppt_w"/>
                                          </p:val>
                                        </p:tav>
                                      </p:tavLst>
                                    </p:anim>
                                    <p:anim calcmode="lin" valueType="num">
                                      <p:cBhvr>
                                        <p:cTn id="21" dur="1000" fill="hold"/>
                                        <p:tgtEl>
                                          <p:spTgt spid="12"/>
                                        </p:tgtEl>
                                        <p:attrNameLst>
                                          <p:attrName>ppt_h</p:attrName>
                                        </p:attrNameLst>
                                      </p:cBhvr>
                                      <p:tavLst>
                                        <p:tav tm="0">
                                          <p:val>
                                            <p:strVal val="#ppt_h"/>
                                          </p:val>
                                        </p:tav>
                                        <p:tav tm="100000">
                                          <p:val>
                                            <p:strVal val="#ppt_h"/>
                                          </p:val>
                                        </p:tav>
                                      </p:tavLst>
                                    </p:anim>
                                    <p:animEffect transition="in" filter="fade">
                                      <p:cBhvr>
                                        <p:cTn id="22" dur="1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1000" fill="hold"/>
                                        <p:tgtEl>
                                          <p:spTgt spid="13"/>
                                        </p:tgtEl>
                                        <p:attrNameLst>
                                          <p:attrName>ppt_w</p:attrName>
                                        </p:attrNameLst>
                                      </p:cBhvr>
                                      <p:tavLst>
                                        <p:tav tm="0">
                                          <p:val>
                                            <p:strVal val="#ppt_w*0.70"/>
                                          </p:val>
                                        </p:tav>
                                        <p:tav tm="100000">
                                          <p:val>
                                            <p:strVal val="#ppt_w"/>
                                          </p:val>
                                        </p:tav>
                                      </p:tavLst>
                                    </p:anim>
                                    <p:anim calcmode="lin" valueType="num">
                                      <p:cBhvr>
                                        <p:cTn id="28" dur="1000" fill="hold"/>
                                        <p:tgtEl>
                                          <p:spTgt spid="13"/>
                                        </p:tgtEl>
                                        <p:attrNameLst>
                                          <p:attrName>ppt_h</p:attrName>
                                        </p:attrNameLst>
                                      </p:cBhvr>
                                      <p:tavLst>
                                        <p:tav tm="0">
                                          <p:val>
                                            <p:strVal val="#ppt_h"/>
                                          </p:val>
                                        </p:tav>
                                        <p:tav tm="100000">
                                          <p:val>
                                            <p:strVal val="#ppt_h"/>
                                          </p:val>
                                        </p:tav>
                                      </p:tavLst>
                                    </p:anim>
                                    <p:animEffect transition="in" filter="fade">
                                      <p:cBhvr>
                                        <p:cTn id="29" dur="10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3" presetClass="entr" presetSubtype="16"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plus(in)">
                                      <p:cBhvr>
                                        <p:cTn id="34"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almanaque.folha.uol.com.br/images/givenchy1.jpg"/>
          <p:cNvPicPr>
            <a:picLocks noChangeAspect="1" noChangeArrowheads="1"/>
          </p:cNvPicPr>
          <p:nvPr/>
        </p:nvPicPr>
        <p:blipFill>
          <a:blip r:embed="rId3" cstate="print"/>
          <a:srcRect/>
          <a:stretch>
            <a:fillRect/>
          </a:stretch>
        </p:blipFill>
        <p:spPr bwMode="auto">
          <a:xfrm>
            <a:off x="381000" y="3733800"/>
            <a:ext cx="1619250" cy="2838450"/>
          </a:xfrm>
          <a:prstGeom prst="rect">
            <a:avLst/>
          </a:prstGeom>
          <a:noFill/>
        </p:spPr>
      </p:pic>
      <p:pic>
        <p:nvPicPr>
          <p:cNvPr id="4100" name="Picture 4" descr="http://media4.picsearch.com/is?bihuOBAWPJj6pQxVaJ1apPKt4giUZOt5x33rAnLkavY"/>
          <p:cNvPicPr>
            <a:picLocks noChangeAspect="1" noChangeArrowheads="1"/>
          </p:cNvPicPr>
          <p:nvPr/>
        </p:nvPicPr>
        <p:blipFill>
          <a:blip r:embed="rId4" cstate="print"/>
          <a:srcRect/>
          <a:stretch>
            <a:fillRect/>
          </a:stretch>
        </p:blipFill>
        <p:spPr bwMode="auto">
          <a:xfrm>
            <a:off x="7010400" y="304800"/>
            <a:ext cx="1828800" cy="1828802"/>
          </a:xfrm>
          <a:prstGeom prst="rect">
            <a:avLst/>
          </a:prstGeom>
          <a:noFill/>
        </p:spPr>
      </p:pic>
      <p:sp>
        <p:nvSpPr>
          <p:cNvPr id="7" name="Rectangle 6"/>
          <p:cNvSpPr/>
          <p:nvPr/>
        </p:nvSpPr>
        <p:spPr>
          <a:xfrm>
            <a:off x="2819400" y="1143000"/>
            <a:ext cx="609600" cy="1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4" name="Picture 8" descr="loose fashion sketch"/>
          <p:cNvPicPr>
            <a:picLocks noChangeAspect="1" noChangeArrowheads="1"/>
          </p:cNvPicPr>
          <p:nvPr/>
        </p:nvPicPr>
        <p:blipFill>
          <a:blip r:embed="rId5" cstate="print"/>
          <a:srcRect/>
          <a:stretch>
            <a:fillRect/>
          </a:stretch>
        </p:blipFill>
        <p:spPr bwMode="auto">
          <a:xfrm>
            <a:off x="6553200" y="2133600"/>
            <a:ext cx="1885950" cy="4114801"/>
          </a:xfrm>
          <a:prstGeom prst="rect">
            <a:avLst/>
          </a:prstGeom>
          <a:noFill/>
        </p:spPr>
      </p:pic>
      <p:sp>
        <p:nvSpPr>
          <p:cNvPr id="11" name="Rectangle 10"/>
          <p:cNvSpPr/>
          <p:nvPr/>
        </p:nvSpPr>
        <p:spPr>
          <a:xfrm>
            <a:off x="0" y="381000"/>
            <a:ext cx="7391400" cy="830997"/>
          </a:xfrm>
          <a:prstGeom prst="rect">
            <a:avLst/>
          </a:prstGeom>
          <a:noFill/>
        </p:spPr>
        <p:txBody>
          <a:bodyPr wrap="square" lIns="91440" tIns="45720" rIns="91440" bIns="45720">
            <a:spAutoFit/>
          </a:bodyPr>
          <a:lstStyle/>
          <a:p>
            <a:pPr algn="ctr"/>
            <a:r>
              <a:rPr lang="en-US" sz="48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Beginning of a Dream</a:t>
            </a:r>
            <a:endParaRPr lang="en-US" sz="4800" b="1" i="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Rectangle 7"/>
          <p:cNvSpPr/>
          <p:nvPr/>
        </p:nvSpPr>
        <p:spPr>
          <a:xfrm>
            <a:off x="477302" y="1219200"/>
            <a:ext cx="5584477" cy="707886"/>
          </a:xfrm>
          <a:prstGeom prst="rect">
            <a:avLst/>
          </a:prstGeom>
          <a:noFill/>
        </p:spPr>
        <p:txBody>
          <a:bodyPr wrap="none" lIns="91440" tIns="45720" rIns="91440" bIns="45720">
            <a:spAutoFit/>
          </a:bodyPr>
          <a:lstStyle/>
          <a:p>
            <a:pPr algn="ctr"/>
            <a:r>
              <a:rPr lang="en-US" sz="2000" b="1" i="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 want to work ‘somewhere in the fashion industry’</a:t>
            </a:r>
          </a:p>
          <a:p>
            <a:pPr algn="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0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n-US" sz="2000" b="1" i="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Givanchy</a:t>
            </a:r>
            <a:r>
              <a:rPr lang="en-US" sz="20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en-US" sz="2000" b="1" i="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9" name="Rectangle 8"/>
          <p:cNvSpPr/>
          <p:nvPr/>
        </p:nvSpPr>
        <p:spPr>
          <a:xfrm>
            <a:off x="1271406" y="2133600"/>
            <a:ext cx="1800494"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1937-</a:t>
            </a:r>
            <a:endParaRPr lang="en-US" sz="5400" b="1" cap="none" spc="0" dirty="0">
              <a:ln/>
              <a:solidFill>
                <a:schemeClr val="accent3"/>
              </a:solidFill>
              <a:effectLst/>
            </a:endParaRPr>
          </a:p>
        </p:txBody>
      </p:sp>
      <p:sp>
        <p:nvSpPr>
          <p:cNvPr id="10" name="Rectangle 9"/>
          <p:cNvSpPr/>
          <p:nvPr/>
        </p:nvSpPr>
        <p:spPr>
          <a:xfrm>
            <a:off x="2971801" y="2362200"/>
            <a:ext cx="3352800" cy="2554545"/>
          </a:xfrm>
          <a:prstGeom prst="rect">
            <a:avLst/>
          </a:prstGeom>
          <a:noFill/>
        </p:spPr>
        <p:txBody>
          <a:bodyPr wrap="square" lIns="91440" tIns="45720" rIns="91440" bIns="45720">
            <a:spAutoFit/>
          </a:bodyPr>
          <a:lstStyle/>
          <a:p>
            <a:pPr algn="ctr"/>
            <a:r>
              <a:rPr lang="en-US" sz="2000" b="1" i="1" cap="none" spc="0" dirty="0" err="1" smtClean="0">
                <a:ln w="10541" cmpd="sng">
                  <a:solidFill>
                    <a:srgbClr val="0070C0"/>
                  </a:solidFill>
                  <a:prstDash val="solid"/>
                </a:ln>
                <a:solidFill>
                  <a:srgbClr val="0070C0"/>
                </a:solidFill>
                <a:effectLst/>
              </a:rPr>
              <a:t>Givanchy</a:t>
            </a:r>
            <a:r>
              <a:rPr lang="en-US" sz="2000" b="1" i="1" cap="none" spc="0" dirty="0" smtClean="0">
                <a:ln w="10541" cmpd="sng">
                  <a:solidFill>
                    <a:srgbClr val="0070C0"/>
                  </a:solidFill>
                  <a:prstDash val="solid"/>
                </a:ln>
                <a:solidFill>
                  <a:srgbClr val="0070C0"/>
                </a:solidFill>
                <a:effectLst/>
              </a:rPr>
              <a:t> was inspired to embrace the fashion industry as he went to the world’ fair in Paris that showcased the different fashion-styles of the world. He knew he wanted to make a name through his skills in design and creativity. </a:t>
            </a:r>
            <a:endParaRPr lang="en-US" sz="2000" b="1" i="1" cap="none" spc="0" dirty="0">
              <a:ln w="10541" cmpd="sng">
                <a:solidFill>
                  <a:srgbClr val="0070C0"/>
                </a:solidFill>
                <a:prstDash val="solid"/>
              </a:ln>
              <a:solidFill>
                <a:srgbClr val="0070C0"/>
              </a:solidFill>
              <a:effectLst/>
            </a:endParaRPr>
          </a:p>
        </p:txBody>
      </p:sp>
      <p:sp>
        <p:nvSpPr>
          <p:cNvPr id="12" name="Rectangle 11"/>
          <p:cNvSpPr/>
          <p:nvPr/>
        </p:nvSpPr>
        <p:spPr>
          <a:xfrm>
            <a:off x="2598052" y="4953000"/>
            <a:ext cx="4158126" cy="1569660"/>
          </a:xfrm>
          <a:prstGeom prst="rect">
            <a:avLst/>
          </a:prstGeom>
          <a:noFill/>
        </p:spPr>
        <p:txBody>
          <a:bodyPr wrap="none" lIns="91440" tIns="45720" rIns="91440" bIns="45720">
            <a:spAutoFit/>
          </a:bodyPr>
          <a:lstStyle/>
          <a:p>
            <a:pPr algn="ctr">
              <a:buFont typeface="Wingdings" pitchFamily="2" charset="2"/>
              <a:buChar char="Ø"/>
            </a:pPr>
            <a:r>
              <a:rPr lang="en-US" sz="32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He enrolled to learn </a:t>
            </a:r>
          </a:p>
          <a:p>
            <a:pPr algn="ctr"/>
            <a:r>
              <a:rPr lang="en-US" sz="32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fashion and design </a:t>
            </a:r>
          </a:p>
          <a:p>
            <a:pPr algn="ctr"/>
            <a:r>
              <a:rPr lang="en-US" sz="32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t>
            </a:r>
            <a:r>
              <a:rPr lang="en-US" sz="3200" b="1" i="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Ecole</a:t>
            </a:r>
            <a:r>
              <a:rPr lang="en-US" sz="32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des Beaux-Arts</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3"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plus(in)">
                                      <p:cBhvr>
                                        <p:cTn id="13" dur="20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heel(4)">
                                      <p:cBhvr>
                                        <p:cTn id="24" dur="2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down)">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P spid="9" grpId="0"/>
      <p:bldP spid="10"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almanaque.folha.uol.com.br/images/givenchy1.jpg"/>
          <p:cNvPicPr>
            <a:picLocks noChangeAspect="1" noChangeArrowheads="1"/>
          </p:cNvPicPr>
          <p:nvPr/>
        </p:nvPicPr>
        <p:blipFill>
          <a:blip r:embed="rId3" cstate="print"/>
          <a:srcRect/>
          <a:stretch>
            <a:fillRect/>
          </a:stretch>
        </p:blipFill>
        <p:spPr bwMode="auto">
          <a:xfrm>
            <a:off x="381000" y="3733800"/>
            <a:ext cx="1619250" cy="2838450"/>
          </a:xfrm>
          <a:prstGeom prst="rect">
            <a:avLst/>
          </a:prstGeom>
          <a:noFill/>
        </p:spPr>
      </p:pic>
      <p:pic>
        <p:nvPicPr>
          <p:cNvPr id="4100" name="Picture 4" descr="http://media4.picsearch.com/is?bihuOBAWPJj6pQxVaJ1apPKt4giUZOt5x33rAnLkavY"/>
          <p:cNvPicPr>
            <a:picLocks noChangeAspect="1" noChangeArrowheads="1"/>
          </p:cNvPicPr>
          <p:nvPr/>
        </p:nvPicPr>
        <p:blipFill>
          <a:blip r:embed="rId4" cstate="print"/>
          <a:srcRect/>
          <a:stretch>
            <a:fillRect/>
          </a:stretch>
        </p:blipFill>
        <p:spPr bwMode="auto">
          <a:xfrm>
            <a:off x="7010400" y="304800"/>
            <a:ext cx="1828800" cy="1828802"/>
          </a:xfrm>
          <a:prstGeom prst="rect">
            <a:avLst/>
          </a:prstGeom>
          <a:noFill/>
        </p:spPr>
      </p:pic>
      <p:sp>
        <p:nvSpPr>
          <p:cNvPr id="7" name="Rectangle 6"/>
          <p:cNvSpPr/>
          <p:nvPr/>
        </p:nvSpPr>
        <p:spPr>
          <a:xfrm>
            <a:off x="2819400" y="1143000"/>
            <a:ext cx="609600" cy="1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4" name="Picture 8" descr="loose fashion sketch"/>
          <p:cNvPicPr>
            <a:picLocks noChangeAspect="1" noChangeArrowheads="1"/>
          </p:cNvPicPr>
          <p:nvPr/>
        </p:nvPicPr>
        <p:blipFill>
          <a:blip r:embed="rId5" cstate="print"/>
          <a:srcRect/>
          <a:stretch>
            <a:fillRect/>
          </a:stretch>
        </p:blipFill>
        <p:spPr bwMode="auto">
          <a:xfrm>
            <a:off x="6553200" y="2133600"/>
            <a:ext cx="1885950" cy="4114801"/>
          </a:xfrm>
          <a:prstGeom prst="rect">
            <a:avLst/>
          </a:prstGeom>
          <a:noFill/>
        </p:spPr>
      </p:pic>
      <p:sp>
        <p:nvSpPr>
          <p:cNvPr id="11" name="Rectangle 10"/>
          <p:cNvSpPr/>
          <p:nvPr/>
        </p:nvSpPr>
        <p:spPr>
          <a:xfrm>
            <a:off x="533400" y="381000"/>
            <a:ext cx="6324600" cy="1754326"/>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Working with and </a:t>
            </a: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a:t>
            </a: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orking for th</a:t>
            </a: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 Best</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Rectangle 7"/>
          <p:cNvSpPr/>
          <p:nvPr/>
        </p:nvSpPr>
        <p:spPr>
          <a:xfrm>
            <a:off x="395048" y="2133600"/>
            <a:ext cx="4315220" cy="584775"/>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3200" b="1" cap="none" spc="0" dirty="0" smtClean="0">
                <a:ln/>
                <a:solidFill>
                  <a:schemeClr val="accent3"/>
                </a:solidFill>
                <a:effectLst/>
              </a:rPr>
              <a:t>People he worked with:</a:t>
            </a:r>
            <a:endParaRPr lang="en-US" sz="3200" b="1" cap="none" spc="0" dirty="0">
              <a:ln/>
              <a:solidFill>
                <a:schemeClr val="accent3"/>
              </a:solidFill>
              <a:effectLst/>
            </a:endParaRPr>
          </a:p>
        </p:txBody>
      </p:sp>
      <p:sp>
        <p:nvSpPr>
          <p:cNvPr id="9" name="Rectangle 8"/>
          <p:cNvSpPr/>
          <p:nvPr/>
        </p:nvSpPr>
        <p:spPr>
          <a:xfrm>
            <a:off x="2466061" y="2743200"/>
            <a:ext cx="2471895" cy="1200329"/>
          </a:xfrm>
          <a:prstGeom prst="rect">
            <a:avLst/>
          </a:prstGeom>
          <a:noFill/>
        </p:spPr>
        <p:txBody>
          <a:bodyPr wrap="none" lIns="91440" tIns="45720" rIns="91440" bIns="45720">
            <a:spAutoFit/>
          </a:bodyPr>
          <a:lstStyle/>
          <a:p>
            <a:pPr>
              <a:buFont typeface="Wingdings" pitchFamily="2" charset="2"/>
              <a:buChar char="Ø"/>
            </a:pP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Pierre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Balmain</a:t>
            </a:r>
            <a:endPar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buFont typeface="Wingdings" pitchFamily="2" charset="2"/>
              <a:buChar char="Ø"/>
            </a:pP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Christian Dior</a:t>
            </a:r>
          </a:p>
          <a:p>
            <a:pPr>
              <a:buFont typeface="Wingdings" pitchFamily="2" charset="2"/>
              <a:buChar char="Ø"/>
            </a:pP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Elsa Schiaparelli</a:t>
            </a:r>
            <a:endPar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0" name="Rectangle 9"/>
          <p:cNvSpPr/>
          <p:nvPr/>
        </p:nvSpPr>
        <p:spPr>
          <a:xfrm>
            <a:off x="2438400" y="3886200"/>
            <a:ext cx="3943515" cy="584775"/>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3200" b="1" cap="none" spc="0" dirty="0" smtClean="0">
                <a:ln/>
                <a:solidFill>
                  <a:schemeClr val="accent3"/>
                </a:solidFill>
                <a:effectLst/>
              </a:rPr>
              <a:t>People he worked for:</a:t>
            </a:r>
            <a:endParaRPr lang="en-US" sz="3200" b="1" cap="none" spc="0" dirty="0">
              <a:ln/>
              <a:solidFill>
                <a:schemeClr val="accent3"/>
              </a:solidFill>
              <a:effectLst/>
            </a:endParaRPr>
          </a:p>
        </p:txBody>
      </p:sp>
      <p:sp>
        <p:nvSpPr>
          <p:cNvPr id="12" name="Rectangle 11"/>
          <p:cNvSpPr/>
          <p:nvPr/>
        </p:nvSpPr>
        <p:spPr>
          <a:xfrm>
            <a:off x="2438400" y="4343400"/>
            <a:ext cx="2606867" cy="1938992"/>
          </a:xfrm>
          <a:prstGeom prst="rect">
            <a:avLst/>
          </a:prstGeom>
          <a:noFill/>
        </p:spPr>
        <p:txBody>
          <a:bodyPr wrap="none" lIns="91440" tIns="45720" rIns="91440" bIns="45720">
            <a:spAutoFit/>
          </a:bodyPr>
          <a:lstStyle/>
          <a:p>
            <a:pPr>
              <a:buFont typeface="Wingdings" pitchFamily="2" charset="2"/>
              <a:buChar char="Ø"/>
            </a:pP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Jacques </a:t>
            </a:r>
            <a:r>
              <a:rPr lang="en-US" sz="2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Fath</a:t>
            </a:r>
            <a:endPar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buFont typeface="Wingdings" pitchFamily="2" charset="2"/>
              <a:buChar char="Ø"/>
            </a:pP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Robert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Piguet</a:t>
            </a:r>
            <a:endPar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buFont typeface="Wingdings" pitchFamily="2" charset="2"/>
              <a:buChar char="Ø"/>
            </a:pP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Lucien </a:t>
            </a:r>
            <a:r>
              <a:rPr lang="en-US" sz="2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Lelon</a:t>
            </a:r>
            <a:endPar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buFont typeface="Wingdings" pitchFamily="2" charset="2"/>
              <a:buChar char="Ø"/>
            </a:pP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Audrey Hepburn </a:t>
            </a:r>
          </a:p>
          <a:p>
            <a:endPar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heel(4)">
                                      <p:cBhvr>
                                        <p:cTn id="19" dur="20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diamond(in)">
                                      <p:cBhvr>
                                        <p:cTn id="30"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P spid="9" grpId="0"/>
      <p:bldP spid="10"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almanaque.folha.uol.com.br/images/givenchy1.jpg"/>
          <p:cNvPicPr>
            <a:picLocks noChangeAspect="1" noChangeArrowheads="1"/>
          </p:cNvPicPr>
          <p:nvPr/>
        </p:nvPicPr>
        <p:blipFill>
          <a:blip r:embed="rId3" cstate="print"/>
          <a:srcRect/>
          <a:stretch>
            <a:fillRect/>
          </a:stretch>
        </p:blipFill>
        <p:spPr bwMode="auto">
          <a:xfrm>
            <a:off x="381000" y="3733800"/>
            <a:ext cx="1619250" cy="2838450"/>
          </a:xfrm>
          <a:prstGeom prst="rect">
            <a:avLst/>
          </a:prstGeom>
          <a:noFill/>
        </p:spPr>
      </p:pic>
      <p:pic>
        <p:nvPicPr>
          <p:cNvPr id="4100" name="Picture 4" descr="http://media4.picsearch.com/is?bihuOBAWPJj6pQxVaJ1apPKt4giUZOt5x33rAnLkavY"/>
          <p:cNvPicPr>
            <a:picLocks noChangeAspect="1" noChangeArrowheads="1"/>
          </p:cNvPicPr>
          <p:nvPr/>
        </p:nvPicPr>
        <p:blipFill>
          <a:blip r:embed="rId4" cstate="print"/>
          <a:srcRect/>
          <a:stretch>
            <a:fillRect/>
          </a:stretch>
        </p:blipFill>
        <p:spPr bwMode="auto">
          <a:xfrm>
            <a:off x="7010400" y="304800"/>
            <a:ext cx="1828800" cy="1828802"/>
          </a:xfrm>
          <a:prstGeom prst="rect">
            <a:avLst/>
          </a:prstGeom>
          <a:noFill/>
        </p:spPr>
      </p:pic>
      <p:sp>
        <p:nvSpPr>
          <p:cNvPr id="7" name="Rectangle 6"/>
          <p:cNvSpPr/>
          <p:nvPr/>
        </p:nvSpPr>
        <p:spPr>
          <a:xfrm>
            <a:off x="2819400" y="1143000"/>
            <a:ext cx="609600" cy="1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4" name="Picture 8" descr="loose fashion sketch"/>
          <p:cNvPicPr>
            <a:picLocks noChangeAspect="1" noChangeArrowheads="1"/>
          </p:cNvPicPr>
          <p:nvPr/>
        </p:nvPicPr>
        <p:blipFill>
          <a:blip r:embed="rId5" cstate="print"/>
          <a:srcRect/>
          <a:stretch>
            <a:fillRect/>
          </a:stretch>
        </p:blipFill>
        <p:spPr bwMode="auto">
          <a:xfrm>
            <a:off x="6553200" y="2133600"/>
            <a:ext cx="1885950" cy="4114801"/>
          </a:xfrm>
          <a:prstGeom prst="rect">
            <a:avLst/>
          </a:prstGeom>
          <a:noFill/>
        </p:spPr>
      </p:pic>
      <p:sp>
        <p:nvSpPr>
          <p:cNvPr id="11" name="Rectangle 10"/>
          <p:cNvSpPr/>
          <p:nvPr/>
        </p:nvSpPr>
        <p:spPr>
          <a:xfrm>
            <a:off x="0" y="304800"/>
            <a:ext cx="7467600" cy="830997"/>
          </a:xfrm>
          <a:prstGeom prst="rect">
            <a:avLst/>
          </a:prstGeom>
          <a:noFill/>
        </p:spPr>
        <p:txBody>
          <a:bodyPr wrap="square" lIns="91440" tIns="45720" rIns="91440" bIns="45720">
            <a:spAutoFit/>
          </a:bodyPr>
          <a:lstStyle/>
          <a:p>
            <a:pPr algn="ctr"/>
            <a:r>
              <a:rPr lang="en-US" sz="4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Creation of a Champion </a:t>
            </a:r>
            <a:endParaRPr lang="en-US" sz="4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Rectangle 7"/>
          <p:cNvSpPr/>
          <p:nvPr/>
        </p:nvSpPr>
        <p:spPr>
          <a:xfrm>
            <a:off x="228600" y="1295400"/>
            <a:ext cx="1800494"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1951-</a:t>
            </a:r>
            <a:endParaRPr lang="en-US" sz="5400" b="1" cap="none" spc="0" dirty="0">
              <a:ln/>
              <a:solidFill>
                <a:schemeClr val="accent3"/>
              </a:solidFill>
              <a:effectLst/>
            </a:endParaRPr>
          </a:p>
        </p:txBody>
      </p:sp>
      <p:sp>
        <p:nvSpPr>
          <p:cNvPr id="9" name="Rectangle 8"/>
          <p:cNvSpPr/>
          <p:nvPr/>
        </p:nvSpPr>
        <p:spPr>
          <a:xfrm>
            <a:off x="990600" y="1524000"/>
            <a:ext cx="6585970" cy="1200329"/>
          </a:xfrm>
          <a:prstGeom prst="rect">
            <a:avLst/>
          </a:prstGeom>
          <a:noFill/>
        </p:spPr>
        <p:txBody>
          <a:bodyPr wrap="none" lIns="91440" tIns="45720" rIns="91440" bIns="45720">
            <a:spAutoFit/>
          </a:bodyPr>
          <a:lstStyle/>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Givenchy established his first store;</a:t>
            </a:r>
          </a:p>
          <a:p>
            <a:pPr algn="ct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It did not fair properly and later on went bankrupt</a:t>
            </a:r>
          </a:p>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-this did not stop him from his quest</a:t>
            </a:r>
            <a:endParaRPr lang="en-U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0" name="Rectangle 9"/>
          <p:cNvSpPr/>
          <p:nvPr/>
        </p:nvSpPr>
        <p:spPr>
          <a:xfrm>
            <a:off x="381000" y="2590800"/>
            <a:ext cx="1800494"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1952-</a:t>
            </a:r>
            <a:endParaRPr lang="en-US" sz="5400" b="1" cap="none" spc="0" dirty="0">
              <a:ln/>
              <a:solidFill>
                <a:schemeClr val="accent3"/>
              </a:solidFill>
              <a:effectLst/>
            </a:endParaRPr>
          </a:p>
        </p:txBody>
      </p:sp>
      <p:sp>
        <p:nvSpPr>
          <p:cNvPr id="12" name="Rectangle 11"/>
          <p:cNvSpPr/>
          <p:nvPr/>
        </p:nvSpPr>
        <p:spPr>
          <a:xfrm>
            <a:off x="2133600" y="2895600"/>
            <a:ext cx="6230680" cy="1200329"/>
          </a:xfrm>
          <a:prstGeom prst="rect">
            <a:avLst/>
          </a:prstGeom>
          <a:noFill/>
        </p:spPr>
        <p:txBody>
          <a:bodyPr wrap="none" lIns="91440" tIns="45720" rIns="91440" bIns="45720">
            <a:spAutoFit/>
          </a:bodyPr>
          <a:lstStyle/>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Givenchy established the </a:t>
            </a:r>
            <a:r>
              <a:rPr lang="en-US" sz="24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HOUSE OF GIVENCHY </a:t>
            </a: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as his personally managed business that </a:t>
            </a: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showcases most of his designs</a:t>
            </a:r>
            <a:endParaRPr lang="en-U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3" name="Rectangle 12"/>
          <p:cNvSpPr/>
          <p:nvPr/>
        </p:nvSpPr>
        <p:spPr>
          <a:xfrm>
            <a:off x="2667003" y="4724400"/>
            <a:ext cx="6096541" cy="1938992"/>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While he began roughly at first,</a:t>
            </a:r>
          </a:p>
          <a:p>
            <a:pPr algn="ctr"/>
            <a:r>
              <a:rPr lang="en-US"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it was his second attempt to an elusive dream</a:t>
            </a:r>
          </a:p>
          <a:p>
            <a:pPr algn="ctr"/>
            <a:r>
              <a:rPr lang="en-US"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that got him the chance to finally join in the </a:t>
            </a:r>
          </a:p>
          <a:p>
            <a:pPr algn="ctr"/>
            <a:r>
              <a:rPr lang="en-US"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luxurious bandwagon of the fashion industry </a:t>
            </a:r>
          </a:p>
          <a:p>
            <a:pPr algn="ctr"/>
            <a:r>
              <a:rPr lang="en-US"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 the early 1950’s</a:t>
            </a:r>
            <a:endParaRPr lang="en-US"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3" presetClass="entr" presetSubtype="16"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plus(in)">
                                      <p:cBhvr>
                                        <p:cTn id="19" dur="20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3" presetClass="entr" presetSubtype="16"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plus(in)">
                                      <p:cBhvr>
                                        <p:cTn id="30" dur="20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box(in)">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P spid="9" grpId="0"/>
      <p:bldP spid="10"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almanaque.folha.uol.com.br/images/givenchy1.jpg"/>
          <p:cNvPicPr>
            <a:picLocks noChangeAspect="1" noChangeArrowheads="1"/>
          </p:cNvPicPr>
          <p:nvPr/>
        </p:nvPicPr>
        <p:blipFill>
          <a:blip r:embed="rId3" cstate="print"/>
          <a:srcRect/>
          <a:stretch>
            <a:fillRect/>
          </a:stretch>
        </p:blipFill>
        <p:spPr bwMode="auto">
          <a:xfrm>
            <a:off x="381000" y="3733800"/>
            <a:ext cx="1619250" cy="2838450"/>
          </a:xfrm>
          <a:prstGeom prst="rect">
            <a:avLst/>
          </a:prstGeom>
          <a:noFill/>
        </p:spPr>
      </p:pic>
      <p:pic>
        <p:nvPicPr>
          <p:cNvPr id="4100" name="Picture 4" descr="http://media4.picsearch.com/is?bihuOBAWPJj6pQxVaJ1apPKt4giUZOt5x33rAnLkavY"/>
          <p:cNvPicPr>
            <a:picLocks noChangeAspect="1" noChangeArrowheads="1"/>
          </p:cNvPicPr>
          <p:nvPr/>
        </p:nvPicPr>
        <p:blipFill>
          <a:blip r:embed="rId4" cstate="print"/>
          <a:srcRect/>
          <a:stretch>
            <a:fillRect/>
          </a:stretch>
        </p:blipFill>
        <p:spPr bwMode="auto">
          <a:xfrm>
            <a:off x="7010400" y="304800"/>
            <a:ext cx="1828800" cy="1828802"/>
          </a:xfrm>
          <a:prstGeom prst="rect">
            <a:avLst/>
          </a:prstGeom>
          <a:noFill/>
        </p:spPr>
      </p:pic>
      <p:sp>
        <p:nvSpPr>
          <p:cNvPr id="7" name="Rectangle 6"/>
          <p:cNvSpPr/>
          <p:nvPr/>
        </p:nvSpPr>
        <p:spPr>
          <a:xfrm>
            <a:off x="2819400" y="1143000"/>
            <a:ext cx="609600" cy="1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4" name="Picture 8" descr="loose fashion sketch"/>
          <p:cNvPicPr>
            <a:picLocks noChangeAspect="1" noChangeArrowheads="1"/>
          </p:cNvPicPr>
          <p:nvPr/>
        </p:nvPicPr>
        <p:blipFill>
          <a:blip r:embed="rId5" cstate="print"/>
          <a:srcRect/>
          <a:stretch>
            <a:fillRect/>
          </a:stretch>
        </p:blipFill>
        <p:spPr bwMode="auto">
          <a:xfrm>
            <a:off x="6553200" y="2133600"/>
            <a:ext cx="1885950" cy="4114801"/>
          </a:xfrm>
          <a:prstGeom prst="rect">
            <a:avLst/>
          </a:prstGeom>
          <a:noFill/>
        </p:spPr>
      </p:pic>
      <p:sp>
        <p:nvSpPr>
          <p:cNvPr id="11" name="Rectangle 10"/>
          <p:cNvSpPr/>
          <p:nvPr/>
        </p:nvSpPr>
        <p:spPr>
          <a:xfrm>
            <a:off x="0" y="381000"/>
            <a:ext cx="7239000" cy="769441"/>
          </a:xfrm>
          <a:prstGeom prst="rect">
            <a:avLst/>
          </a:prstGeom>
          <a:noFill/>
        </p:spPr>
        <p:txBody>
          <a:bodyPr wrap="square" lIns="91440" tIns="45720" rIns="91440" bIns="45720">
            <a:spAutoFit/>
          </a:bodyPr>
          <a:lstStyle/>
          <a:p>
            <a:pPr algn="ct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Best Offers in the Market </a:t>
            </a:r>
            <a:endParaRPr lang="en-US" sz="4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Rectangle 7"/>
          <p:cNvSpPr/>
          <p:nvPr/>
        </p:nvSpPr>
        <p:spPr>
          <a:xfrm>
            <a:off x="381000" y="1219200"/>
            <a:ext cx="1936749"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1952: </a:t>
            </a:r>
            <a:endParaRPr lang="en-US" sz="5400" b="1" cap="none" spc="0" dirty="0">
              <a:ln/>
              <a:solidFill>
                <a:schemeClr val="accent3"/>
              </a:solidFill>
              <a:effectLst/>
            </a:endParaRPr>
          </a:p>
        </p:txBody>
      </p:sp>
      <p:sp>
        <p:nvSpPr>
          <p:cNvPr id="9" name="Rectangle 8"/>
          <p:cNvSpPr/>
          <p:nvPr/>
        </p:nvSpPr>
        <p:spPr>
          <a:xfrm>
            <a:off x="2055251" y="1295400"/>
            <a:ext cx="4500014" cy="707886"/>
          </a:xfrm>
          <a:prstGeom prst="rect">
            <a:avLst/>
          </a:prstGeom>
          <a:noFill/>
        </p:spPr>
        <p:txBody>
          <a:bodyPr wrap="none" lIns="91440" tIns="45720" rIns="91440" bIns="45720">
            <a:spAutoFit/>
          </a:bodyPr>
          <a:lstStyle/>
          <a:p>
            <a:pPr algn="ctr"/>
            <a:r>
              <a:rPr lang="en-US"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Launched Separates</a:t>
            </a:r>
          </a:p>
          <a:p>
            <a:pPr algn="ct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(Skirt and blouse made from raw cotton)</a:t>
            </a:r>
            <a:endParaRPr lang="en-US"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0" name="Rectangle 9"/>
          <p:cNvSpPr/>
          <p:nvPr/>
        </p:nvSpPr>
        <p:spPr>
          <a:xfrm>
            <a:off x="459548" y="2209800"/>
            <a:ext cx="1779654"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1954:</a:t>
            </a:r>
            <a:endParaRPr lang="en-US" sz="5400" b="1" cap="none" spc="0" dirty="0">
              <a:ln/>
              <a:solidFill>
                <a:schemeClr val="accent3"/>
              </a:solidFill>
              <a:effectLst/>
            </a:endParaRPr>
          </a:p>
        </p:txBody>
      </p:sp>
      <p:sp>
        <p:nvSpPr>
          <p:cNvPr id="12" name="Rectangle 11"/>
          <p:cNvSpPr/>
          <p:nvPr/>
        </p:nvSpPr>
        <p:spPr>
          <a:xfrm>
            <a:off x="2832282" y="2286000"/>
            <a:ext cx="3255057" cy="707886"/>
          </a:xfrm>
          <a:prstGeom prst="rect">
            <a:avLst/>
          </a:prstGeom>
          <a:noFill/>
        </p:spPr>
        <p:txBody>
          <a:bodyPr wrap="none" lIns="91440" tIns="45720" rIns="91440" bIns="45720">
            <a:spAutoFit/>
          </a:bodyPr>
          <a:lstStyle/>
          <a:p>
            <a:pPr algn="ctr"/>
            <a:r>
              <a:rPr lang="en-US"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Launched ready to wear line </a:t>
            </a:r>
          </a:p>
          <a:p>
            <a:pPr algn="ct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(Givenchy </a:t>
            </a:r>
            <a:r>
              <a:rPr lang="en-US" sz="20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Universite</a:t>
            </a: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en-US"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3" name="Rectangle 12"/>
          <p:cNvSpPr/>
          <p:nvPr/>
        </p:nvSpPr>
        <p:spPr>
          <a:xfrm>
            <a:off x="2362200" y="3810000"/>
            <a:ext cx="1779654"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1968:</a:t>
            </a:r>
            <a:endParaRPr lang="en-US" sz="5400" b="1" cap="none" spc="0" dirty="0">
              <a:ln/>
              <a:solidFill>
                <a:schemeClr val="accent3"/>
              </a:solidFill>
              <a:effectLst/>
            </a:endParaRPr>
          </a:p>
        </p:txBody>
      </p:sp>
      <p:sp>
        <p:nvSpPr>
          <p:cNvPr id="14" name="Rectangle 13"/>
          <p:cNvSpPr/>
          <p:nvPr/>
        </p:nvSpPr>
        <p:spPr>
          <a:xfrm>
            <a:off x="4114800" y="3962400"/>
            <a:ext cx="4040145" cy="707886"/>
          </a:xfrm>
          <a:prstGeom prst="rect">
            <a:avLst/>
          </a:prstGeom>
          <a:noFill/>
        </p:spPr>
        <p:txBody>
          <a:bodyPr wrap="none" lIns="91440" tIns="45720" rIns="91440" bIns="45720">
            <a:spAutoFit/>
          </a:bodyPr>
          <a:lstStyle/>
          <a:p>
            <a:pPr algn="ctr"/>
            <a:r>
              <a:rPr lang="en-US"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Introduced ready to wear collection </a:t>
            </a:r>
          </a:p>
          <a:p>
            <a:pPr algn="ct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(Givenchy Nouvelle Boutique)</a:t>
            </a:r>
            <a:endParaRPr lang="en-US"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5" name="Rectangle 14"/>
          <p:cNvSpPr/>
          <p:nvPr/>
        </p:nvSpPr>
        <p:spPr>
          <a:xfrm>
            <a:off x="2286000" y="4876800"/>
            <a:ext cx="1779654"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1978:</a:t>
            </a:r>
            <a:endParaRPr lang="en-US" sz="5400" b="1" cap="none" spc="0" dirty="0">
              <a:ln/>
              <a:solidFill>
                <a:schemeClr val="accent3"/>
              </a:solidFill>
              <a:effectLst/>
            </a:endParaRPr>
          </a:p>
        </p:txBody>
      </p:sp>
      <p:sp>
        <p:nvSpPr>
          <p:cNvPr id="16" name="Rectangle 15"/>
          <p:cNvSpPr/>
          <p:nvPr/>
        </p:nvSpPr>
        <p:spPr>
          <a:xfrm>
            <a:off x="3699607" y="4953000"/>
            <a:ext cx="4718151" cy="707886"/>
          </a:xfrm>
          <a:prstGeom prst="rect">
            <a:avLst/>
          </a:prstGeom>
          <a:noFill/>
        </p:spPr>
        <p:txBody>
          <a:bodyPr wrap="none" lIns="91440" tIns="45720" rIns="91440" bIns="45720">
            <a:spAutoFit/>
          </a:bodyPr>
          <a:lstStyle/>
          <a:p>
            <a:pPr algn="ctr"/>
            <a:r>
              <a:rPr lang="en-US"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Created and released Gentlemen Givenchy</a:t>
            </a:r>
          </a:p>
          <a:p>
            <a:pPr algn="ct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clothing line for men </a:t>
            </a:r>
            <a:endParaRPr lang="en-US"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7" name="Rectangle 16"/>
          <p:cNvSpPr/>
          <p:nvPr/>
        </p:nvSpPr>
        <p:spPr>
          <a:xfrm>
            <a:off x="2438400" y="3048000"/>
            <a:ext cx="1779654"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1960:</a:t>
            </a:r>
            <a:endParaRPr lang="en-US" sz="5400" b="1" cap="none" spc="0" dirty="0">
              <a:ln/>
              <a:solidFill>
                <a:schemeClr val="accent3"/>
              </a:solidFill>
              <a:effectLst/>
            </a:endParaRPr>
          </a:p>
        </p:txBody>
      </p:sp>
      <p:sp>
        <p:nvSpPr>
          <p:cNvPr id="18" name="Rectangle 17"/>
          <p:cNvSpPr/>
          <p:nvPr/>
        </p:nvSpPr>
        <p:spPr>
          <a:xfrm>
            <a:off x="4569515" y="3200400"/>
            <a:ext cx="3283142" cy="707886"/>
          </a:xfrm>
          <a:prstGeom prst="rect">
            <a:avLst/>
          </a:prstGeom>
          <a:noFill/>
        </p:spPr>
        <p:txBody>
          <a:bodyPr wrap="none" lIns="91440" tIns="45720" rIns="91440" bIns="45720">
            <a:spAutoFit/>
          </a:bodyPr>
          <a:lstStyle/>
          <a:p>
            <a:pPr algn="ctr"/>
            <a:r>
              <a:rPr lang="en-US"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Introduced the Sack Dress</a:t>
            </a:r>
          </a:p>
          <a:p>
            <a:pPr algn="ctr"/>
            <a:r>
              <a:rPr lang="en-US"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phenomenon in the industry</a:t>
            </a:r>
            <a:endParaRPr lang="en-US"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strips(downLeft)">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strips(downLeft)">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ppt_x"/>
                                          </p:val>
                                        </p:tav>
                                        <p:tav tm="100000">
                                          <p:val>
                                            <p:strVal val="#ppt_x"/>
                                          </p:val>
                                        </p:tav>
                                      </p:tavLst>
                                    </p:anim>
                                    <p:anim calcmode="lin" valueType="num">
                                      <p:cBhvr additive="base">
                                        <p:cTn id="3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8" presetClass="entr" presetSubtype="12"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strips(downLeft)">
                                      <p:cBhvr>
                                        <p:cTn id="41" dur="5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fill="hold"/>
                                        <p:tgtEl>
                                          <p:spTgt spid="13"/>
                                        </p:tgtEl>
                                        <p:attrNameLst>
                                          <p:attrName>ppt_x</p:attrName>
                                        </p:attrNameLst>
                                      </p:cBhvr>
                                      <p:tavLst>
                                        <p:tav tm="0">
                                          <p:val>
                                            <p:strVal val="#ppt_x"/>
                                          </p:val>
                                        </p:tav>
                                        <p:tav tm="100000">
                                          <p:val>
                                            <p:strVal val="#ppt_x"/>
                                          </p:val>
                                        </p:tav>
                                      </p:tavLst>
                                    </p:anim>
                                    <p:anim calcmode="lin" valueType="num">
                                      <p:cBhvr additive="base">
                                        <p:cTn id="4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8" presetClass="entr" presetSubtype="12"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strips(downLeft)">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8" presetClass="entr" presetSubtype="12"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strips(downLeft)">
                                      <p:cBhvr>
                                        <p:cTn id="6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P spid="9" grpId="0"/>
      <p:bldP spid="10" grpId="0"/>
      <p:bldP spid="12" grpId="0"/>
      <p:bldP spid="13" grpId="0"/>
      <p:bldP spid="14" grpId="0"/>
      <p:bldP spid="15" grpId="0"/>
      <p:bldP spid="16" grpId="0"/>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almanaque.folha.uol.com.br/images/givenchy1.jpg"/>
          <p:cNvPicPr>
            <a:picLocks noChangeAspect="1" noChangeArrowheads="1"/>
          </p:cNvPicPr>
          <p:nvPr/>
        </p:nvPicPr>
        <p:blipFill>
          <a:blip r:embed="rId3" cstate="print"/>
          <a:srcRect/>
          <a:stretch>
            <a:fillRect/>
          </a:stretch>
        </p:blipFill>
        <p:spPr bwMode="auto">
          <a:xfrm>
            <a:off x="381000" y="3733800"/>
            <a:ext cx="1619250" cy="2838450"/>
          </a:xfrm>
          <a:prstGeom prst="rect">
            <a:avLst/>
          </a:prstGeom>
          <a:noFill/>
        </p:spPr>
      </p:pic>
      <p:pic>
        <p:nvPicPr>
          <p:cNvPr id="4100" name="Picture 4" descr="http://media4.picsearch.com/is?bihuOBAWPJj6pQxVaJ1apPKt4giUZOt5x33rAnLkavY"/>
          <p:cNvPicPr>
            <a:picLocks noChangeAspect="1" noChangeArrowheads="1"/>
          </p:cNvPicPr>
          <p:nvPr/>
        </p:nvPicPr>
        <p:blipFill>
          <a:blip r:embed="rId4" cstate="print"/>
          <a:srcRect/>
          <a:stretch>
            <a:fillRect/>
          </a:stretch>
        </p:blipFill>
        <p:spPr bwMode="auto">
          <a:xfrm>
            <a:off x="7010400" y="304800"/>
            <a:ext cx="1828800" cy="1828802"/>
          </a:xfrm>
          <a:prstGeom prst="rect">
            <a:avLst/>
          </a:prstGeom>
          <a:noFill/>
        </p:spPr>
      </p:pic>
      <p:sp>
        <p:nvSpPr>
          <p:cNvPr id="7" name="Rectangle 6"/>
          <p:cNvSpPr/>
          <p:nvPr/>
        </p:nvSpPr>
        <p:spPr>
          <a:xfrm>
            <a:off x="2819400" y="1143000"/>
            <a:ext cx="609600" cy="1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4" name="Picture 8" descr="loose fashion sketch"/>
          <p:cNvPicPr>
            <a:picLocks noChangeAspect="1" noChangeArrowheads="1"/>
          </p:cNvPicPr>
          <p:nvPr/>
        </p:nvPicPr>
        <p:blipFill>
          <a:blip r:embed="rId5" cstate="print"/>
          <a:srcRect/>
          <a:stretch>
            <a:fillRect/>
          </a:stretch>
        </p:blipFill>
        <p:spPr bwMode="auto">
          <a:xfrm>
            <a:off x="6553200" y="2133600"/>
            <a:ext cx="1885950" cy="4114801"/>
          </a:xfrm>
          <a:prstGeom prst="rect">
            <a:avLst/>
          </a:prstGeom>
          <a:noFill/>
        </p:spPr>
      </p:pic>
      <p:sp>
        <p:nvSpPr>
          <p:cNvPr id="11" name="Rectangle 10"/>
          <p:cNvSpPr/>
          <p:nvPr/>
        </p:nvSpPr>
        <p:spPr>
          <a:xfrm>
            <a:off x="533400" y="381000"/>
            <a:ext cx="6324600" cy="923330"/>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Branching Out </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Rectangle 7"/>
          <p:cNvSpPr/>
          <p:nvPr/>
        </p:nvSpPr>
        <p:spPr>
          <a:xfrm>
            <a:off x="457200" y="2057400"/>
            <a:ext cx="7604133" cy="1384995"/>
          </a:xfrm>
          <a:prstGeom prst="rect">
            <a:avLst/>
          </a:prstGeom>
          <a:noFill/>
        </p:spPr>
        <p:txBody>
          <a:bodyPr wrap="none" lIns="91440" tIns="45720" rIns="91440" bIns="45720">
            <a:spAutoFit/>
          </a:bodyPr>
          <a:lstStyle/>
          <a:p>
            <a:pPr algn="ct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After creating a name in the field of </a:t>
            </a:r>
          </a:p>
          <a:p>
            <a:pPr algn="ct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making clothing line designs, Givenchy wanted to </a:t>
            </a:r>
          </a:p>
          <a:p>
            <a:pPr algn="ct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contribute more to the industry…</a:t>
            </a:r>
            <a:endParaRPr lang="en-U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9" name="Rectangle 8"/>
          <p:cNvSpPr/>
          <p:nvPr/>
        </p:nvSpPr>
        <p:spPr>
          <a:xfrm>
            <a:off x="2133600" y="3581400"/>
            <a:ext cx="6458243" cy="95410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800" b="1" cap="none" spc="0" dirty="0" smtClean="0">
                <a:ln/>
                <a:solidFill>
                  <a:schemeClr val="tx1">
                    <a:lumMod val="65000"/>
                    <a:lumOff val="35000"/>
                  </a:schemeClr>
                </a:solidFill>
                <a:effectLst/>
              </a:rPr>
              <a:t>To do so, he branched out and introduced </a:t>
            </a:r>
          </a:p>
          <a:p>
            <a:pPr algn="ctr"/>
            <a:r>
              <a:rPr lang="en-US" sz="2800" b="1" cap="none" spc="0" dirty="0" smtClean="0">
                <a:ln/>
                <a:solidFill>
                  <a:schemeClr val="tx1">
                    <a:lumMod val="65000"/>
                    <a:lumOff val="35000"/>
                  </a:schemeClr>
                </a:solidFill>
                <a:effectLst/>
              </a:rPr>
              <a:t>his own accessory and fragrance line </a:t>
            </a:r>
            <a:endParaRPr lang="en-US" sz="2800" b="1" cap="none" spc="0" dirty="0">
              <a:ln/>
              <a:solidFill>
                <a:schemeClr val="tx1">
                  <a:lumMod val="65000"/>
                  <a:lumOff val="35000"/>
                </a:schemeClr>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strVal val="#ppt_w*0.70"/>
                                          </p:val>
                                        </p:tav>
                                        <p:tav tm="100000">
                                          <p:val>
                                            <p:strVal val="#ppt_w"/>
                                          </p:val>
                                        </p:tav>
                                      </p:tavLst>
                                    </p:anim>
                                    <p:anim calcmode="lin" valueType="num">
                                      <p:cBhvr>
                                        <p:cTn id="14" dur="1000" fill="hold"/>
                                        <p:tgtEl>
                                          <p:spTgt spid="8"/>
                                        </p:tgtEl>
                                        <p:attrNameLst>
                                          <p:attrName>ppt_h</p:attrName>
                                        </p:attrNameLst>
                                      </p:cBhvr>
                                      <p:tavLst>
                                        <p:tav tm="0">
                                          <p:val>
                                            <p:strVal val="#ppt_h"/>
                                          </p:val>
                                        </p:tav>
                                        <p:tav tm="100000">
                                          <p:val>
                                            <p:strVal val="#ppt_h"/>
                                          </p:val>
                                        </p:tav>
                                      </p:tavLst>
                                    </p:anim>
                                    <p:animEffect transition="in" filter="fade">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heel(4)">
                                      <p:cBhvr>
                                        <p:cTn id="2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4" name="Picture 6" descr="http://cdni.condenast.co.uk/426x639/a_c/ahepburn_287_v_23nov09_pr_b_426x639.jpg"/>
          <p:cNvPicPr>
            <a:picLocks noChangeAspect="1" noChangeArrowheads="1"/>
          </p:cNvPicPr>
          <p:nvPr/>
        </p:nvPicPr>
        <p:blipFill>
          <a:blip r:embed="rId3" cstate="print"/>
          <a:srcRect/>
          <a:stretch>
            <a:fillRect/>
          </a:stretch>
        </p:blipFill>
        <p:spPr bwMode="auto">
          <a:xfrm rot="20116053">
            <a:off x="2228966" y="2230820"/>
            <a:ext cx="1778000" cy="2667000"/>
          </a:xfrm>
          <a:prstGeom prst="rect">
            <a:avLst/>
          </a:prstGeom>
          <a:noFill/>
          <a:effectLst>
            <a:softEdge rad="31750"/>
          </a:effectLst>
        </p:spPr>
      </p:pic>
      <p:pic>
        <p:nvPicPr>
          <p:cNvPr id="4098" name="Picture 2" descr="http://almanaque.folha.uol.com.br/images/givenchy1.jpg"/>
          <p:cNvPicPr>
            <a:picLocks noChangeAspect="1" noChangeArrowheads="1"/>
          </p:cNvPicPr>
          <p:nvPr/>
        </p:nvPicPr>
        <p:blipFill>
          <a:blip r:embed="rId4" cstate="print"/>
          <a:srcRect/>
          <a:stretch>
            <a:fillRect/>
          </a:stretch>
        </p:blipFill>
        <p:spPr bwMode="auto">
          <a:xfrm>
            <a:off x="381000" y="3733800"/>
            <a:ext cx="1619250" cy="2838450"/>
          </a:xfrm>
          <a:prstGeom prst="rect">
            <a:avLst/>
          </a:prstGeom>
          <a:noFill/>
        </p:spPr>
      </p:pic>
      <p:pic>
        <p:nvPicPr>
          <p:cNvPr id="4100" name="Picture 4" descr="http://media4.picsearch.com/is?bihuOBAWPJj6pQxVaJ1apPKt4giUZOt5x33rAnLkavY"/>
          <p:cNvPicPr>
            <a:picLocks noChangeAspect="1" noChangeArrowheads="1"/>
          </p:cNvPicPr>
          <p:nvPr/>
        </p:nvPicPr>
        <p:blipFill>
          <a:blip r:embed="rId5" cstate="print"/>
          <a:srcRect/>
          <a:stretch>
            <a:fillRect/>
          </a:stretch>
        </p:blipFill>
        <p:spPr bwMode="auto">
          <a:xfrm>
            <a:off x="7010400" y="304800"/>
            <a:ext cx="1828800" cy="1828802"/>
          </a:xfrm>
          <a:prstGeom prst="rect">
            <a:avLst/>
          </a:prstGeom>
          <a:noFill/>
        </p:spPr>
      </p:pic>
      <p:sp>
        <p:nvSpPr>
          <p:cNvPr id="7" name="Rectangle 6"/>
          <p:cNvSpPr/>
          <p:nvPr/>
        </p:nvSpPr>
        <p:spPr>
          <a:xfrm>
            <a:off x="2819400" y="1143000"/>
            <a:ext cx="609600" cy="1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4" name="Picture 8" descr="loose fashion sketch"/>
          <p:cNvPicPr>
            <a:picLocks noChangeAspect="1" noChangeArrowheads="1"/>
          </p:cNvPicPr>
          <p:nvPr/>
        </p:nvPicPr>
        <p:blipFill>
          <a:blip r:embed="rId6" cstate="print"/>
          <a:srcRect/>
          <a:stretch>
            <a:fillRect/>
          </a:stretch>
        </p:blipFill>
        <p:spPr bwMode="auto">
          <a:xfrm>
            <a:off x="6553200" y="2133600"/>
            <a:ext cx="1885950" cy="4114801"/>
          </a:xfrm>
          <a:prstGeom prst="rect">
            <a:avLst/>
          </a:prstGeom>
          <a:noFill/>
        </p:spPr>
      </p:pic>
      <p:sp>
        <p:nvSpPr>
          <p:cNvPr id="11" name="Rectangle 10"/>
          <p:cNvSpPr/>
          <p:nvPr/>
        </p:nvSpPr>
        <p:spPr>
          <a:xfrm>
            <a:off x="533400" y="381000"/>
            <a:ext cx="6324600" cy="1754326"/>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Works and Collections (1) </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2290" name="Picture 2" descr="http://cdni.condenast.co.uk/426x639/a_c/ahepburn1_v_23nov09_rex_b_426x639.jpg"/>
          <p:cNvPicPr>
            <a:picLocks noChangeAspect="1" noChangeArrowheads="1"/>
          </p:cNvPicPr>
          <p:nvPr/>
        </p:nvPicPr>
        <p:blipFill>
          <a:blip r:embed="rId7" cstate="print"/>
          <a:srcRect/>
          <a:stretch>
            <a:fillRect/>
          </a:stretch>
        </p:blipFill>
        <p:spPr bwMode="auto">
          <a:xfrm>
            <a:off x="6629400" y="3086100"/>
            <a:ext cx="2514600" cy="3771900"/>
          </a:xfrm>
          <a:prstGeom prst="rect">
            <a:avLst/>
          </a:prstGeom>
          <a:noFill/>
          <a:effectLst>
            <a:softEdge rad="317500"/>
          </a:effectLst>
        </p:spPr>
      </p:pic>
      <p:sp>
        <p:nvSpPr>
          <p:cNvPr id="8" name="TextBox 7"/>
          <p:cNvSpPr txBox="1"/>
          <p:nvPr/>
        </p:nvSpPr>
        <p:spPr>
          <a:xfrm rot="20038782">
            <a:off x="6337044" y="4938926"/>
            <a:ext cx="2835916" cy="523220"/>
          </a:xfrm>
          <a:prstGeom prst="rect">
            <a:avLst/>
          </a:prstGeom>
          <a:noFill/>
        </p:spPr>
        <p:txBody>
          <a:bodyPr wrap="square" rtlCol="0">
            <a:spAutoFit/>
          </a:bodyPr>
          <a:lstStyle/>
          <a:p>
            <a:r>
              <a:rPr lang="en-US" sz="2800" dirty="0" smtClean="0">
                <a:latin typeface="Harlow Solid Italic" pitchFamily="82" charset="0"/>
              </a:rPr>
              <a:t>Audrey Hepburn</a:t>
            </a:r>
            <a:endParaRPr lang="en-US" sz="2800" dirty="0">
              <a:latin typeface="Harlow Solid Italic" pitchFamily="82" charset="0"/>
            </a:endParaRPr>
          </a:p>
        </p:txBody>
      </p:sp>
      <p:pic>
        <p:nvPicPr>
          <p:cNvPr id="12292" name="Picture 4" descr="http://cdni.condenast.co.uk/426x639/a_c/ahepburn_332_v_23nov09_pr_b_426x639.jpg"/>
          <p:cNvPicPr>
            <a:picLocks noChangeAspect="1" noChangeArrowheads="1"/>
          </p:cNvPicPr>
          <p:nvPr/>
        </p:nvPicPr>
        <p:blipFill>
          <a:blip r:embed="rId8" cstate="print"/>
          <a:srcRect/>
          <a:stretch>
            <a:fillRect/>
          </a:stretch>
        </p:blipFill>
        <p:spPr bwMode="auto">
          <a:xfrm>
            <a:off x="3352800" y="2209800"/>
            <a:ext cx="2889250" cy="4333875"/>
          </a:xfrm>
          <a:prstGeom prst="rect">
            <a:avLst/>
          </a:prstGeom>
          <a:noFill/>
          <a:effectLst>
            <a:softEdge rad="6350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nodeType="clickEffect">
                                  <p:stCondLst>
                                    <p:cond delay="0"/>
                                  </p:stCondLst>
                                  <p:childTnLst>
                                    <p:set>
                                      <p:cBhvr>
                                        <p:cTn id="12" dur="1" fill="hold">
                                          <p:stCondLst>
                                            <p:cond delay="0"/>
                                          </p:stCondLst>
                                        </p:cTn>
                                        <p:tgtEl>
                                          <p:spTgt spid="12294"/>
                                        </p:tgtEl>
                                        <p:attrNameLst>
                                          <p:attrName>style.visibility</p:attrName>
                                        </p:attrNameLst>
                                      </p:cBhvr>
                                      <p:to>
                                        <p:strVal val="visible"/>
                                      </p:to>
                                    </p:set>
                                    <p:anim calcmode="lin" valueType="num">
                                      <p:cBhvr>
                                        <p:cTn id="13" dur="500" decel="50000" fill="hold">
                                          <p:stCondLst>
                                            <p:cond delay="0"/>
                                          </p:stCondLst>
                                        </p:cTn>
                                        <p:tgtEl>
                                          <p:spTgt spid="12294"/>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12294"/>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12294"/>
                                        </p:tgtEl>
                                        <p:attrNameLst>
                                          <p:attrName>ppt_w</p:attrName>
                                        </p:attrNameLst>
                                      </p:cBhvr>
                                      <p:tavLst>
                                        <p:tav tm="0">
                                          <p:val>
                                            <p:strVal val="#ppt_w*.05"/>
                                          </p:val>
                                        </p:tav>
                                        <p:tav tm="100000">
                                          <p:val>
                                            <p:strVal val="#ppt_w"/>
                                          </p:val>
                                        </p:tav>
                                      </p:tavLst>
                                    </p:anim>
                                    <p:anim calcmode="lin" valueType="num">
                                      <p:cBhvr>
                                        <p:cTn id="16" dur="1000" fill="hold"/>
                                        <p:tgtEl>
                                          <p:spTgt spid="12294"/>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12294"/>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12294"/>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12294"/>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12294"/>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nodeType="clickEffect">
                                  <p:stCondLst>
                                    <p:cond delay="0"/>
                                  </p:stCondLst>
                                  <p:childTnLst>
                                    <p:set>
                                      <p:cBhvr>
                                        <p:cTn id="24" dur="1" fill="hold">
                                          <p:stCondLst>
                                            <p:cond delay="0"/>
                                          </p:stCondLst>
                                        </p:cTn>
                                        <p:tgtEl>
                                          <p:spTgt spid="12292"/>
                                        </p:tgtEl>
                                        <p:attrNameLst>
                                          <p:attrName>style.visibility</p:attrName>
                                        </p:attrNameLst>
                                      </p:cBhvr>
                                      <p:to>
                                        <p:strVal val="visible"/>
                                      </p:to>
                                    </p:set>
                                    <p:anim calcmode="lin" valueType="num">
                                      <p:cBhvr>
                                        <p:cTn id="25" dur="500" decel="50000" fill="hold">
                                          <p:stCondLst>
                                            <p:cond delay="0"/>
                                          </p:stCondLst>
                                        </p:cTn>
                                        <p:tgtEl>
                                          <p:spTgt spid="12292"/>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12292"/>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12292"/>
                                        </p:tgtEl>
                                        <p:attrNameLst>
                                          <p:attrName>ppt_w</p:attrName>
                                        </p:attrNameLst>
                                      </p:cBhvr>
                                      <p:tavLst>
                                        <p:tav tm="0">
                                          <p:val>
                                            <p:strVal val="#ppt_w*.05"/>
                                          </p:val>
                                        </p:tav>
                                        <p:tav tm="100000">
                                          <p:val>
                                            <p:strVal val="#ppt_w"/>
                                          </p:val>
                                        </p:tav>
                                      </p:tavLst>
                                    </p:anim>
                                    <p:anim calcmode="lin" valueType="num">
                                      <p:cBhvr>
                                        <p:cTn id="28" dur="1000" fill="hold"/>
                                        <p:tgtEl>
                                          <p:spTgt spid="12292"/>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12292"/>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12292"/>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12292"/>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almanaque.folha.uol.com.br/images/givenchy1.jpg"/>
          <p:cNvPicPr>
            <a:picLocks noChangeAspect="1" noChangeArrowheads="1"/>
          </p:cNvPicPr>
          <p:nvPr/>
        </p:nvPicPr>
        <p:blipFill>
          <a:blip r:embed="rId3" cstate="print"/>
          <a:srcRect/>
          <a:stretch>
            <a:fillRect/>
          </a:stretch>
        </p:blipFill>
        <p:spPr bwMode="auto">
          <a:xfrm>
            <a:off x="381000" y="3733800"/>
            <a:ext cx="1619250" cy="2838450"/>
          </a:xfrm>
          <a:prstGeom prst="rect">
            <a:avLst/>
          </a:prstGeom>
          <a:noFill/>
        </p:spPr>
      </p:pic>
      <p:pic>
        <p:nvPicPr>
          <p:cNvPr id="4100" name="Picture 4" descr="http://media4.picsearch.com/is?bihuOBAWPJj6pQxVaJ1apPKt4giUZOt5x33rAnLkavY"/>
          <p:cNvPicPr>
            <a:picLocks noChangeAspect="1" noChangeArrowheads="1"/>
          </p:cNvPicPr>
          <p:nvPr/>
        </p:nvPicPr>
        <p:blipFill>
          <a:blip r:embed="rId4" cstate="print"/>
          <a:srcRect/>
          <a:stretch>
            <a:fillRect/>
          </a:stretch>
        </p:blipFill>
        <p:spPr bwMode="auto">
          <a:xfrm>
            <a:off x="7010400" y="304800"/>
            <a:ext cx="1828800" cy="1828802"/>
          </a:xfrm>
          <a:prstGeom prst="rect">
            <a:avLst/>
          </a:prstGeom>
          <a:noFill/>
        </p:spPr>
      </p:pic>
      <p:sp>
        <p:nvSpPr>
          <p:cNvPr id="7" name="Rectangle 6"/>
          <p:cNvSpPr/>
          <p:nvPr/>
        </p:nvSpPr>
        <p:spPr>
          <a:xfrm>
            <a:off x="2819400" y="1143000"/>
            <a:ext cx="609600" cy="1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4" name="Picture 8" descr="loose fashion sketch"/>
          <p:cNvPicPr>
            <a:picLocks noChangeAspect="1" noChangeArrowheads="1"/>
          </p:cNvPicPr>
          <p:nvPr/>
        </p:nvPicPr>
        <p:blipFill>
          <a:blip r:embed="rId5" cstate="print"/>
          <a:srcRect/>
          <a:stretch>
            <a:fillRect/>
          </a:stretch>
        </p:blipFill>
        <p:spPr bwMode="auto">
          <a:xfrm>
            <a:off x="6553200" y="2133600"/>
            <a:ext cx="1885950" cy="4114801"/>
          </a:xfrm>
          <a:prstGeom prst="rect">
            <a:avLst/>
          </a:prstGeom>
          <a:noFill/>
        </p:spPr>
      </p:pic>
      <p:sp>
        <p:nvSpPr>
          <p:cNvPr id="8" name="Rectangle 7"/>
          <p:cNvSpPr/>
          <p:nvPr/>
        </p:nvSpPr>
        <p:spPr>
          <a:xfrm>
            <a:off x="533400" y="381000"/>
            <a:ext cx="6324600" cy="1754326"/>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Works and Collections (2) </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1266" name="Picture 2" descr="http://cdni.condenast.co.uk/426x639/a_c/ahepburn_288_v_23nov09_pr_b_426x639.jpg"/>
          <p:cNvPicPr>
            <a:picLocks noChangeAspect="1" noChangeArrowheads="1"/>
          </p:cNvPicPr>
          <p:nvPr/>
        </p:nvPicPr>
        <p:blipFill>
          <a:blip r:embed="rId6" cstate="print"/>
          <a:srcRect/>
          <a:stretch>
            <a:fillRect/>
          </a:stretch>
        </p:blipFill>
        <p:spPr bwMode="auto">
          <a:xfrm rot="21408035">
            <a:off x="2316228" y="2583870"/>
            <a:ext cx="2590800" cy="3886200"/>
          </a:xfrm>
          <a:prstGeom prst="rect">
            <a:avLst/>
          </a:prstGeom>
          <a:noFill/>
          <a:effectLst>
            <a:softEdge rad="635000"/>
          </a:effectLst>
        </p:spPr>
      </p:pic>
      <p:pic>
        <p:nvPicPr>
          <p:cNvPr id="11268" name="Picture 4" descr="http://cdni.condenast.co.uk/426x639/a_c/ahepburn_293_v_23nov09_pr_b_426x639.jpg"/>
          <p:cNvPicPr>
            <a:picLocks noChangeAspect="1" noChangeArrowheads="1"/>
          </p:cNvPicPr>
          <p:nvPr/>
        </p:nvPicPr>
        <p:blipFill>
          <a:blip r:embed="rId7" cstate="print"/>
          <a:srcRect/>
          <a:stretch>
            <a:fillRect/>
          </a:stretch>
        </p:blipFill>
        <p:spPr bwMode="auto">
          <a:xfrm rot="841208">
            <a:off x="4267751" y="2221392"/>
            <a:ext cx="2830390" cy="4245585"/>
          </a:xfrm>
          <a:prstGeom prst="rect">
            <a:avLst/>
          </a:prstGeom>
          <a:noFill/>
          <a:effectLst>
            <a:softEdge rad="6350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nodeType="clickEffect">
                                  <p:stCondLst>
                                    <p:cond delay="0"/>
                                  </p:stCondLst>
                                  <p:childTnLst>
                                    <p:set>
                                      <p:cBhvr>
                                        <p:cTn id="12" dur="1" fill="hold">
                                          <p:stCondLst>
                                            <p:cond delay="0"/>
                                          </p:stCondLst>
                                        </p:cTn>
                                        <p:tgtEl>
                                          <p:spTgt spid="11266"/>
                                        </p:tgtEl>
                                        <p:attrNameLst>
                                          <p:attrName>style.visibility</p:attrName>
                                        </p:attrNameLst>
                                      </p:cBhvr>
                                      <p:to>
                                        <p:strVal val="visible"/>
                                      </p:to>
                                    </p:set>
                                    <p:anim calcmode="lin" valueType="num">
                                      <p:cBhvr>
                                        <p:cTn id="13" dur="500" decel="50000" fill="hold">
                                          <p:stCondLst>
                                            <p:cond delay="0"/>
                                          </p:stCondLst>
                                        </p:cTn>
                                        <p:tgtEl>
                                          <p:spTgt spid="11266"/>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11266"/>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11266"/>
                                        </p:tgtEl>
                                        <p:attrNameLst>
                                          <p:attrName>ppt_w</p:attrName>
                                        </p:attrNameLst>
                                      </p:cBhvr>
                                      <p:tavLst>
                                        <p:tav tm="0">
                                          <p:val>
                                            <p:strVal val="#ppt_w*.05"/>
                                          </p:val>
                                        </p:tav>
                                        <p:tav tm="100000">
                                          <p:val>
                                            <p:strVal val="#ppt_w"/>
                                          </p:val>
                                        </p:tav>
                                      </p:tavLst>
                                    </p:anim>
                                    <p:anim calcmode="lin" valueType="num">
                                      <p:cBhvr>
                                        <p:cTn id="16" dur="1000" fill="hold"/>
                                        <p:tgtEl>
                                          <p:spTgt spid="11266"/>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11266"/>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11266"/>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11266"/>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11266"/>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nodeType="clickEffect">
                                  <p:stCondLst>
                                    <p:cond delay="0"/>
                                  </p:stCondLst>
                                  <p:childTnLst>
                                    <p:set>
                                      <p:cBhvr>
                                        <p:cTn id="24" dur="1" fill="hold">
                                          <p:stCondLst>
                                            <p:cond delay="0"/>
                                          </p:stCondLst>
                                        </p:cTn>
                                        <p:tgtEl>
                                          <p:spTgt spid="11268"/>
                                        </p:tgtEl>
                                        <p:attrNameLst>
                                          <p:attrName>style.visibility</p:attrName>
                                        </p:attrNameLst>
                                      </p:cBhvr>
                                      <p:to>
                                        <p:strVal val="visible"/>
                                      </p:to>
                                    </p:set>
                                    <p:anim calcmode="lin" valueType="num">
                                      <p:cBhvr>
                                        <p:cTn id="25" dur="500" decel="50000" fill="hold">
                                          <p:stCondLst>
                                            <p:cond delay="0"/>
                                          </p:stCondLst>
                                        </p:cTn>
                                        <p:tgtEl>
                                          <p:spTgt spid="11268"/>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11268"/>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11268"/>
                                        </p:tgtEl>
                                        <p:attrNameLst>
                                          <p:attrName>ppt_w</p:attrName>
                                        </p:attrNameLst>
                                      </p:cBhvr>
                                      <p:tavLst>
                                        <p:tav tm="0">
                                          <p:val>
                                            <p:strVal val="#ppt_w*.05"/>
                                          </p:val>
                                        </p:tav>
                                        <p:tav tm="100000">
                                          <p:val>
                                            <p:strVal val="#ppt_w"/>
                                          </p:val>
                                        </p:tav>
                                      </p:tavLst>
                                    </p:anim>
                                    <p:anim calcmode="lin" valueType="num">
                                      <p:cBhvr>
                                        <p:cTn id="28" dur="1000" fill="hold"/>
                                        <p:tgtEl>
                                          <p:spTgt spid="11268"/>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11268"/>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11268"/>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11268"/>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1073</Words>
  <Application>Microsoft Office PowerPoint</Application>
  <PresentationFormat>On-screen Show (4:3)</PresentationFormat>
  <Paragraphs>135</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Researcher</dc:creator>
  <cp:lastModifiedBy>Researcher</cp:lastModifiedBy>
  <cp:revision>9</cp:revision>
  <dcterms:created xsi:type="dcterms:W3CDTF">2012-11-13T11:39:19Z</dcterms:created>
  <dcterms:modified xsi:type="dcterms:W3CDTF">2012-11-13T13:02:41Z</dcterms:modified>
</cp:coreProperties>
</file>