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66" r:id="rId6"/>
    <p:sldId id="267" r:id="rId7"/>
    <p:sldId id="268" r:id="rId8"/>
    <p:sldId id="259" r:id="rId9"/>
    <p:sldId id="264" r:id="rId10"/>
    <p:sldId id="260" r:id="rId11"/>
    <p:sldId id="270" r:id="rId12"/>
    <p:sldId id="271" r:id="rId13"/>
    <p:sldId id="261" r:id="rId14"/>
    <p:sldId id="262" r:id="rId15"/>
    <p:sldId id="265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61EDF-4187-4314-9AB6-73BFEC51C556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C9600-264A-4A15-9EDC-C6923628F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C9600-264A-4A15-9EDC-C6923628FCB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Chinese Economy on Saudi Arabia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Potential Impact of Weaker China on Saudi Arabia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/>
          <a:lstStyle/>
          <a:p>
            <a:r>
              <a:rPr lang="en-US" sz="1900" dirty="0" smtClean="0"/>
              <a:t>Saudi unemployment rate will stay above 10 %</a:t>
            </a:r>
          </a:p>
          <a:p>
            <a:pPr lvl="1"/>
            <a:r>
              <a:rPr lang="en-US" sz="1600" dirty="0" smtClean="0"/>
              <a:t>Unemployment rate was above 10% in 2010</a:t>
            </a:r>
          </a:p>
          <a:p>
            <a:pPr lvl="1"/>
            <a:r>
              <a:rPr lang="en-US" sz="1600" dirty="0" smtClean="0"/>
              <a:t>Oil industry is a major employer in the country</a:t>
            </a:r>
          </a:p>
          <a:p>
            <a:r>
              <a:rPr lang="en-US" sz="1900" dirty="0" smtClean="0"/>
              <a:t>Saudi trade surplus may most likely fall</a:t>
            </a:r>
          </a:p>
          <a:p>
            <a:pPr lvl="1"/>
            <a:r>
              <a:rPr lang="en-US" sz="1600" dirty="0" smtClean="0"/>
              <a:t>Weaker economic conditions mean China will decrease imports from Saudi Arabia by a greater proportion than Saudi Arabia would</a:t>
            </a:r>
          </a:p>
          <a:p>
            <a:r>
              <a:rPr lang="en-US" sz="1900" dirty="0" smtClean="0"/>
              <a:t>Saudi real economic growth rate may fall as well</a:t>
            </a:r>
          </a:p>
          <a:p>
            <a:pPr lvl="1"/>
            <a:r>
              <a:rPr lang="en-US" sz="1600" dirty="0" smtClean="0"/>
              <a:t>The combination of high oil dependence and lower demand by a major customer will have a noticeable impact on economic growth rate</a:t>
            </a:r>
          </a:p>
          <a:p>
            <a:endParaRPr lang="en-US" sz="1900" dirty="0" smtClean="0"/>
          </a:p>
        </p:txBody>
      </p:sp>
      <p:pic>
        <p:nvPicPr>
          <p:cNvPr id="15362" name="Picture 2" descr="Saudi Arabia Unemployment R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724400"/>
            <a:ext cx="3352800" cy="1905000"/>
          </a:xfrm>
          <a:prstGeom prst="rect">
            <a:avLst/>
          </a:prstGeom>
          <a:noFill/>
        </p:spPr>
      </p:pic>
      <p:pic>
        <p:nvPicPr>
          <p:cNvPr id="15364" name="Picture 4" descr="Saudi Arabia Balance of Tra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800600"/>
            <a:ext cx="3581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Unemployment in Saudi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Unemployment is only slightly expected to fall in 2012</a:t>
            </a:r>
          </a:p>
          <a:p>
            <a:pPr lvl="1"/>
            <a:r>
              <a:rPr lang="en-US" dirty="0" smtClean="0"/>
              <a:t>Not due to higher economic productivity but due to bigger government employment sector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Oil demand is weaker</a:t>
            </a:r>
          </a:p>
          <a:p>
            <a:pPr lvl="1"/>
            <a:r>
              <a:rPr lang="en-US" dirty="0" smtClean="0"/>
              <a:t>Major customers such as U.S. and Europe have been suffering and China wants to slow down its economic growth rate</a:t>
            </a:r>
          </a:p>
          <a:p>
            <a:endParaRPr lang="en-US" dirty="0" smtClean="0"/>
          </a:p>
          <a:p>
            <a:r>
              <a:rPr lang="en-US" dirty="0" smtClean="0"/>
              <a:t>Inflation has been declining</a:t>
            </a:r>
          </a:p>
          <a:p>
            <a:pPr lvl="1"/>
            <a:r>
              <a:rPr lang="en-US" dirty="0" smtClean="0"/>
              <a:t>Government’s subsidies to its citizens</a:t>
            </a:r>
          </a:p>
          <a:p>
            <a:pPr lvl="1"/>
            <a:r>
              <a:rPr lang="en-US" dirty="0" smtClean="0"/>
              <a:t>Lower demand due to high unemployment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Saudi economic prospects- 2012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SAMA Governor Al-</a:t>
            </a:r>
            <a:r>
              <a:rPr lang="en-US" dirty="0" err="1" smtClean="0"/>
              <a:t>Jasser</a:t>
            </a:r>
            <a:endParaRPr lang="en-US" dirty="0" smtClean="0"/>
          </a:p>
          <a:p>
            <a:pPr lvl="1"/>
            <a:r>
              <a:rPr lang="en-US" dirty="0" smtClean="0"/>
              <a:t>2011 growth rate lower than previously expected</a:t>
            </a:r>
          </a:p>
          <a:p>
            <a:pPr lvl="1"/>
            <a:r>
              <a:rPr lang="en-US" dirty="0" smtClean="0"/>
              <a:t>Inflation rate expected to decline in the future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According to IMF</a:t>
            </a:r>
          </a:p>
          <a:p>
            <a:pPr lvl="1"/>
            <a:r>
              <a:rPr lang="en-US" dirty="0" smtClean="0"/>
              <a:t>Economic growth rate will slow from 6.5% in 2011 to 3.6% in 2012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According to Saudi American Banking Group (SAMBA)</a:t>
            </a:r>
          </a:p>
          <a:p>
            <a:pPr lvl="1"/>
            <a:r>
              <a:rPr lang="en-US" dirty="0" smtClean="0"/>
              <a:t>Real GDP will decline from 6.6% in 2011 to 3.9% in 2012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772400" cy="74676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Saudi Arabian monetary agency (SAMA) - Potential Monetary and Fiscal Policy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SAMA will keep the current low interest rates or may further lower them</a:t>
            </a:r>
          </a:p>
          <a:p>
            <a:pPr lvl="1"/>
            <a:r>
              <a:rPr lang="en-US" dirty="0" smtClean="0"/>
              <a:t>To encourage capital investment and hiring by the private sector</a:t>
            </a:r>
          </a:p>
          <a:p>
            <a:pPr lvl="1"/>
            <a:r>
              <a:rPr lang="en-US" dirty="0" smtClean="0"/>
              <a:t>To lower inflation rate </a:t>
            </a:r>
          </a:p>
          <a:p>
            <a:r>
              <a:rPr lang="en-US" dirty="0" smtClean="0"/>
              <a:t>SAMA may devalue currency by selling currency in the open market</a:t>
            </a:r>
          </a:p>
          <a:p>
            <a:pPr lvl="1"/>
            <a:r>
              <a:rPr lang="en-US" dirty="0" smtClean="0"/>
              <a:t>To boost exports because Saudi products will be cheaper to trading partners</a:t>
            </a:r>
          </a:p>
          <a:p>
            <a:r>
              <a:rPr lang="en-US" dirty="0" smtClean="0"/>
              <a:t>Budget deficit may increase</a:t>
            </a:r>
          </a:p>
          <a:p>
            <a:pPr lvl="1"/>
            <a:r>
              <a:rPr lang="en-US" dirty="0" smtClean="0"/>
              <a:t>Higher unemployment benefits</a:t>
            </a:r>
          </a:p>
          <a:p>
            <a:pPr lvl="1"/>
            <a:r>
              <a:rPr lang="en-US" dirty="0" smtClean="0"/>
              <a:t>Higher government spending to support job creation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Saudi Arabia should promote non-oil sector</a:t>
            </a:r>
          </a:p>
          <a:p>
            <a:pPr lvl="1"/>
            <a:r>
              <a:rPr lang="en-US" dirty="0" smtClean="0"/>
              <a:t>High reliance on a single industry is dangerous in the long term</a:t>
            </a:r>
          </a:p>
          <a:p>
            <a:r>
              <a:rPr lang="en-US" dirty="0" smtClean="0"/>
              <a:t>Diversify customer base</a:t>
            </a:r>
          </a:p>
          <a:p>
            <a:pPr lvl="1"/>
            <a:r>
              <a:rPr lang="en-US" dirty="0" smtClean="0"/>
              <a:t>To minimize the negative impact on the economy by a single major customer</a:t>
            </a:r>
          </a:p>
          <a:p>
            <a:r>
              <a:rPr lang="en-US" dirty="0" smtClean="0"/>
              <a:t>Invest in alternative-fuel technologies</a:t>
            </a:r>
          </a:p>
          <a:p>
            <a:pPr lvl="1"/>
            <a:r>
              <a:rPr lang="en-US" dirty="0" smtClean="0"/>
              <a:t>Oil may remain the primary energy source for the next few decades but what after that?</a:t>
            </a:r>
          </a:p>
          <a:p>
            <a:pPr lvl="1"/>
            <a:r>
              <a:rPr lang="en-US" dirty="0" smtClean="0"/>
              <a:t>It is possible that the progress in alternative technologies happen faster than 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seen below, SAMA has left the interest rates unchanged since early 2009</a:t>
            </a:r>
          </a:p>
          <a:p>
            <a:pPr lvl="1"/>
            <a:r>
              <a:rPr lang="en-US" dirty="0" smtClean="0"/>
              <a:t>SAMA doesn’t fear inflation due to weak demand</a:t>
            </a:r>
          </a:p>
          <a:p>
            <a:pPr lvl="1"/>
            <a:r>
              <a:rPr lang="en-US" dirty="0" smtClean="0"/>
              <a:t>SAMA believes the interest rates should be left unchanged at existing low levels if not further lowered to encourage lending and investment</a:t>
            </a:r>
            <a:endParaRPr lang="en-US" dirty="0"/>
          </a:p>
        </p:txBody>
      </p:sp>
      <p:pic>
        <p:nvPicPr>
          <p:cNvPr id="31746" name="Picture 2" descr="Saudi Arabia Interest 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19600"/>
            <a:ext cx="556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Economy Watch. </a:t>
            </a:r>
            <a:r>
              <a:rPr lang="en-US" u="sng" dirty="0" smtClean="0"/>
              <a:t>China (People's Republic of China) Economic Statistics and Indicators.</a:t>
            </a:r>
            <a:r>
              <a:rPr lang="en-US" dirty="0" smtClean="0"/>
              <a:t> 23 December 2011 &lt;http://www.economywatch.com/economic-statistics/country/China/&gt;.</a:t>
            </a:r>
          </a:p>
          <a:p>
            <a:r>
              <a:rPr lang="en-US" dirty="0" smtClean="0"/>
              <a:t>—. </a:t>
            </a:r>
            <a:r>
              <a:rPr lang="en-US" u="sng" dirty="0" smtClean="0"/>
              <a:t>Saudi Arabia Economic Statistics and Indicators.</a:t>
            </a:r>
            <a:r>
              <a:rPr lang="en-US" dirty="0" smtClean="0"/>
              <a:t> 23 December 2011 &lt;http://www.economywatch.com/economic-statistics/country/Saudi-Arabia/&gt;.</a:t>
            </a:r>
          </a:p>
          <a:p>
            <a:r>
              <a:rPr lang="en-US" dirty="0" smtClean="0"/>
              <a:t>Index Mundi. </a:t>
            </a:r>
            <a:r>
              <a:rPr lang="en-US" u="sng" dirty="0" smtClean="0"/>
              <a:t>China - Saudi Arab Charts.</a:t>
            </a:r>
            <a:r>
              <a:rPr lang="en-US" dirty="0" smtClean="0"/>
              <a:t> 23 December 2011 &lt;http://www.indexmundi.com/g/g.aspx?c=ch&amp;c=sa&amp;v=21&amp;v=65&amp;v=66&amp;v=67&amp;v=74&amp;v=78&amp;v=85&amp;v=89&gt;.</a:t>
            </a:r>
          </a:p>
          <a:p>
            <a:r>
              <a:rPr lang="en-US" dirty="0" err="1" smtClean="0"/>
              <a:t>Knowledge@Wharton</a:t>
            </a:r>
            <a:r>
              <a:rPr lang="en-US" dirty="0" smtClean="0"/>
              <a:t>. </a:t>
            </a:r>
            <a:r>
              <a:rPr lang="en-US" u="sng" dirty="0" smtClean="0"/>
              <a:t>Shifting Sands: Saudi Arabia's Oil Moves East to China.</a:t>
            </a:r>
            <a:r>
              <a:rPr lang="en-US" dirty="0" smtClean="0"/>
              <a:t> 5 April 2011. 23 December 2011 &lt;http://knowledge.wharton.upenn.edu/arabic/article.cfm?articleid=2649&gt;.</a:t>
            </a:r>
          </a:p>
          <a:p>
            <a:r>
              <a:rPr lang="en-US" dirty="0" smtClean="0"/>
              <a:t>NYSE.TV. </a:t>
            </a:r>
            <a:r>
              <a:rPr lang="en-US" u="sng" dirty="0" smtClean="0"/>
              <a:t>Crude Oil Price History.</a:t>
            </a:r>
            <a:r>
              <a:rPr lang="en-US" dirty="0" smtClean="0"/>
              <a:t> 23 December 2011 &lt;http://www.nyse.tv/crude-oil-price-history.htm&gt;.</a:t>
            </a:r>
          </a:p>
          <a:p>
            <a:r>
              <a:rPr lang="en-US" dirty="0" smtClean="0"/>
              <a:t>Trading Economics. </a:t>
            </a:r>
            <a:r>
              <a:rPr lang="en-US" u="sng" dirty="0" smtClean="0"/>
              <a:t>Saudi Arabia Balance of Trade.</a:t>
            </a:r>
            <a:r>
              <a:rPr lang="en-US" dirty="0" smtClean="0"/>
              <a:t> 23 December 2011 &lt;http://www.tradingeconomics.com/saudi-arabia/balance-of-trade&gt;.</a:t>
            </a:r>
          </a:p>
          <a:p>
            <a:r>
              <a:rPr lang="en-US" dirty="0" smtClean="0"/>
              <a:t>—. </a:t>
            </a:r>
            <a:r>
              <a:rPr lang="en-US" u="sng" dirty="0" smtClean="0"/>
              <a:t>Saudi Arabia Unemployment Rate.</a:t>
            </a:r>
            <a:r>
              <a:rPr lang="en-US" dirty="0" smtClean="0"/>
              <a:t> 23 December 2011 &lt;http://www.tradingeconomics.com/saudi-arabia/unemployment-rate&gt;.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China </a:t>
            </a:r>
            <a:r>
              <a:rPr lang="en-US" sz="3600" b="0" dirty="0" smtClean="0"/>
              <a:t>Saudi</a:t>
            </a:r>
            <a:r>
              <a:rPr lang="en-US" dirty="0" smtClean="0"/>
              <a:t> Arabia Comparison</a:t>
            </a:r>
            <a:br>
              <a:rPr lang="en-US" dirty="0" smtClean="0"/>
            </a:br>
            <a:r>
              <a:rPr lang="en-US" sz="1300" dirty="0" smtClean="0"/>
              <a:t>(All Figures are Approximations)</a:t>
            </a: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657600" cy="65036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2010 GDP - $5.9 Trillion</a:t>
            </a:r>
          </a:p>
          <a:p>
            <a:r>
              <a:rPr lang="en-US" sz="1600" dirty="0" smtClean="0"/>
              <a:t>2010 Oil Imports - $164 Billion</a:t>
            </a:r>
          </a:p>
          <a:p>
            <a:endParaRPr lang="en-US" sz="16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93592" cy="80276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2010 GDP - $441 Billion</a:t>
            </a:r>
          </a:p>
          <a:p>
            <a:r>
              <a:rPr lang="en-US" sz="1600" dirty="0" smtClean="0"/>
              <a:t>2010 Oil Exports - $205 Billion</a:t>
            </a:r>
          </a:p>
          <a:p>
            <a:endParaRPr lang="en-US" sz="1600" dirty="0"/>
          </a:p>
        </p:txBody>
      </p:sp>
      <p:pic>
        <p:nvPicPr>
          <p:cNvPr id="13314" name="Picture 2" descr="http://www.enchantedlearning.com/asia/china/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14600"/>
            <a:ext cx="2667000" cy="1447801"/>
          </a:xfrm>
          <a:prstGeom prst="rect">
            <a:avLst/>
          </a:prstGeom>
          <a:noFill/>
        </p:spPr>
      </p:pic>
      <p:pic>
        <p:nvPicPr>
          <p:cNvPr id="13316" name="Picture 4" descr="http://flagspot.net/images/s/sa-va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514600"/>
            <a:ext cx="2628900" cy="14478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8200" y="44196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Saudi Oil Export to China (2010)      1 Million Barrel</a:t>
            </a:r>
          </a:p>
          <a:p>
            <a:r>
              <a:rPr lang="en-US" dirty="0" smtClean="0"/>
              <a:t>Price Per </a:t>
            </a:r>
            <a:r>
              <a:rPr lang="en-US" dirty="0" smtClean="0"/>
              <a:t>Barrel </a:t>
            </a:r>
            <a:r>
              <a:rPr lang="en-US" dirty="0" smtClean="0"/>
              <a:t>(2010)                             $85 (Avg.)</a:t>
            </a:r>
          </a:p>
          <a:p>
            <a:r>
              <a:rPr lang="en-US" dirty="0" smtClean="0"/>
              <a:t>Annual Saudi Oil Export to China (2010)    $31 Billion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build="p"/>
      <p:bldP spid="6" grpId="0" uiExpand="1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6482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Oil is biggest Saudi export in terms of both volume and trade value</a:t>
            </a:r>
          </a:p>
          <a:p>
            <a:pPr lvl="1"/>
            <a:r>
              <a:rPr lang="en-US" sz="1400" dirty="0" smtClean="0"/>
              <a:t>Oil accounted for 87% of the total $235 billion  Saudi exports in 2010</a:t>
            </a:r>
          </a:p>
          <a:p>
            <a:pPr lvl="1"/>
            <a:r>
              <a:rPr lang="en-US" sz="1400" dirty="0" smtClean="0"/>
              <a:t>Thus, market oil prices have significant impact on Saudi exports on year-to-year basis</a:t>
            </a:r>
          </a:p>
          <a:p>
            <a:pPr lvl="1"/>
            <a:r>
              <a:rPr lang="en-US" sz="1400" dirty="0" smtClean="0"/>
              <a:t>Saudi Arabia has been trying to increase non-oil exports such as petrochemical and plastics and China has become an important market </a:t>
            </a:r>
          </a:p>
          <a:p>
            <a:pPr lvl="1">
              <a:buNone/>
            </a:pPr>
            <a:endParaRPr lang="en-US" sz="13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Saudi oil export to China alone counted for approx. 7% of its 2010 GDP</a:t>
            </a:r>
          </a:p>
          <a:p>
            <a:pPr lvl="1"/>
            <a:r>
              <a:rPr lang="en-US" sz="1400" dirty="0" smtClean="0"/>
              <a:t>Along with the U.S., China is Saudi Arabia’s largest oil customer</a:t>
            </a:r>
          </a:p>
          <a:p>
            <a:pPr lvl="1"/>
            <a:r>
              <a:rPr lang="en-US" sz="1400" dirty="0" smtClean="0"/>
              <a:t>China’s 2010 oil imports from Saudi Arabia was almost twice the 2009 level</a:t>
            </a:r>
          </a:p>
          <a:p>
            <a:pPr lvl="1"/>
            <a:r>
              <a:rPr lang="en-US" sz="1400" dirty="0" smtClean="0"/>
              <a:t>China’s importance will only grow over time due to its economic growth rate and higher appetite for energy sources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696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Saudi Arabia – Oil Dependent Economy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Saudi Dependence on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Saudi economic performance is highly reliant on oil as shown in the table</a:t>
            </a:r>
          </a:p>
          <a:p>
            <a:pPr lvl="1"/>
            <a:r>
              <a:rPr lang="en-US" dirty="0" smtClean="0"/>
              <a:t>Non-oil private sector </a:t>
            </a:r>
          </a:p>
          <a:p>
            <a:pPr lvl="1">
              <a:buNone/>
            </a:pPr>
            <a:r>
              <a:rPr lang="en-US" dirty="0" smtClean="0"/>
              <a:t>and the government sector</a:t>
            </a:r>
          </a:p>
          <a:p>
            <a:pPr lvl="1">
              <a:buNone/>
            </a:pPr>
            <a:r>
              <a:rPr lang="en-US" dirty="0" smtClean="0"/>
              <a:t>is expected to grow in 2012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  Yet Nominal GDP is expected </a:t>
            </a:r>
          </a:p>
          <a:p>
            <a:pPr lvl="1">
              <a:buNone/>
            </a:pPr>
            <a:r>
              <a:rPr lang="en-US" dirty="0" smtClean="0"/>
              <a:t>t</a:t>
            </a:r>
            <a:r>
              <a:rPr lang="en-US" dirty="0" smtClean="0"/>
              <a:t>o decline by 3.6% in 2012 because</a:t>
            </a:r>
          </a:p>
          <a:p>
            <a:pPr lvl="2"/>
            <a:r>
              <a:rPr lang="en-US" dirty="0" smtClean="0"/>
              <a:t>Oil production is expected to fall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http://images.zawya.com/images/features/111017-saudi-01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258508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and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Inflation is a major concern for Chinese Policymakers</a:t>
            </a:r>
          </a:p>
          <a:p>
            <a:pPr lvl="1"/>
            <a:r>
              <a:rPr lang="en-US" sz="1700" dirty="0" smtClean="0"/>
              <a:t>Lending to the private sector has been tightened</a:t>
            </a:r>
          </a:p>
          <a:p>
            <a:pPr lvl="1"/>
            <a:endParaRPr lang="en-US" sz="1700" dirty="0" smtClean="0"/>
          </a:p>
          <a:p>
            <a:r>
              <a:rPr lang="en-US" sz="2000" dirty="0" smtClean="0"/>
              <a:t>Impact of tighter lending in China</a:t>
            </a:r>
          </a:p>
          <a:p>
            <a:pPr lvl="1"/>
            <a:r>
              <a:rPr lang="en-US" sz="1700" dirty="0" smtClean="0"/>
              <a:t>Many small businesses have been closed</a:t>
            </a:r>
          </a:p>
          <a:p>
            <a:pPr lvl="1"/>
            <a:r>
              <a:rPr lang="en-US" sz="1700" dirty="0" smtClean="0"/>
              <a:t>Small firms in private sector have been hit the hardest</a:t>
            </a:r>
          </a:p>
          <a:p>
            <a:pPr lvl="2"/>
            <a:r>
              <a:rPr lang="en-US" sz="1400" dirty="0" smtClean="0"/>
              <a:t>M</a:t>
            </a:r>
            <a:r>
              <a:rPr lang="en-US" sz="1400" dirty="0" smtClean="0"/>
              <a:t>anufacturing sector contracted for a third consecutive month in September, 2011</a:t>
            </a:r>
          </a:p>
          <a:p>
            <a:pPr lvl="1"/>
            <a:r>
              <a:rPr lang="en-US" sz="1700" dirty="0" smtClean="0"/>
              <a:t>Capital investment plans have been cancelled</a:t>
            </a:r>
          </a:p>
          <a:p>
            <a:pPr lvl="1"/>
            <a:endParaRPr lang="en-US" sz="1700" dirty="0" smtClean="0"/>
          </a:p>
          <a:p>
            <a:r>
              <a:rPr lang="en-US" sz="2000" dirty="0" smtClean="0"/>
              <a:t>As a result</a:t>
            </a:r>
          </a:p>
          <a:p>
            <a:pPr lvl="1"/>
            <a:r>
              <a:rPr lang="en-US" sz="1700" dirty="0" smtClean="0"/>
              <a:t>Aggregate supply of manufacturing products has fallen</a:t>
            </a:r>
          </a:p>
          <a:p>
            <a:pPr lvl="1"/>
            <a:r>
              <a:rPr lang="en-US" sz="1700" dirty="0" smtClean="0"/>
              <a:t>Unemployment has risen</a:t>
            </a:r>
          </a:p>
          <a:p>
            <a:pPr lvl="2"/>
            <a:r>
              <a:rPr lang="en-US" sz="1400" dirty="0" smtClean="0"/>
              <a:t>Higher unemployment results in a decline in aggregate demand of products as well</a:t>
            </a:r>
            <a:endParaRPr lang="en-US" sz="1700" dirty="0" smtClean="0"/>
          </a:p>
          <a:p>
            <a:pPr lvl="1"/>
            <a:endParaRPr lang="en-US" sz="1700" dirty="0" smtClean="0"/>
          </a:p>
          <a:p>
            <a:r>
              <a:rPr lang="en-US" sz="2000" dirty="0" smtClean="0"/>
              <a:t>Tighter lending may help combat inflation but at the expense of higher unemployment and lower manufacturing levels</a:t>
            </a:r>
          </a:p>
          <a:p>
            <a:pPr lvl="1"/>
            <a:r>
              <a:rPr lang="en-US" sz="1700" dirty="0" smtClean="0"/>
              <a:t>China’s annual economic growth slowed down in the 3</a:t>
            </a:r>
            <a:r>
              <a:rPr lang="en-US" sz="1700" baseline="30000" dirty="0" smtClean="0"/>
              <a:t>rd</a:t>
            </a:r>
            <a:r>
              <a:rPr lang="en-US" sz="1700" dirty="0" smtClean="0"/>
              <a:t> quarter as compared to the 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quarter during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Counter-Inflationary Measures by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Chinese authorities are concerned by the falling health of banks</a:t>
            </a:r>
          </a:p>
          <a:p>
            <a:pPr lvl="1"/>
            <a:r>
              <a:rPr lang="en-US" sz="1800" dirty="0" smtClean="0"/>
              <a:t>Have purchased stocks of some of the largest banks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Stock purchases may support </a:t>
            </a:r>
            <a:r>
              <a:rPr lang="en-US" sz="2400" dirty="0" smtClean="0"/>
              <a:t>banks but</a:t>
            </a:r>
            <a:endParaRPr lang="en-US" sz="2400" dirty="0" smtClean="0"/>
          </a:p>
          <a:p>
            <a:pPr lvl="1"/>
            <a:r>
              <a:rPr lang="en-US" sz="1800" dirty="0" smtClean="0"/>
              <a:t>S</a:t>
            </a:r>
            <a:r>
              <a:rPr lang="en-US" sz="1800" dirty="0" smtClean="0"/>
              <a:t>tock </a:t>
            </a:r>
            <a:r>
              <a:rPr lang="en-US" sz="1800" dirty="0" smtClean="0"/>
              <a:t>purchases </a:t>
            </a:r>
            <a:r>
              <a:rPr lang="en-US" sz="1800" dirty="0" smtClean="0"/>
              <a:t>by the government means </a:t>
            </a:r>
            <a:r>
              <a:rPr lang="en-US" sz="1800" dirty="0" smtClean="0"/>
              <a:t>higher </a:t>
            </a:r>
            <a:r>
              <a:rPr lang="en-US" sz="1800" dirty="0" smtClean="0"/>
              <a:t>money supply</a:t>
            </a:r>
            <a:endParaRPr lang="en-US" sz="1800" dirty="0" smtClean="0"/>
          </a:p>
          <a:p>
            <a:pPr lvl="2"/>
            <a:r>
              <a:rPr lang="en-US" sz="1600" dirty="0" smtClean="0"/>
              <a:t>Increased money supply in the economy means higher price levels</a:t>
            </a:r>
          </a:p>
          <a:p>
            <a:pPr lvl="2"/>
            <a:endParaRPr lang="en-US" dirty="0" smtClean="0"/>
          </a:p>
          <a:p>
            <a:r>
              <a:rPr lang="en-US" sz="2400" dirty="0" smtClean="0"/>
              <a:t>This is puzzling</a:t>
            </a:r>
          </a:p>
          <a:p>
            <a:pPr lvl="1"/>
            <a:r>
              <a:rPr lang="en-US" sz="1800" dirty="0" smtClean="0"/>
              <a:t>Chinese authorities do not seem to have clear monetary </a:t>
            </a:r>
            <a:r>
              <a:rPr lang="en-US" sz="1800" dirty="0" smtClean="0"/>
              <a:t>policy</a:t>
            </a:r>
          </a:p>
          <a:p>
            <a:pPr lvl="2"/>
            <a:r>
              <a:rPr lang="en-US" sz="1500" dirty="0" smtClean="0"/>
              <a:t>Tightened lending to control inflation yet expansionary monetary policy has exactly the opposite impact on price levels</a:t>
            </a:r>
            <a:endParaRPr lang="en-US" sz="15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Central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Central Bank is pursuing a contractionary monetary policy</a:t>
            </a:r>
          </a:p>
          <a:p>
            <a:pPr lvl="1"/>
            <a:r>
              <a:rPr lang="en-US" sz="1700" dirty="0" smtClean="0"/>
              <a:t>Has raised interest rates at least five times since October 2010</a:t>
            </a:r>
          </a:p>
          <a:p>
            <a:pPr lvl="2"/>
            <a:r>
              <a:rPr lang="en-US" sz="1400" dirty="0" smtClean="0"/>
              <a:t>Higher interest rates increase borrowing costs for lenders and discourage lending</a:t>
            </a:r>
          </a:p>
          <a:p>
            <a:pPr lvl="2"/>
            <a:r>
              <a:rPr lang="en-US" sz="1400" dirty="0" smtClean="0"/>
              <a:t>Lower demand for money means lower inflationary pressures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700" dirty="0" smtClean="0"/>
              <a:t>Has increased banks’ reserve requirement ratios (RRR) at least nine times since October 2010</a:t>
            </a:r>
          </a:p>
          <a:p>
            <a:pPr lvl="2"/>
            <a:r>
              <a:rPr lang="en-US" sz="1400" dirty="0" smtClean="0"/>
              <a:t>Banks have lower amount of money to lend</a:t>
            </a:r>
          </a:p>
          <a:p>
            <a:pPr lvl="2"/>
            <a:r>
              <a:rPr lang="en-US" sz="1400" dirty="0" smtClean="0"/>
              <a:t>Lower levels of lending mean lower production activity in the economy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Inflation has become the utmost concern of the government</a:t>
            </a:r>
          </a:p>
          <a:p>
            <a:pPr lvl="1"/>
            <a:r>
              <a:rPr lang="en-US" sz="1700" dirty="0" smtClean="0"/>
              <a:t>Wants to slow down the economic growth to avoid bubble</a:t>
            </a:r>
          </a:p>
          <a:p>
            <a:pPr lvl="1"/>
            <a:r>
              <a:rPr lang="en-US" sz="1700" dirty="0" smtClean="0"/>
              <a:t>Wants to discourage lending to risky businesses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Economic Characteristics of </a:t>
            </a:r>
            <a:r>
              <a:rPr lang="en-US" sz="3200" dirty="0" err="1" smtClean="0"/>
              <a:t>OIl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oil prices are dependent upon the forces of demand and supply</a:t>
            </a:r>
          </a:p>
          <a:p>
            <a:r>
              <a:rPr lang="en-US" sz="2000" dirty="0" smtClean="0"/>
              <a:t>Economic trends have positive relationship with demand and prices</a:t>
            </a:r>
          </a:p>
          <a:p>
            <a:pPr lvl="1"/>
            <a:r>
              <a:rPr lang="en-US" sz="1700" dirty="0" smtClean="0"/>
              <a:t>Price Per Barrel –      8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January 2010 - $82.7</a:t>
            </a:r>
          </a:p>
          <a:p>
            <a:pPr lvl="1">
              <a:buNone/>
            </a:pPr>
            <a:r>
              <a:rPr lang="en-US" sz="1700" dirty="0" smtClean="0"/>
              <a:t>                              31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December 2010 - $91.38</a:t>
            </a:r>
          </a:p>
          <a:p>
            <a:pPr>
              <a:buFont typeface="Courier New" pitchFamily="49" charset="0"/>
              <a:buChar char="o"/>
            </a:pPr>
            <a:endParaRPr lang="en-US" sz="2100" dirty="0" smtClean="0"/>
          </a:p>
          <a:p>
            <a:r>
              <a:rPr lang="en-US" sz="2000" dirty="0" smtClean="0"/>
              <a:t>The world economy had improved by the end of 2010 as compared to early 2010, hence higher oil price per barrel</a:t>
            </a:r>
          </a:p>
          <a:p>
            <a:r>
              <a:rPr lang="en-US" sz="2000" dirty="0" smtClean="0"/>
              <a:t>Oil has low price elasticity of demand</a:t>
            </a:r>
          </a:p>
          <a:p>
            <a:pPr lvl="1"/>
            <a:r>
              <a:rPr lang="en-US" sz="1700" dirty="0" smtClean="0"/>
              <a:t>Energy is one of the major drivers behind economic growths and oil is one of the most-sought after energy resources</a:t>
            </a:r>
          </a:p>
          <a:p>
            <a:pPr lvl="1"/>
            <a:r>
              <a:rPr lang="en-US" sz="1700" dirty="0" smtClean="0"/>
              <a:t>Oil has no good substitutes at the moment. Alternative energy sources are still not economical or technologically advanced</a:t>
            </a:r>
          </a:p>
          <a:p>
            <a:pPr lvl="1"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lower </a:t>
            </a:r>
            <a:r>
              <a:rPr lang="en-US" dirty="0" err="1" smtClean="0"/>
              <a:t>saudi</a:t>
            </a:r>
            <a:r>
              <a:rPr lang="en-US" dirty="0" smtClean="0"/>
              <a:t> exports to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Lower demand by China will force Saudi Arabia to lower oil supply, resulting in a decrease in aggregate supply from </a:t>
            </a:r>
            <a:r>
              <a:rPr lang="en-US" sz="1400" dirty="0" err="1" smtClean="0"/>
              <a:t>Agg</a:t>
            </a:r>
            <a:r>
              <a:rPr lang="en-US" sz="1400" dirty="0" smtClean="0"/>
              <a:t> Supply 2 to </a:t>
            </a:r>
            <a:r>
              <a:rPr lang="en-US" sz="1400" dirty="0" err="1" smtClean="0"/>
              <a:t>Agg</a:t>
            </a:r>
            <a:r>
              <a:rPr lang="en-US" sz="1400" dirty="0" smtClean="0"/>
              <a:t> Supply 1. This will increase the price per barrel of oil.</a:t>
            </a:r>
          </a:p>
          <a:p>
            <a:r>
              <a:rPr lang="en-US" sz="1400" dirty="0" smtClean="0"/>
              <a:t>But at the same time, aggregate demand for</a:t>
            </a:r>
          </a:p>
          <a:p>
            <a:pPr>
              <a:buNone/>
            </a:pPr>
            <a:r>
              <a:rPr lang="en-US" sz="1400" dirty="0" smtClean="0"/>
              <a:t>      oil will also fall due to lower Chinese demand,</a:t>
            </a:r>
          </a:p>
          <a:p>
            <a:pPr>
              <a:buNone/>
            </a:pPr>
            <a:r>
              <a:rPr lang="en-US" sz="1400" dirty="0" smtClean="0"/>
              <a:t>      resulting in lower price per barrel of oil.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ultimate price will be determined by the </a:t>
            </a:r>
          </a:p>
          <a:p>
            <a:pPr>
              <a:buNone/>
            </a:pPr>
            <a:r>
              <a:rPr lang="en-US" sz="1400" dirty="0" smtClean="0"/>
              <a:t>relative movements of aggregate supply and</a:t>
            </a:r>
          </a:p>
          <a:p>
            <a:pPr>
              <a:buNone/>
            </a:pPr>
            <a:r>
              <a:rPr lang="en-US" sz="1400" dirty="0" smtClean="0"/>
              <a:t>aggregate demand curves. If aggregate supply curve</a:t>
            </a:r>
          </a:p>
          <a:p>
            <a:pPr>
              <a:buNone/>
            </a:pPr>
            <a:r>
              <a:rPr lang="en-US" sz="1400" dirty="0" smtClean="0"/>
              <a:t>moves by a greater margin than the aggregate</a:t>
            </a:r>
          </a:p>
          <a:p>
            <a:pPr>
              <a:buNone/>
            </a:pPr>
            <a:r>
              <a:rPr lang="en-US" sz="1400" dirty="0" smtClean="0"/>
              <a:t>demand curve, the overall price per barrel will</a:t>
            </a:r>
          </a:p>
          <a:p>
            <a:pPr>
              <a:buNone/>
            </a:pPr>
            <a:r>
              <a:rPr lang="en-US" sz="1400" dirty="0" smtClean="0"/>
              <a:t>increase and vice versa. </a:t>
            </a:r>
          </a:p>
        </p:txBody>
      </p:sp>
      <p:pic>
        <p:nvPicPr>
          <p:cNvPr id="1026" name="Picture 2" descr="http://hsc.csu.edu.au/economics/policies_mgt/2710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0"/>
            <a:ext cx="2819400" cy="2009573"/>
          </a:xfrm>
          <a:prstGeom prst="rect">
            <a:avLst/>
          </a:prstGeom>
          <a:noFill/>
        </p:spPr>
      </p:pic>
      <p:pic>
        <p:nvPicPr>
          <p:cNvPr id="1028" name="Picture 4" descr="http://aam.govst.edu/projects/drunnion/images/loc_images/ag_demand_graph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495801"/>
            <a:ext cx="2514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1332</Words>
  <Application>Microsoft Office PowerPoint</Application>
  <PresentationFormat>On-screen Show (4:3)</PresentationFormat>
  <Paragraphs>161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Impact of Chinese Economy on Saudi Arabia</vt:lpstr>
      <vt:lpstr>China Saudi Arabia Comparison (All Figures are Approximations)</vt:lpstr>
      <vt:lpstr>Slide 3</vt:lpstr>
      <vt:lpstr>Saudi Dependence on oil</vt:lpstr>
      <vt:lpstr>Inflation and China</vt:lpstr>
      <vt:lpstr>Counter-Inflationary Measures by China</vt:lpstr>
      <vt:lpstr>Chinese Central Bank</vt:lpstr>
      <vt:lpstr>Economic Characteristics of OIl</vt:lpstr>
      <vt:lpstr>Impact of lower saudi exports to china</vt:lpstr>
      <vt:lpstr>Potential Impact of Weaker China on Saudi Arabia</vt:lpstr>
      <vt:lpstr>Unemployment in Saudi Arabia</vt:lpstr>
      <vt:lpstr>Saudi economic prospects- 2012</vt:lpstr>
      <vt:lpstr>Saudi Arabian monetary agency (SAMA) - Potential Monetary and Fiscal Policy</vt:lpstr>
      <vt:lpstr>Recommendations</vt:lpstr>
      <vt:lpstr>SAMA’s Response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2011-12-23T21:52:12Z</dcterms:created>
  <dcterms:modified xsi:type="dcterms:W3CDTF">2012-01-03T08:56:27Z</dcterms:modified>
</cp:coreProperties>
</file>