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14" autoAdjust="0"/>
  </p:normalViewPr>
  <p:slideViewPr>
    <p:cSldViewPr>
      <p:cViewPr varScale="1">
        <p:scale>
          <a:sx n="64" d="100"/>
          <a:sy n="64" d="100"/>
        </p:scale>
        <p:origin x="-207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296AB-6BD2-4FFC-BA64-8A0D7C89AC7F}" type="datetimeFigureOut">
              <a:rPr lang="en-US" smtClean="0"/>
              <a:pPr/>
              <a:t>7/30/2013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8080D3-6D70-4C51-BB68-B5ACCC18F9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Internet has arguably</a:t>
            </a:r>
            <a:r>
              <a:rPr lang="en-US" baseline="0" dirty="0" smtClean="0"/>
              <a:t> the most revolutionary technology in mankind history and it is difficult to think of aspects of our personal and professional lives that have not been impacted by the internet. It has not only replaced our traditional communication tools but has also democratized access to information. It even has become a major driver of commercial activities around the world and it is difficult to find someone, especially in developed countries who has not had shopped over the internet.</a:t>
            </a:r>
          </a:p>
          <a:p>
            <a:endParaRPr lang="en-US" baseline="0" dirty="0" smtClean="0"/>
          </a:p>
          <a:p>
            <a:r>
              <a:rPr lang="en-US" baseline="0" dirty="0" smtClean="0"/>
              <a:t>While internet has mostly been a blessing, like any technology, especially those with huge impact on the society, it can also be used in ways not intended by the creators of internet such as theft of personal and private information as well as internet piracy. Internet piracy could be understood as the unauthorized uploading and/or downloading of copyrighted material over the internet, in any format.</a:t>
            </a:r>
          </a:p>
          <a:p>
            <a:endParaRPr lang="en-US" baseline="0" dirty="0" smtClean="0"/>
          </a:p>
          <a:p>
            <a:r>
              <a:rPr lang="en-US" baseline="0" dirty="0" smtClean="0"/>
              <a:t>Even though internet piracy is rampant, those who engage in it often do not realize the real economic and social costs such as loss of revenue to the owners of the copyrighted material which in turn reduces the incentive for creativity.</a:t>
            </a:r>
          </a:p>
          <a:p>
            <a:endParaRPr lang="en-US" baseline="0" dirty="0" smtClean="0"/>
          </a:p>
          <a:p>
            <a:r>
              <a:rPr lang="en-US" baseline="0" dirty="0" smtClean="0"/>
              <a:t>Thesis: </a:t>
            </a:r>
            <a:r>
              <a:rPr lang="en-US" sz="1200" kern="1200" dirty="0" smtClean="0">
                <a:solidFill>
                  <a:schemeClr val="tx1"/>
                </a:solidFill>
                <a:latin typeface="+mn-lt"/>
                <a:ea typeface="+mn-ea"/>
                <a:cs typeface="+mn-cs"/>
              </a:rPr>
              <a:t>Internet piracy regulations should become stricter without choking off the culture of creativity on the Internet that people all enjoy because it affects the digital industries, violates the human rights, considered as theft. </a:t>
            </a:r>
            <a:endParaRPr lang="en-US" dirty="0"/>
          </a:p>
        </p:txBody>
      </p:sp>
      <p:sp>
        <p:nvSpPr>
          <p:cNvPr id="4" name="Slide Number Placeholder 3"/>
          <p:cNvSpPr>
            <a:spLocks noGrp="1"/>
          </p:cNvSpPr>
          <p:nvPr>
            <p:ph type="sldNum" sz="quarter" idx="10"/>
          </p:nvPr>
        </p:nvSpPr>
        <p:spPr/>
        <p:txBody>
          <a:bodyPr/>
          <a:lstStyle/>
          <a:p>
            <a:fld id="{0E8080D3-6D70-4C51-BB68-B5ACCC18F957}"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foundation for internet privacy was laid by Shawn Fanning whose software Napster gave birth to peer-to-peer (P2P)</a:t>
            </a:r>
            <a:r>
              <a:rPr lang="en-US" baseline="0" dirty="0" smtClean="0"/>
              <a:t> sharing. Even though Napster itself didn’t violate any laws, it did host a platform over which the violations took place. Napster especially became popular for the ease of downloading free music.</a:t>
            </a:r>
          </a:p>
          <a:p>
            <a:endParaRPr lang="en-US" baseline="0" dirty="0" smtClean="0"/>
          </a:p>
          <a:p>
            <a:r>
              <a:rPr lang="en-US" baseline="0" dirty="0" smtClean="0"/>
              <a:t>The Recording Industry Associations of America (RIAA) sensed the danger early and sued Napster only six months after the introduction of the service. While RIAA achieved court victory against Napster, the victory did little to stop the damage. Napster did shut its doors but also left behind a culture which prospered with the creation of new P2P applications and networks. RIAA went after these new applications as well but suffered setback when courts ruled that the owners of applications and networks were not responsible for the actions of the users.</a:t>
            </a:r>
          </a:p>
          <a:p>
            <a:endParaRPr lang="en-US" baseline="0" dirty="0" smtClean="0"/>
          </a:p>
          <a:p>
            <a:r>
              <a:rPr lang="en-US" baseline="0" dirty="0" smtClean="0"/>
              <a:t>RIAA realized it could not go after software developers and networks, thus, it went after users but the strategy was poorly designed and doomed to fail. Even when RIAA won cases, the users were unable to shoulder fines and in many instances, users were unaware of the existence of internet piracy within their home boundaries.</a:t>
            </a:r>
            <a:endParaRPr lang="en-US" dirty="0"/>
          </a:p>
        </p:txBody>
      </p:sp>
      <p:sp>
        <p:nvSpPr>
          <p:cNvPr id="4" name="Slide Number Placeholder 3"/>
          <p:cNvSpPr>
            <a:spLocks noGrp="1"/>
          </p:cNvSpPr>
          <p:nvPr>
            <p:ph type="sldNum" sz="quarter" idx="10"/>
          </p:nvPr>
        </p:nvSpPr>
        <p:spPr/>
        <p:txBody>
          <a:bodyPr/>
          <a:lstStyle/>
          <a:p>
            <a:fld id="{0E8080D3-6D70-4C51-BB68-B5ACCC18F95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legal system has been faced with a tough task</a:t>
            </a:r>
            <a:r>
              <a:rPr lang="en-US" baseline="0" dirty="0" smtClean="0"/>
              <a:t> in tackling internet piracy because of the rapid pace of technological advancements. New technologies soon emerged such as Bit torrents and even though it is easy to track internet pirates over Bit torrents, other technologies such as cloud-based files hosting services are more difficult to track. </a:t>
            </a:r>
          </a:p>
          <a:p>
            <a:endParaRPr lang="en-US" baseline="0" dirty="0" smtClean="0"/>
          </a:p>
          <a:p>
            <a:r>
              <a:rPr lang="en-US" baseline="0" dirty="0" smtClean="0"/>
              <a:t>Even if the legal system succeeds in shutting down certain technologies, new technologies will always emerge. As RIAA learnt, it is easier to shut down companies than to shut down a culture or development of new technologies. </a:t>
            </a:r>
          </a:p>
          <a:p>
            <a:endParaRPr lang="en-US" baseline="0" dirty="0" smtClean="0"/>
          </a:p>
          <a:p>
            <a:r>
              <a:rPr lang="en-US" baseline="0" dirty="0" smtClean="0"/>
              <a:t>In addition, new technologies are being created at such a rapid pace that regulators are unable to keep up the pace. </a:t>
            </a:r>
          </a:p>
          <a:p>
            <a:endParaRPr lang="en-US" baseline="0" dirty="0" smtClean="0"/>
          </a:p>
          <a:p>
            <a:r>
              <a:rPr lang="en-US" baseline="0" dirty="0" smtClean="0"/>
              <a:t>Further </a:t>
            </a:r>
            <a:r>
              <a:rPr lang="en-US" baseline="0" dirty="0" err="1" smtClean="0"/>
              <a:t>complicting</a:t>
            </a:r>
            <a:r>
              <a:rPr lang="en-US" baseline="0" dirty="0" smtClean="0"/>
              <a:t> the situation is the fact that the culture of internet piracy has spread further and now also includes movies and software. While the number of internet pirates continue to grow, law enforcement agencies such as FBI cannot grow their human and financial resources at the same pace</a:t>
            </a:r>
            <a:endParaRPr lang="en-US" dirty="0"/>
          </a:p>
        </p:txBody>
      </p:sp>
      <p:sp>
        <p:nvSpPr>
          <p:cNvPr id="4" name="Slide Number Placeholder 3"/>
          <p:cNvSpPr>
            <a:spLocks noGrp="1"/>
          </p:cNvSpPr>
          <p:nvPr>
            <p:ph type="sldNum" sz="quarter" idx="10"/>
          </p:nvPr>
        </p:nvSpPr>
        <p:spPr/>
        <p:txBody>
          <a:bodyPr/>
          <a:lstStyle/>
          <a:p>
            <a:fld id="{0E8080D3-6D70-4C51-BB68-B5ACCC18F95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social factors</a:t>
            </a:r>
            <a:r>
              <a:rPr lang="en-US" baseline="0" dirty="0" smtClean="0"/>
              <a:t> have also worked in favor of internet piracy. First of all, most youths do not consider the crime of internet piracy at the same level as theft from a store. It may be that since digital copyrighted material can have unlimited copies, it gives an impression to the </a:t>
            </a:r>
            <a:r>
              <a:rPr lang="en-US" baseline="0" dirty="0" err="1" smtClean="0"/>
              <a:t>downloaders</a:t>
            </a:r>
            <a:r>
              <a:rPr lang="en-US" baseline="0" dirty="0" smtClean="0"/>
              <a:t> that they merely have a copy rather than the actual thing and downloading material from the internet doesn’t result in a loss of an asset as is the case with theft from a store. Some also justify internet piracy on the grounds that big businesses make too much profit and are greedy. This reasoning might have been inspired by Robin hood tale that internet piracy benefits poor people at the cost of rich class and big businesses</a:t>
            </a:r>
          </a:p>
          <a:p>
            <a:endParaRPr lang="en-US" baseline="0" dirty="0" smtClean="0"/>
          </a:p>
          <a:p>
            <a:r>
              <a:rPr lang="en-US" baseline="0" dirty="0" smtClean="0"/>
              <a:t>The sheer number of internet pirates makes it almost impossible to prosecute all of them, thus, it is not a surprise that the actual prosecution rate is quite negligible. But unfortunately, it may be perceived by some as the fact that internet piracy is not a serious crime even though the reality is that low prosecution is not due to the nature of the crime but due to the sheer number of unauthorized </a:t>
            </a:r>
            <a:r>
              <a:rPr lang="en-US" baseline="0" dirty="0" err="1" smtClean="0"/>
              <a:t>downloaders</a:t>
            </a:r>
            <a:r>
              <a:rPr lang="en-US" baseline="0" dirty="0" smtClean="0"/>
              <a:t> which total over 40 million in the U.S. alone </a:t>
            </a:r>
            <a:endParaRPr lang="en-US" dirty="0"/>
          </a:p>
        </p:txBody>
      </p:sp>
      <p:sp>
        <p:nvSpPr>
          <p:cNvPr id="4" name="Slide Number Placeholder 3"/>
          <p:cNvSpPr>
            <a:spLocks noGrp="1"/>
          </p:cNvSpPr>
          <p:nvPr>
            <p:ph type="sldNum" sz="quarter" idx="10"/>
          </p:nvPr>
        </p:nvSpPr>
        <p:spPr/>
        <p:txBody>
          <a:bodyPr/>
          <a:lstStyle/>
          <a:p>
            <a:fld id="{0E8080D3-6D70-4C51-BB68-B5ACCC18F95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though costs</a:t>
            </a:r>
            <a:r>
              <a:rPr lang="en-US" baseline="0" dirty="0" smtClean="0"/>
              <a:t> of internet piracy are poorly understood, nonetheless, they are enormous. Motion Picture Association of America (MPAA) lost $2.3 billion worldwide in 2005 and the net receipts by the movie and music industries declined by over 50 percent in 2010 and 2011. The same trend was also witnessed outside the U.S. which shows that an act of internet piracy is a lost sale for the movie and music industries.</a:t>
            </a:r>
          </a:p>
          <a:p>
            <a:endParaRPr lang="en-US" baseline="0" dirty="0" smtClean="0"/>
          </a:p>
          <a:p>
            <a:r>
              <a:rPr lang="en-US" baseline="0" dirty="0" smtClean="0"/>
              <a:t>But direct economic costs are not the only ones borne by the media entertainment industry even though they already run into billions. Industry decline also means there is lower incentive for creativity which means the art of making movies suffer and similarly, lower sales also translate to loss of jobs for the people employed by both industries in different capacities.</a:t>
            </a:r>
            <a:endParaRPr lang="en-US" dirty="0"/>
          </a:p>
        </p:txBody>
      </p:sp>
      <p:sp>
        <p:nvSpPr>
          <p:cNvPr id="4" name="Slide Number Placeholder 3"/>
          <p:cNvSpPr>
            <a:spLocks noGrp="1"/>
          </p:cNvSpPr>
          <p:nvPr>
            <p:ph type="sldNum" sz="quarter" idx="10"/>
          </p:nvPr>
        </p:nvSpPr>
        <p:spPr/>
        <p:txBody>
          <a:bodyPr/>
          <a:lstStyle/>
          <a:p>
            <a:fld id="{0E8080D3-6D70-4C51-BB68-B5ACCC18F95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though internet piracy has proven</a:t>
            </a:r>
            <a:r>
              <a:rPr lang="en-US" baseline="0" dirty="0" smtClean="0"/>
              <a:t> itself to be quite challenging in legal arena, the regulators have nonetheless taken some steps to offer protection to owners of copyrighted work. The first significant law came even before the culture of internet piracy had born. No Electronic Theft Act (NET), introduced in 1997, made it a crime to reproduce, distribute, and share copyrighted electronic work even if there are no commercial gains or motives involved.</a:t>
            </a:r>
          </a:p>
          <a:p>
            <a:endParaRPr lang="en-US" baseline="0" dirty="0" smtClean="0"/>
          </a:p>
          <a:p>
            <a:r>
              <a:rPr lang="en-US" baseline="0" dirty="0" smtClean="0"/>
              <a:t>1998 saw the introduction of Digital Millennium Copyright Act (DMCA) which made it a crime to disable measures that prevent internet piracy such as creating code-cracking devices and hosting unauthorized copyrighted material on the web</a:t>
            </a:r>
          </a:p>
          <a:p>
            <a:endParaRPr lang="en-US" baseline="0" dirty="0" smtClean="0"/>
          </a:p>
          <a:p>
            <a:r>
              <a:rPr lang="en-US" baseline="0" dirty="0" smtClean="0"/>
              <a:t>Even FBI considers internet piracy a crime and treats it as such. </a:t>
            </a:r>
          </a:p>
          <a:p>
            <a:endParaRPr lang="en-US" baseline="0" dirty="0" smtClean="0"/>
          </a:p>
          <a:p>
            <a:r>
              <a:rPr lang="en-US" baseline="0" dirty="0" smtClean="0"/>
              <a:t>In addition to NET and DMCA, other legal measures such as Stop Online Piracy Act (SOPA) and Protect IP Act were also introduced but both died because there were serious concerns about constitutional rights such as freedom of speech. The death of these two bills highlight the fact that the battle against internet piracy has to be won without sabotaging constitutional rights such as freedom of speech </a:t>
            </a:r>
            <a:endParaRPr lang="en-US" dirty="0"/>
          </a:p>
        </p:txBody>
      </p:sp>
      <p:sp>
        <p:nvSpPr>
          <p:cNvPr id="4" name="Slide Number Placeholder 3"/>
          <p:cNvSpPr>
            <a:spLocks noGrp="1"/>
          </p:cNvSpPr>
          <p:nvPr>
            <p:ph type="sldNum" sz="quarter" idx="10"/>
          </p:nvPr>
        </p:nvSpPr>
        <p:spPr/>
        <p:txBody>
          <a:bodyPr/>
          <a:lstStyle/>
          <a:p>
            <a:fld id="{0E8080D3-6D70-4C51-BB68-B5ACCC18F95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the best technologies</a:t>
            </a:r>
            <a:r>
              <a:rPr lang="en-US" baseline="0" dirty="0" smtClean="0"/>
              <a:t> can have unintended uses and in the case of internet, internet piracy is a great example. Internet was supposed to democratize sharing of information but this very functionality is now being used to share unauthorized copyrighted work.</a:t>
            </a:r>
          </a:p>
          <a:p>
            <a:endParaRPr lang="en-US" baseline="0" dirty="0" smtClean="0"/>
          </a:p>
          <a:p>
            <a:r>
              <a:rPr lang="en-US" baseline="0" dirty="0" smtClean="0"/>
              <a:t>Even though internet piracy is a crime, the general public doesn’t treat is as such which has also made it difficult to curb the internet piracy culture. </a:t>
            </a:r>
          </a:p>
          <a:p>
            <a:endParaRPr lang="en-US" baseline="0" dirty="0" smtClean="0"/>
          </a:p>
          <a:p>
            <a:r>
              <a:rPr lang="en-US" baseline="0" dirty="0" smtClean="0"/>
              <a:t>Legal system has not come up with an effective solution so far but it is not due to lack of efforts on the part of the regulators but due to the complexity of the task at hand. Many bills have been rejected because they limited freedom of speech and other bills that did succeed in becoming laws were poorly designed. </a:t>
            </a:r>
          </a:p>
          <a:p>
            <a:endParaRPr lang="en-US" baseline="0" dirty="0" smtClean="0"/>
          </a:p>
          <a:p>
            <a:r>
              <a:rPr lang="en-US" baseline="0" dirty="0" smtClean="0"/>
              <a:t>Internet piracy imposes huge social and economic costs on the society and there is definitely a need for stricter laws that better protect copyrighted work but it is even more important to protect constitutional rights such as freedom of speech which inspired the creation of internet in the first place. The key is to finding the balance between protecting copyrighted material and protecting individuals and corporations constitutional rights and so far, the right balance has not been found yet.</a:t>
            </a:r>
            <a:endParaRPr lang="en-US" dirty="0"/>
          </a:p>
        </p:txBody>
      </p:sp>
      <p:sp>
        <p:nvSpPr>
          <p:cNvPr id="4" name="Slide Number Placeholder 3"/>
          <p:cNvSpPr>
            <a:spLocks noGrp="1"/>
          </p:cNvSpPr>
          <p:nvPr>
            <p:ph type="sldNum" sz="quarter" idx="10"/>
          </p:nvPr>
        </p:nvSpPr>
        <p:spPr/>
        <p:txBody>
          <a:bodyPr/>
          <a:lstStyle/>
          <a:p>
            <a:fld id="{0E8080D3-6D70-4C51-BB68-B5ACCC18F957}"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7/30/2013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7/30/2013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7/30/2013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7/30/2013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7/30/2013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Name</a:t>
            </a:r>
          </a:p>
          <a:p>
            <a:r>
              <a:rPr lang="en-US" dirty="0" smtClean="0"/>
              <a:t>Course</a:t>
            </a:r>
          </a:p>
          <a:p>
            <a:r>
              <a:rPr lang="en-US" dirty="0" smtClean="0"/>
              <a:t>Instructor</a:t>
            </a:r>
          </a:p>
          <a:p>
            <a:r>
              <a:rPr lang="en-US" dirty="0" smtClean="0"/>
              <a:t>Date</a:t>
            </a:r>
          </a:p>
        </p:txBody>
      </p:sp>
      <p:sp>
        <p:nvSpPr>
          <p:cNvPr id="2" name="Title 1"/>
          <p:cNvSpPr>
            <a:spLocks noGrp="1"/>
          </p:cNvSpPr>
          <p:nvPr>
            <p:ph type="ctrTitle"/>
          </p:nvPr>
        </p:nvSpPr>
        <p:spPr/>
        <p:txBody>
          <a:bodyPr/>
          <a:lstStyle/>
          <a:p>
            <a:r>
              <a:rPr lang="en-US" dirty="0" smtClean="0"/>
              <a:t>Internet Piracy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to="" calcmode="lin" valueType="num">
                                      <p:cBhvr>
                                        <p:cTn id="13" dur="1" fill="hold"/>
                                        <p:tgtEl>
                                          <p:spTgt spid="3">
                                            <p:txEl>
                                              <p:pRg st="1" end="1"/>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301752" y="1447800"/>
            <a:ext cx="8613648" cy="4876800"/>
          </a:xfrm>
        </p:spPr>
        <p:txBody>
          <a:bodyPr/>
          <a:lstStyle/>
          <a:p>
            <a:r>
              <a:rPr lang="en-US" sz="2400" dirty="0" smtClean="0"/>
              <a:t>Internet has impacted almost all aspects of our lives</a:t>
            </a:r>
          </a:p>
          <a:p>
            <a:pPr lvl="1"/>
            <a:r>
              <a:rPr lang="en-US" sz="2000" dirty="0" smtClean="0"/>
              <a:t>Communication</a:t>
            </a:r>
          </a:p>
          <a:p>
            <a:pPr lvl="1"/>
            <a:r>
              <a:rPr lang="en-US" sz="2000" dirty="0" smtClean="0"/>
              <a:t>Information</a:t>
            </a:r>
          </a:p>
          <a:p>
            <a:pPr lvl="1"/>
            <a:r>
              <a:rPr lang="en-US" sz="2000" dirty="0" smtClean="0"/>
              <a:t>Shopping</a:t>
            </a:r>
          </a:p>
          <a:p>
            <a:pPr lvl="1"/>
            <a:endParaRPr lang="en-US" sz="2000" dirty="0" smtClean="0"/>
          </a:p>
          <a:p>
            <a:r>
              <a:rPr lang="en-US" sz="2400" dirty="0" smtClean="0"/>
              <a:t>Like most technologies, internet can also be misused</a:t>
            </a:r>
          </a:p>
          <a:p>
            <a:pPr lvl="1"/>
            <a:r>
              <a:rPr lang="en-US" sz="1900" dirty="0" smtClean="0"/>
              <a:t>Theft of personal and private information</a:t>
            </a:r>
          </a:p>
          <a:p>
            <a:pPr lvl="1"/>
            <a:r>
              <a:rPr lang="en-US" sz="1900" dirty="0" smtClean="0"/>
              <a:t>Internet piracy</a:t>
            </a:r>
          </a:p>
          <a:p>
            <a:pPr lvl="1"/>
            <a:endParaRPr lang="en-US" sz="1900" dirty="0" smtClean="0"/>
          </a:p>
          <a:p>
            <a:r>
              <a:rPr lang="en-US" sz="2400" dirty="0" smtClean="0"/>
              <a:t>Negative consequences of internet piracy poorly understood </a:t>
            </a:r>
          </a:p>
          <a:p>
            <a:pPr lvl="1"/>
            <a:r>
              <a:rPr lang="en-US" dirty="0" smtClean="0"/>
              <a:t>Loss of revenue</a:t>
            </a:r>
          </a:p>
          <a:p>
            <a:pPr lvl="1"/>
            <a:r>
              <a:rPr lang="en-US" dirty="0" smtClean="0"/>
              <a:t>Loss of creativity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Piracy: The Early Years</a:t>
            </a:r>
            <a:endParaRPr lang="en-US" dirty="0"/>
          </a:p>
        </p:txBody>
      </p:sp>
      <p:sp>
        <p:nvSpPr>
          <p:cNvPr id="3" name="Content Placeholder 2"/>
          <p:cNvSpPr>
            <a:spLocks noGrp="1"/>
          </p:cNvSpPr>
          <p:nvPr>
            <p:ph sz="quarter" idx="1"/>
          </p:nvPr>
        </p:nvSpPr>
        <p:spPr>
          <a:xfrm>
            <a:off x="301752" y="1447800"/>
            <a:ext cx="8613648" cy="4876800"/>
          </a:xfrm>
        </p:spPr>
        <p:txBody>
          <a:bodyPr>
            <a:normAutofit fontScale="92500"/>
          </a:bodyPr>
          <a:lstStyle/>
          <a:p>
            <a:r>
              <a:rPr lang="en-US" sz="2400" dirty="0" smtClean="0"/>
              <a:t>Shawn Fanning’s Napster: First P2P sharing software (1999)</a:t>
            </a:r>
          </a:p>
          <a:p>
            <a:pPr lvl="1"/>
            <a:r>
              <a:rPr lang="en-US" sz="2000" dirty="0" smtClean="0"/>
              <a:t>Indirectly promoted violations of digital copyright laws</a:t>
            </a:r>
          </a:p>
          <a:p>
            <a:pPr lvl="2"/>
            <a:r>
              <a:rPr lang="en-US" sz="1800" dirty="0" smtClean="0"/>
              <a:t>Napster extensively used for free music-sharing</a:t>
            </a:r>
          </a:p>
          <a:p>
            <a:pPr lvl="1"/>
            <a:endParaRPr lang="en-US" sz="2000" dirty="0" smtClean="0"/>
          </a:p>
          <a:p>
            <a:r>
              <a:rPr lang="en-US" sz="2400" dirty="0" smtClean="0"/>
              <a:t>RIAA sensed danger and sued Napster in December 1999</a:t>
            </a:r>
          </a:p>
          <a:p>
            <a:pPr lvl="1"/>
            <a:r>
              <a:rPr lang="en-US" sz="1900" dirty="0" smtClean="0"/>
              <a:t>Too late to contain damage</a:t>
            </a:r>
          </a:p>
          <a:p>
            <a:pPr lvl="2"/>
            <a:r>
              <a:rPr lang="en-US" sz="1700" dirty="0" smtClean="0"/>
              <a:t>Napster folded but hundreds of P2P networks and applications emerged</a:t>
            </a:r>
          </a:p>
          <a:p>
            <a:pPr lvl="2"/>
            <a:r>
              <a:rPr lang="en-US" sz="1700" dirty="0" smtClean="0"/>
              <a:t>RIAA went after others but courts exempted software owners from users’ actions</a:t>
            </a:r>
          </a:p>
          <a:p>
            <a:pPr lvl="2"/>
            <a:endParaRPr lang="en-US" sz="1900" dirty="0" smtClean="0"/>
          </a:p>
          <a:p>
            <a:r>
              <a:rPr lang="en-US" sz="2400" dirty="0" smtClean="0"/>
              <a:t>RIAA changed strategy and went after users</a:t>
            </a:r>
          </a:p>
          <a:p>
            <a:pPr lvl="1"/>
            <a:r>
              <a:rPr lang="en-US" dirty="0" smtClean="0"/>
              <a:t>Situation proved even more complex</a:t>
            </a:r>
          </a:p>
          <a:p>
            <a:pPr lvl="2"/>
            <a:r>
              <a:rPr lang="en-US" sz="1900" dirty="0" smtClean="0"/>
              <a:t>Many users unable to pay fines</a:t>
            </a:r>
          </a:p>
          <a:p>
            <a:pPr lvl="2"/>
            <a:r>
              <a:rPr lang="en-US" sz="1900" dirty="0" smtClean="0"/>
              <a:t>A significant number unaware of illegal download activities in their homes</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to="" calcmode="lin" valueType="num">
                                      <p:cBhvr>
                                        <p:cTn id="62"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Challenges</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lnSpcReduction="10000"/>
          </a:bodyPr>
          <a:lstStyle/>
          <a:p>
            <a:r>
              <a:rPr lang="en-US" dirty="0" smtClean="0"/>
              <a:t>New piracy technologies continue to emerge</a:t>
            </a:r>
          </a:p>
          <a:p>
            <a:pPr lvl="1"/>
            <a:r>
              <a:rPr lang="en-US" dirty="0" smtClean="0"/>
              <a:t>Bit torrents </a:t>
            </a:r>
          </a:p>
          <a:p>
            <a:pPr lvl="1"/>
            <a:r>
              <a:rPr lang="en-US" dirty="0" smtClean="0"/>
              <a:t>Cloud-based files hosting services</a:t>
            </a:r>
          </a:p>
          <a:p>
            <a:pPr lvl="1"/>
            <a:endParaRPr lang="en-US" dirty="0" smtClean="0"/>
          </a:p>
          <a:p>
            <a:r>
              <a:rPr lang="en-US" dirty="0" smtClean="0"/>
              <a:t>Going after particular technologies akin to battle with a hydra</a:t>
            </a:r>
          </a:p>
          <a:p>
            <a:pPr lvl="2"/>
            <a:r>
              <a:rPr lang="en-US" dirty="0" smtClean="0"/>
              <a:t>If one technology is taken down, two more emerge</a:t>
            </a:r>
          </a:p>
          <a:p>
            <a:pPr lvl="1"/>
            <a:endParaRPr lang="en-US" dirty="0" smtClean="0"/>
          </a:p>
          <a:p>
            <a:r>
              <a:rPr lang="en-US" dirty="0" smtClean="0"/>
              <a:t>Technologies evolving at a rapid pace</a:t>
            </a:r>
          </a:p>
          <a:p>
            <a:pPr lvl="1"/>
            <a:r>
              <a:rPr lang="en-US" dirty="0" smtClean="0"/>
              <a:t>Legal system has difficulty catching up</a:t>
            </a:r>
          </a:p>
          <a:p>
            <a:pPr lvl="1"/>
            <a:endParaRPr lang="en-US" dirty="0" smtClean="0"/>
          </a:p>
          <a:p>
            <a:r>
              <a:rPr lang="en-US" dirty="0" smtClean="0"/>
              <a:t>Internet piracy not limited to music anymore</a:t>
            </a:r>
          </a:p>
          <a:p>
            <a:pPr lvl="1"/>
            <a:r>
              <a:rPr lang="en-US" dirty="0" smtClean="0"/>
              <a:t>Movies and software also pirated on vast scale</a:t>
            </a:r>
          </a:p>
          <a:p>
            <a:pPr lvl="2"/>
            <a:r>
              <a:rPr lang="en-US" dirty="0" smtClean="0"/>
              <a:t>Law enforcement agencies have only so much resources</a:t>
            </a:r>
          </a:p>
          <a:p>
            <a:pPr lvl="1"/>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to="" calcmode="lin" valueType="num">
                                      <p:cBhvr>
                                        <p:cTn id="47" dur="1" fill="hold"/>
                                        <p:tgtEl>
                                          <p:spTgt spid="3">
                                            <p:txEl>
                                              <p:pRg st="10" end="10"/>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to="" calcmode="lin" valueType="num">
                                      <p:cBhvr>
                                        <p:cTn id="52" dur="1" fill="hold"/>
                                        <p:tgtEl>
                                          <p:spTgt spid="3">
                                            <p:txEl>
                                              <p:pRg st="11" end="11"/>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to="" calcmode="lin" valueType="num">
                                      <p:cBhvr>
                                        <p:cTn id="57"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Piracy: The Social Factors</a:t>
            </a:r>
            <a:endParaRPr lang="en-US" dirty="0"/>
          </a:p>
        </p:txBody>
      </p:sp>
      <p:sp>
        <p:nvSpPr>
          <p:cNvPr id="3" name="Content Placeholder 2"/>
          <p:cNvSpPr>
            <a:spLocks noGrp="1"/>
          </p:cNvSpPr>
          <p:nvPr>
            <p:ph sz="quarter" idx="1"/>
          </p:nvPr>
        </p:nvSpPr>
        <p:spPr/>
        <p:txBody>
          <a:bodyPr/>
          <a:lstStyle/>
          <a:p>
            <a:r>
              <a:rPr lang="en-US" dirty="0" smtClean="0"/>
              <a:t>Lower social stigma against internet piracy</a:t>
            </a:r>
          </a:p>
          <a:p>
            <a:pPr lvl="1"/>
            <a:r>
              <a:rPr lang="en-US" sz="2000" dirty="0" smtClean="0"/>
              <a:t>92% youths  consider internet piracy less harmful than theft from a store</a:t>
            </a:r>
            <a:endParaRPr lang="en-US" sz="1800" dirty="0" smtClean="0"/>
          </a:p>
          <a:p>
            <a:pPr lvl="1"/>
            <a:r>
              <a:rPr lang="en-US" sz="2000" dirty="0" smtClean="0"/>
              <a:t>“Robin hood” reasoning</a:t>
            </a:r>
          </a:p>
          <a:p>
            <a:pPr lvl="2"/>
            <a:r>
              <a:rPr lang="en-US" sz="1600" dirty="0" smtClean="0"/>
              <a:t>Some consider internet piracy an act of rebellion against big businesses</a:t>
            </a:r>
          </a:p>
          <a:p>
            <a:pPr lvl="1"/>
            <a:endParaRPr lang="en-US" sz="1800" dirty="0" smtClean="0"/>
          </a:p>
          <a:p>
            <a:pPr lvl="1"/>
            <a:endParaRPr lang="en-US" sz="1800" dirty="0" smtClean="0"/>
          </a:p>
          <a:p>
            <a:r>
              <a:rPr lang="en-US" dirty="0" smtClean="0"/>
              <a:t>Lower prosecution rate sends the wrong message</a:t>
            </a:r>
          </a:p>
          <a:p>
            <a:pPr lvl="1"/>
            <a:r>
              <a:rPr lang="en-US" sz="2000" dirty="0" smtClean="0"/>
              <a:t>Prosecution of internet pirates is a challenging task</a:t>
            </a:r>
          </a:p>
          <a:p>
            <a:pPr lvl="2"/>
            <a:r>
              <a:rPr lang="en-US" sz="1600" dirty="0" smtClean="0"/>
              <a:t>Over 40 million Americans engage in internet piracy</a:t>
            </a:r>
          </a:p>
          <a:p>
            <a:pPr lvl="1"/>
            <a:endParaRPr lang="en-US" dirty="0" smtClean="0"/>
          </a:p>
          <a:p>
            <a:endParaRPr lang="en-US" sz="2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and Economic Costs</a:t>
            </a:r>
            <a:endParaRPr lang="en-US" dirty="0"/>
          </a:p>
        </p:txBody>
      </p:sp>
      <p:sp>
        <p:nvSpPr>
          <p:cNvPr id="3" name="Content Placeholder 2"/>
          <p:cNvSpPr>
            <a:spLocks noGrp="1"/>
          </p:cNvSpPr>
          <p:nvPr>
            <p:ph sz="quarter" idx="1"/>
          </p:nvPr>
        </p:nvSpPr>
        <p:spPr>
          <a:xfrm>
            <a:off x="301752" y="1527048"/>
            <a:ext cx="8613648" cy="4572000"/>
          </a:xfrm>
        </p:spPr>
        <p:txBody>
          <a:bodyPr/>
          <a:lstStyle/>
          <a:p>
            <a:pPr marL="274320" lvl="2" indent="-274320">
              <a:buClr>
                <a:schemeClr val="accent1"/>
              </a:buClr>
              <a:buSzPct val="85000"/>
              <a:buFont typeface="Wingdings 2"/>
              <a:buChar char=""/>
            </a:pPr>
            <a:r>
              <a:rPr lang="en-US" dirty="0" smtClean="0"/>
              <a:t>Internet piracy means lower receipts at box office and in home video releases</a:t>
            </a:r>
          </a:p>
          <a:p>
            <a:pPr marL="548640" lvl="3" indent="-274320">
              <a:buClr>
                <a:schemeClr val="accent1"/>
              </a:buClr>
              <a:buSzPct val="85000"/>
              <a:buFont typeface="Wingdings 2"/>
              <a:buChar char=""/>
            </a:pPr>
            <a:r>
              <a:rPr lang="en-US" dirty="0" smtClean="0"/>
              <a:t>MPAA lost $2.3 billion worldwide in 2005 alone</a:t>
            </a:r>
          </a:p>
          <a:p>
            <a:pPr marL="548640" lvl="3" indent="-274320">
              <a:buClr>
                <a:schemeClr val="accent1"/>
              </a:buClr>
              <a:buSzPct val="85000"/>
              <a:buFont typeface="Wingdings 2"/>
              <a:buChar char=""/>
            </a:pPr>
            <a:r>
              <a:rPr lang="en-US" dirty="0" smtClean="0"/>
              <a:t>Revenue for movie and music industries declined by over 50% in 2010 and 2011</a:t>
            </a:r>
          </a:p>
          <a:p>
            <a:pPr marL="822960" lvl="4" indent="-274320">
              <a:buClr>
                <a:schemeClr val="accent1"/>
              </a:buClr>
              <a:buSzPct val="85000"/>
              <a:buFont typeface="Wingdings 2"/>
              <a:buChar char=""/>
            </a:pPr>
            <a:r>
              <a:rPr lang="en-US" dirty="0" smtClean="0"/>
              <a:t>On par with the decline in non-U.S. markets </a:t>
            </a:r>
          </a:p>
          <a:p>
            <a:pPr marL="822960" lvl="4" indent="-274320">
              <a:buClr>
                <a:schemeClr val="accent1"/>
              </a:buClr>
              <a:buSzPct val="85000"/>
              <a:buFont typeface="Wingdings 2"/>
              <a:buChar char=""/>
            </a:pPr>
            <a:endParaRPr lang="en-US" dirty="0" smtClean="0"/>
          </a:p>
          <a:p>
            <a:pPr marL="274320" lvl="2" indent="-274320">
              <a:buClr>
                <a:schemeClr val="accent1"/>
              </a:buClr>
              <a:buSzPct val="85000"/>
              <a:buFont typeface="Wingdings 2"/>
              <a:buChar char=""/>
            </a:pPr>
            <a:r>
              <a:rPr lang="en-US" dirty="0" smtClean="0"/>
              <a:t>Internet piracy hurts the media entertainment industry in multiple ways</a:t>
            </a:r>
          </a:p>
          <a:p>
            <a:pPr marL="548640" lvl="3" indent="-274320">
              <a:buClr>
                <a:schemeClr val="accent1"/>
              </a:buClr>
              <a:buSzPct val="85000"/>
              <a:buFont typeface="Wingdings 2"/>
              <a:buChar char=""/>
            </a:pPr>
            <a:r>
              <a:rPr lang="en-US" dirty="0" smtClean="0"/>
              <a:t>Reduces incentives for creativity</a:t>
            </a:r>
          </a:p>
          <a:p>
            <a:pPr marL="548640" lvl="3" indent="-274320">
              <a:buClr>
                <a:schemeClr val="accent1"/>
              </a:buClr>
              <a:buSzPct val="85000"/>
              <a:buFont typeface="Wingdings 2"/>
              <a:buChar char=""/>
            </a:pPr>
            <a:r>
              <a:rPr lang="en-US" dirty="0" smtClean="0"/>
              <a:t>Employee layoffs due to lower sales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and Regulations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1997: No Electronic Theft Act (NET)</a:t>
            </a:r>
          </a:p>
          <a:p>
            <a:pPr lvl="1"/>
            <a:r>
              <a:rPr lang="en-US" dirty="0" smtClean="0"/>
              <a:t>Prohibits reproduction, distribution and sharing of copyrighted electronics work</a:t>
            </a:r>
          </a:p>
          <a:p>
            <a:pPr lvl="1"/>
            <a:endParaRPr lang="en-US" dirty="0" smtClean="0"/>
          </a:p>
          <a:p>
            <a:r>
              <a:rPr lang="en-US" dirty="0" smtClean="0"/>
              <a:t>1998: Digital Millennium Copyright Act (DMCA)</a:t>
            </a:r>
          </a:p>
          <a:p>
            <a:pPr lvl="1"/>
            <a:r>
              <a:rPr lang="en-US" dirty="0" smtClean="0"/>
              <a:t>Prohibits disabling of anti-piracy measures, code-cracking devices and web hosting of copyrighted materials without permission</a:t>
            </a:r>
          </a:p>
          <a:p>
            <a:pPr lvl="1"/>
            <a:endParaRPr lang="en-US" dirty="0" smtClean="0"/>
          </a:p>
          <a:p>
            <a:r>
              <a:rPr lang="en-US" dirty="0" smtClean="0"/>
              <a:t>FBI also considers internet piracy a crime</a:t>
            </a:r>
          </a:p>
          <a:p>
            <a:endParaRPr lang="en-US" dirty="0" smtClean="0"/>
          </a:p>
          <a:p>
            <a:r>
              <a:rPr lang="en-US" dirty="0" smtClean="0"/>
              <a:t>Several bills have failed due to concerns about free speech</a:t>
            </a:r>
          </a:p>
          <a:p>
            <a:pPr lvl="1"/>
            <a:r>
              <a:rPr lang="en-US" dirty="0" smtClean="0"/>
              <a:t>  Stop Online Piracy Act (SOPA)</a:t>
            </a:r>
          </a:p>
          <a:p>
            <a:pPr lvl="2"/>
            <a:r>
              <a:rPr lang="en-US" dirty="0" smtClean="0"/>
              <a:t>Even President Obama had concerns about SOPA</a:t>
            </a:r>
          </a:p>
          <a:p>
            <a:pPr lvl="1"/>
            <a:r>
              <a:rPr lang="en-US" dirty="0" smtClean="0"/>
              <a:t>Protect IP Act</a:t>
            </a:r>
          </a:p>
          <a:p>
            <a:pPr lvl="2"/>
            <a:r>
              <a:rPr lang="en-US" dirty="0" smtClean="0"/>
              <a:t>Even opposed by major corporations including Google, Wikipedia, and Facebook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to="" calcmode="lin" valueType="num">
                                      <p:cBhvr>
                                        <p:cTn id="37" dur="1" fill="hold"/>
                                        <p:tgtEl>
                                          <p:spTgt spid="3">
                                            <p:txEl>
                                              <p:pRg st="8" end="8"/>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to="" calcmode="lin" valueType="num">
                                      <p:cBhvr>
                                        <p:cTn id="42" dur="1" fill="hold"/>
                                        <p:tgtEl>
                                          <p:spTgt spid="3">
                                            <p:txEl>
                                              <p:pRg st="9" end="9"/>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to="" calcmode="lin" valueType="num">
                                      <p:cBhvr>
                                        <p:cTn id="47" dur="1" fill="hold"/>
                                        <p:tgtEl>
                                          <p:spTgt spid="3">
                                            <p:txEl>
                                              <p:pRg st="10" end="10"/>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to="" calcmode="lin" valueType="num">
                                      <p:cBhvr>
                                        <p:cTn id="52" dur="1" fill="hold"/>
                                        <p:tgtEl>
                                          <p:spTgt spid="3">
                                            <p:txEl>
                                              <p:pRg st="11" end="11"/>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to="" calcmode="lin" valueType="num">
                                      <p:cBhvr>
                                        <p:cTn id="57"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Internet piracy: an example of internet being misused</a:t>
            </a:r>
          </a:p>
          <a:p>
            <a:endParaRPr lang="en-US" dirty="0" smtClean="0"/>
          </a:p>
          <a:p>
            <a:r>
              <a:rPr lang="en-US" dirty="0" smtClean="0"/>
              <a:t>Internet piracy is a crime but carry low social stigma</a:t>
            </a:r>
          </a:p>
          <a:p>
            <a:endParaRPr lang="en-US" dirty="0" smtClean="0"/>
          </a:p>
          <a:p>
            <a:r>
              <a:rPr lang="en-US" dirty="0" smtClean="0"/>
              <a:t>Legal system is in binds</a:t>
            </a:r>
          </a:p>
          <a:p>
            <a:pPr lvl="1"/>
            <a:r>
              <a:rPr lang="en-US" dirty="0" smtClean="0"/>
              <a:t>How to contain internet piracy without limiting rights guaranteed by the First Amendment</a:t>
            </a:r>
          </a:p>
          <a:p>
            <a:pPr lvl="1"/>
            <a:endParaRPr lang="en-US" dirty="0" smtClean="0"/>
          </a:p>
          <a:p>
            <a:r>
              <a:rPr lang="en-US" dirty="0" smtClean="0"/>
              <a:t>Stricter laws needed </a:t>
            </a:r>
          </a:p>
          <a:p>
            <a:pPr lvl="1"/>
            <a:r>
              <a:rPr lang="en-US" dirty="0" smtClean="0"/>
              <a:t>But not at the cost of infringement on constitutional rights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to="" calcmode="lin" valueType="num">
                                      <p:cBhvr>
                                        <p:cTn id="32" dur="1" fill="hold"/>
                                        <p:tgtEl>
                                          <p:spTgt spid="3">
                                            <p:txEl>
                                              <p:pRg st="7" end="7"/>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to="" calcmode="lin" valueType="num">
                                      <p:cBhvr>
                                        <p:cTn id="3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1909</Words>
  <Application>Microsoft Office PowerPoint</Application>
  <PresentationFormat>On-screen Show (4:3)</PresentationFormat>
  <Paragraphs>135</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Internet Piracy</vt:lpstr>
      <vt:lpstr>Introduction</vt:lpstr>
      <vt:lpstr>Internet Piracy: The Early Years</vt:lpstr>
      <vt:lpstr>Legal Challenges</vt:lpstr>
      <vt:lpstr>Internet Piracy: The Social Factors</vt:lpstr>
      <vt:lpstr>Social and Economic Costs</vt:lpstr>
      <vt:lpstr>Laws and Regulations</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2013-07-29T18:48:38Z</dcterms:created>
  <dcterms:modified xsi:type="dcterms:W3CDTF">2013-07-30T23:34:53Z</dcterms:modified>
</cp:coreProperties>
</file>