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Stocks</a:t>
            </a:r>
          </a:p>
          <a:p>
            <a:pPr lvl="1"/>
            <a:r>
              <a:rPr lang="en-US" dirty="0" smtClean="0"/>
              <a:t>Ownership stake in an organization</a:t>
            </a:r>
          </a:p>
          <a:p>
            <a:pPr lvl="2"/>
            <a:r>
              <a:rPr lang="en-US" sz="2000" dirty="0" smtClean="0"/>
              <a:t>Also known as shares or equity</a:t>
            </a:r>
          </a:p>
          <a:p>
            <a:pPr lvl="2"/>
            <a:r>
              <a:rPr lang="en-US" sz="2000" dirty="0" smtClean="0"/>
              <a:t>Eligibility for claim on organization’s assets and earnings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Types of Stocks</a:t>
            </a:r>
          </a:p>
          <a:p>
            <a:pPr lvl="1"/>
            <a:r>
              <a:rPr lang="en-US" dirty="0" smtClean="0"/>
              <a:t>Preferred stocks</a:t>
            </a:r>
          </a:p>
          <a:p>
            <a:pPr lvl="2"/>
            <a:r>
              <a:rPr lang="en-US" dirty="0" smtClean="0"/>
              <a:t>U.S. Market Size:$100 billion</a:t>
            </a:r>
          </a:p>
          <a:p>
            <a:pPr lvl="1"/>
            <a:r>
              <a:rPr lang="en-US" dirty="0" smtClean="0"/>
              <a:t>Common stocks</a:t>
            </a:r>
          </a:p>
          <a:p>
            <a:pPr lvl="2"/>
            <a:r>
              <a:rPr lang="en-US" dirty="0" smtClean="0"/>
              <a:t>U.S. Market Size: $9.5 trillion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Dividends</a:t>
            </a:r>
          </a:p>
          <a:p>
            <a:pPr lvl="1"/>
            <a:r>
              <a:rPr lang="en-US" dirty="0" smtClean="0"/>
              <a:t>Earnings distributed to stockholders</a:t>
            </a:r>
          </a:p>
          <a:p>
            <a:pPr lvl="2"/>
            <a:r>
              <a:rPr lang="en-US" dirty="0" smtClean="0"/>
              <a:t>Taxed at a lower rate than interest income</a:t>
            </a:r>
          </a:p>
          <a:p>
            <a:pPr lvl="3"/>
            <a:r>
              <a:rPr lang="en-US" dirty="0" smtClean="0"/>
              <a:t>15% as compared to 35% on interest income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en-US" dirty="0" smtClean="0"/>
              <a:t>Main Types of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r>
              <a:rPr lang="en-US" dirty="0" smtClean="0"/>
              <a:t>Common Stock</a:t>
            </a:r>
          </a:p>
          <a:p>
            <a:pPr lvl="1"/>
            <a:r>
              <a:rPr lang="en-US" sz="1800" dirty="0" smtClean="0"/>
              <a:t>Major source of equity funds for organizations</a:t>
            </a:r>
          </a:p>
          <a:p>
            <a:pPr lvl="1"/>
            <a:r>
              <a:rPr lang="en-US" sz="1800" dirty="0" smtClean="0"/>
              <a:t>Gives one vote per share to elect board members</a:t>
            </a:r>
          </a:p>
          <a:p>
            <a:pPr lvl="1"/>
            <a:r>
              <a:rPr lang="en-US" sz="1800" dirty="0" smtClean="0"/>
              <a:t>Most profitable long-term investment security</a:t>
            </a:r>
          </a:p>
          <a:p>
            <a:pPr lvl="2"/>
            <a:r>
              <a:rPr lang="en-US" sz="1800" dirty="0" smtClean="0"/>
              <a:t>Higher profits compensation for higher risks</a:t>
            </a:r>
          </a:p>
          <a:p>
            <a:pPr lvl="1"/>
            <a:r>
              <a:rPr lang="en-US" sz="1800" dirty="0" smtClean="0"/>
              <a:t>Owners paid after preferred shareholders and bondholders in bankruptcy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Preferred Stock</a:t>
            </a:r>
          </a:p>
          <a:p>
            <a:pPr lvl="1"/>
            <a:r>
              <a:rPr lang="en-US" sz="1800" dirty="0" smtClean="0"/>
              <a:t>Qualities of both common stocks and bonds</a:t>
            </a:r>
          </a:p>
          <a:p>
            <a:pPr lvl="1"/>
            <a:r>
              <a:rPr lang="en-US" sz="1800" dirty="0" smtClean="0"/>
              <a:t>Normally </a:t>
            </a:r>
            <a:r>
              <a:rPr lang="en-US" sz="1800" dirty="0" smtClean="0"/>
              <a:t>no voting </a:t>
            </a:r>
            <a:r>
              <a:rPr lang="en-US" sz="1800" dirty="0" smtClean="0"/>
              <a:t>rights</a:t>
            </a:r>
          </a:p>
          <a:p>
            <a:pPr lvl="1"/>
            <a:r>
              <a:rPr lang="en-US" sz="1800" dirty="0" smtClean="0"/>
              <a:t>Stable stream of fixed dividend income</a:t>
            </a:r>
          </a:p>
          <a:p>
            <a:pPr lvl="1"/>
            <a:r>
              <a:rPr lang="en-US" sz="1800" dirty="0" smtClean="0"/>
              <a:t>Priority over common stockholders in bankruptcy cases</a:t>
            </a:r>
          </a:p>
          <a:p>
            <a:pPr lvl="1"/>
            <a:r>
              <a:rPr lang="en-US" sz="1800" dirty="0" smtClean="0"/>
              <a:t>Maybe callable in nature</a:t>
            </a:r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Further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Income Stocks</a:t>
            </a:r>
          </a:p>
          <a:p>
            <a:pPr lvl="1"/>
            <a:r>
              <a:rPr lang="en-US" sz="1800" dirty="0" smtClean="0"/>
              <a:t>Large dividend income</a:t>
            </a:r>
          </a:p>
          <a:p>
            <a:pPr lvl="1"/>
            <a:r>
              <a:rPr lang="en-US" sz="1800" dirty="0" smtClean="0"/>
              <a:t>Limited upside potential in terms of stock price appreciation</a:t>
            </a:r>
          </a:p>
          <a:p>
            <a:pPr lvl="1"/>
            <a:r>
              <a:rPr lang="en-US" sz="1800" dirty="0" smtClean="0"/>
              <a:t>Most income stocks in industries such as:</a:t>
            </a:r>
          </a:p>
          <a:p>
            <a:pPr lvl="2"/>
            <a:r>
              <a:rPr lang="en-US" sz="1600" dirty="0" smtClean="0"/>
              <a:t>R</a:t>
            </a:r>
            <a:r>
              <a:rPr lang="en-US" sz="1600" dirty="0" smtClean="0"/>
              <a:t>eal estate</a:t>
            </a:r>
          </a:p>
          <a:p>
            <a:pPr lvl="2"/>
            <a:r>
              <a:rPr lang="en-US" sz="1600" dirty="0" smtClean="0"/>
              <a:t>Energy sector</a:t>
            </a:r>
          </a:p>
          <a:p>
            <a:pPr lvl="2"/>
            <a:r>
              <a:rPr lang="en-US" sz="1600" dirty="0" smtClean="0"/>
              <a:t>N</a:t>
            </a:r>
            <a:r>
              <a:rPr lang="en-US" sz="1600" dirty="0" smtClean="0"/>
              <a:t>atural resources</a:t>
            </a:r>
          </a:p>
          <a:p>
            <a:pPr lvl="2"/>
            <a:r>
              <a:rPr lang="en-US" sz="1600" dirty="0" smtClean="0"/>
              <a:t>Financial sector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Blue-Chip Stocks</a:t>
            </a:r>
          </a:p>
          <a:p>
            <a:pPr lvl="1"/>
            <a:r>
              <a:rPr lang="en-US" sz="1800" dirty="0" smtClean="0"/>
              <a:t>Issued by large organizations with strong long-term track record</a:t>
            </a:r>
          </a:p>
          <a:p>
            <a:pPr lvl="1"/>
            <a:r>
              <a:rPr lang="en-US" sz="1800" dirty="0" smtClean="0"/>
              <a:t>Low but consistent dividend income stream</a:t>
            </a:r>
          </a:p>
          <a:p>
            <a:pPr lvl="1"/>
            <a:r>
              <a:rPr lang="en-US" sz="1800" dirty="0" smtClean="0"/>
              <a:t>Low risk and stock price fluctuations</a:t>
            </a:r>
          </a:p>
          <a:p>
            <a:pPr lvl="1"/>
            <a:r>
              <a:rPr lang="en-US" sz="1800" dirty="0" smtClean="0"/>
              <a:t>Usually part of major indexes in the U.S. such as:</a:t>
            </a:r>
          </a:p>
          <a:p>
            <a:pPr lvl="2"/>
            <a:r>
              <a:rPr lang="en-US" sz="1600" dirty="0" smtClean="0"/>
              <a:t>Dow Jones Industrial Average</a:t>
            </a:r>
          </a:p>
          <a:p>
            <a:pPr lvl="2"/>
            <a:r>
              <a:rPr lang="en-US" sz="1600" dirty="0" smtClean="0"/>
              <a:t>NASDAQ 100</a:t>
            </a:r>
            <a:endParaRPr lang="en-US" sz="16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10600" cy="1399032"/>
          </a:xfrm>
        </p:spPr>
        <p:txBody>
          <a:bodyPr/>
          <a:lstStyle/>
          <a:p>
            <a:r>
              <a:rPr lang="en-US" dirty="0" smtClean="0"/>
              <a:t>Further Classifications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083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Growth Stocks</a:t>
            </a:r>
          </a:p>
          <a:p>
            <a:pPr lvl="1"/>
            <a:r>
              <a:rPr lang="en-US" sz="1800" dirty="0" smtClean="0"/>
              <a:t>Stocks of companies experiencing faster than average growth rates</a:t>
            </a:r>
          </a:p>
          <a:p>
            <a:pPr lvl="1"/>
            <a:r>
              <a:rPr lang="en-US" sz="1800" dirty="0" smtClean="0"/>
              <a:t>Little or no dividend</a:t>
            </a:r>
          </a:p>
          <a:p>
            <a:pPr lvl="2"/>
            <a:r>
              <a:rPr lang="en-US" sz="1600" dirty="0" smtClean="0"/>
              <a:t>Management’s focus is on reinvesting income in the company</a:t>
            </a:r>
          </a:p>
          <a:p>
            <a:pPr lvl="1"/>
            <a:r>
              <a:rPr lang="en-US" sz="1800" dirty="0" smtClean="0"/>
              <a:t>Riskier investment since underlying companies have little history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Cyclical Stocks</a:t>
            </a:r>
          </a:p>
          <a:p>
            <a:pPr lvl="1"/>
            <a:r>
              <a:rPr lang="en-US" sz="1800" dirty="0" smtClean="0"/>
              <a:t>High fluctuations in stock prices over the economic cycle</a:t>
            </a:r>
          </a:p>
          <a:p>
            <a:pPr lvl="2"/>
            <a:r>
              <a:rPr lang="en-US" sz="1600" dirty="0" smtClean="0"/>
              <a:t>Stocks tend to follow business cycles</a:t>
            </a:r>
          </a:p>
          <a:p>
            <a:pPr lvl="2"/>
            <a:r>
              <a:rPr lang="en-US" sz="1600" dirty="0" smtClean="0"/>
              <a:t>Industries include heavy machinery, automobile, and home building</a:t>
            </a:r>
          </a:p>
          <a:p>
            <a:pPr lvl="1"/>
            <a:r>
              <a:rPr lang="en-US" sz="1800" dirty="0" smtClean="0"/>
              <a:t>May appeal to short-term investors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Defensive Stocks</a:t>
            </a:r>
          </a:p>
          <a:p>
            <a:pPr lvl="1"/>
            <a:r>
              <a:rPr lang="en-US" sz="1800" dirty="0" smtClean="0"/>
              <a:t>Low fluctuations in stock prices over the economic cycle</a:t>
            </a:r>
          </a:p>
          <a:p>
            <a:pPr lvl="2"/>
            <a:r>
              <a:rPr lang="en-US" sz="1600" dirty="0" smtClean="0"/>
              <a:t>Industries include food, drugs, beverages, and insurance</a:t>
            </a:r>
          </a:p>
          <a:p>
            <a:pPr lvl="1"/>
            <a:r>
              <a:rPr lang="en-US" sz="1800" dirty="0" smtClean="0"/>
              <a:t>Usually steady stream of dividend income</a:t>
            </a:r>
          </a:p>
          <a:p>
            <a:pPr lvl="1"/>
            <a:r>
              <a:rPr lang="en-US" sz="1800" dirty="0" smtClean="0"/>
              <a:t>Usually perform better than the average market in recession and vice versa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</TotalTime>
  <Words>327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Introduction to Stocks</vt:lpstr>
      <vt:lpstr>Introduction</vt:lpstr>
      <vt:lpstr>Main Types of Stocks</vt:lpstr>
      <vt:lpstr>Further Classifications</vt:lpstr>
      <vt:lpstr>Further Classifications (Cont…)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Stocks</dc:title>
  <dc:creator>FMC</dc:creator>
  <cp:lastModifiedBy>FMC</cp:lastModifiedBy>
  <cp:revision>9</cp:revision>
  <dcterms:created xsi:type="dcterms:W3CDTF">2006-08-16T00:00:00Z</dcterms:created>
  <dcterms:modified xsi:type="dcterms:W3CDTF">2013-08-01T02:21:34Z</dcterms:modified>
</cp:coreProperties>
</file>