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60" r:id="rId5"/>
    <p:sldId id="261" r:id="rId6"/>
    <p:sldId id="263" r:id="rId7"/>
    <p:sldId id="262" r:id="rId8"/>
    <p:sldId id="264" r:id="rId9"/>
    <p:sldId id="265" r:id="rId10"/>
    <p:sldId id="266" r:id="rId11"/>
    <p:sldId id="267" r:id="rId12"/>
    <p:sldId id="270" r:id="rId13"/>
    <p:sldId id="269" r:id="rId14"/>
    <p:sldId id="268"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41DE84-F023-466F-83B1-581F1CD3DE71}" type="datetimeFigureOut">
              <a:rPr lang="en-US" smtClean="0"/>
              <a:t>12/7/2012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1B939-838E-466F-AF73-9F1294BFEF89}" type="slidenum">
              <a:rPr lang="en-US" smtClean="0"/>
              <a:t>‹#›</a:t>
            </a:fld>
            <a:endParaRPr lang="en-US"/>
          </a:p>
        </p:txBody>
      </p:sp>
    </p:spTree>
    <p:extLst>
      <p:ext uri="{BB962C8B-B14F-4D97-AF65-F5344CB8AC3E}">
        <p14:creationId xmlns:p14="http://schemas.microsoft.com/office/powerpoint/2010/main" val="42405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Leadership</a:t>
            </a:r>
            <a:r>
              <a:rPr lang="en-US" baseline="0" dirty="0" smtClean="0"/>
              <a:t> as we launch this health care development plan will be VITAL. A good leader will be </a:t>
            </a:r>
            <a:r>
              <a:rPr lang="en-US" baseline="0" dirty="0" err="1" smtClean="0"/>
              <a:t>authorative</a:t>
            </a:r>
            <a:r>
              <a:rPr lang="en-US" baseline="0" dirty="0" smtClean="0"/>
              <a:t> but have servant leadership qualities. A key to good leadership is flexibility and knowing what leadership tools to use under different circumstances and in with different people. A leader who can keep communications open and clear is needed. The purpose of the plan is to serve patients so Leadership will help the staff focus on patient care through a variety of techniques that will now be covered in </a:t>
            </a:r>
            <a:r>
              <a:rPr lang="en-US" baseline="0" smtClean="0"/>
              <a:t>this presentation.</a:t>
            </a:r>
            <a:endParaRPr lang="en-US"/>
          </a:p>
        </p:txBody>
      </p:sp>
      <p:sp>
        <p:nvSpPr>
          <p:cNvPr id="4" name="Slide Number Placeholder 3"/>
          <p:cNvSpPr>
            <a:spLocks noGrp="1"/>
          </p:cNvSpPr>
          <p:nvPr>
            <p:ph type="sldNum" sz="quarter" idx="10"/>
          </p:nvPr>
        </p:nvSpPr>
        <p:spPr/>
        <p:txBody>
          <a:bodyPr/>
          <a:lstStyle/>
          <a:p>
            <a:fld id="{F271B939-838E-466F-AF73-9F1294BFEF89}" type="slidenum">
              <a:rPr lang="en-US" smtClean="0"/>
              <a:t>2</a:t>
            </a:fld>
            <a:endParaRPr lang="en-US"/>
          </a:p>
        </p:txBody>
      </p:sp>
    </p:spTree>
    <p:extLst>
      <p:ext uri="{BB962C8B-B14F-4D97-AF65-F5344CB8AC3E}">
        <p14:creationId xmlns:p14="http://schemas.microsoft.com/office/powerpoint/2010/main" val="157208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event a patient should contract</a:t>
            </a:r>
            <a:r>
              <a:rPr lang="en-US" baseline="0" dirty="0" smtClean="0"/>
              <a:t> MRSA or Staph infections Isolation should be immediate and IV antibiotics immediately administered</a:t>
            </a:r>
          </a:p>
          <a:p>
            <a:endParaRPr lang="en-US" baseline="0" dirty="0" smtClean="0"/>
          </a:p>
          <a:p>
            <a:r>
              <a:rPr lang="en-US" baseline="0" dirty="0" smtClean="0"/>
              <a:t>There should be sterilization and heat processes used on any blankets and sheet…   paper used on tables should be disposable and anti-viral cleaning agents used to wipe down all equipment as well as clean the floors after each patient.</a:t>
            </a:r>
          </a:p>
          <a:p>
            <a:r>
              <a:rPr lang="en-US" baseline="0" dirty="0" smtClean="0"/>
              <a:t>LATEX GLOVES AT ALL TIMES MUST BE WORN BY NURSES AND DOCTORS AND TECHS</a:t>
            </a:r>
          </a:p>
          <a:p>
            <a:endParaRPr lang="en-US" baseline="0" dirty="0" smtClean="0"/>
          </a:p>
          <a:p>
            <a:r>
              <a:rPr lang="en-US" baseline="0" dirty="0" smtClean="0"/>
              <a:t>Prepared isolation rooms are a necessity for unexpected infectious disease.</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13</a:t>
            </a:fld>
            <a:endParaRPr lang="en-US"/>
          </a:p>
        </p:txBody>
      </p:sp>
    </p:spTree>
    <p:extLst>
      <p:ext uri="{BB962C8B-B14F-4D97-AF65-F5344CB8AC3E}">
        <p14:creationId xmlns:p14="http://schemas.microsoft.com/office/powerpoint/2010/main" val="3024939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not question that to improve</a:t>
            </a:r>
            <a:r>
              <a:rPr lang="en-US" baseline="0" dirty="0" smtClean="0"/>
              <a:t> medical improvements and enhance patient safety …ELECTRONIC RECORDS ON PATIENTS MUST BE EASILY ACCESSIBLE. With this capability we must be sure to keep client confidentiality. All Patient Records must be in secured computer networks and hacking procedures must be prevented. All Records should mark allergies in Red codes and anything of significance…  heart attacks, </a:t>
            </a:r>
            <a:r>
              <a:rPr lang="en-US" baseline="0" dirty="0" err="1" smtClean="0"/>
              <a:t>implants..anything</a:t>
            </a:r>
            <a:r>
              <a:rPr lang="en-US" baseline="0" dirty="0" smtClean="0"/>
              <a:t> that could endanger a patient must be easily visible to all personnel.</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14</a:t>
            </a:fld>
            <a:endParaRPr lang="en-US"/>
          </a:p>
        </p:txBody>
      </p:sp>
    </p:spTree>
    <p:extLst>
      <p:ext uri="{BB962C8B-B14F-4D97-AF65-F5344CB8AC3E}">
        <p14:creationId xmlns:p14="http://schemas.microsoft.com/office/powerpoint/2010/main" val="1044803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control mechanism of employee incentives directly affects the leading function of management. Leading is the function of management that requires a leader to encourage employees to be highly productive and innovative (Bateman &amp; Snell, 2009). Leading also allows management to encourage employees to share the values and beliefs of the business. This function of management works hand-in-hand with employee incentives because incentive programs encourage employees in many ways. These programs will show employees that they are appreciated while increasing employee morale and productivity (Bateman &amp; Snell, 2009). It is important for management to utilize this control mechanism when attempting to lead because employees want to be rewarded for their hard work and efforts. Employee incentives are a positive way to control the productivity of employees while positively employing the management function of leading. (</a:t>
            </a:r>
            <a:r>
              <a:rPr lang="en-US" dirty="0" err="1" smtClean="0"/>
              <a:t>Ganty</a:t>
            </a:r>
            <a:r>
              <a:rPr lang="en-US" dirty="0" smtClean="0"/>
              <a:t>, 2010).</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3</a:t>
            </a:fld>
            <a:endParaRPr lang="en-US"/>
          </a:p>
        </p:txBody>
      </p:sp>
    </p:spTree>
    <p:extLst>
      <p:ext uri="{BB962C8B-B14F-4D97-AF65-F5344CB8AC3E}">
        <p14:creationId xmlns:p14="http://schemas.microsoft.com/office/powerpoint/2010/main" val="390911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wonderful article by Leigh Richards the communications strategies I intend to use for my management</a:t>
            </a:r>
            <a:r>
              <a:rPr lang="en-US" baseline="0" dirty="0" smtClean="0"/>
              <a:t> implementation strategy are discussed. We shall now look at them in detail. Results Driven Communication can help do this by</a:t>
            </a:r>
            <a:r>
              <a:rPr lang="en-US" b="1" baseline="0" dirty="0" smtClean="0"/>
              <a:t> “</a:t>
            </a:r>
            <a:r>
              <a:rPr lang="en-US" dirty="0" smtClean="0"/>
              <a:t>strategically focused on achieving measurable results.” (Richards, 2012)</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4</a:t>
            </a:fld>
            <a:endParaRPr lang="en-US"/>
          </a:p>
        </p:txBody>
      </p:sp>
    </p:spTree>
    <p:extLst>
      <p:ext uri="{BB962C8B-B14F-4D97-AF65-F5344CB8AC3E}">
        <p14:creationId xmlns:p14="http://schemas.microsoft.com/office/powerpoint/2010/main" val="333358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there is no punishment for ideas that management does not like and incentives</a:t>
            </a:r>
            <a:r>
              <a:rPr lang="en-US" baseline="0" dirty="0" smtClean="0"/>
              <a:t> for ideas that are useful to achieving our goal of </a:t>
            </a:r>
            <a:r>
              <a:rPr lang="en-US" sz="1200" kern="1200" dirty="0" smtClean="0">
                <a:solidFill>
                  <a:schemeClr val="tx1"/>
                </a:solidFill>
                <a:effectLst/>
                <a:latin typeface="+mn-lt"/>
                <a:ea typeface="+mn-ea"/>
                <a:cs typeface="+mn-cs"/>
              </a:rPr>
              <a:t>Reduce the growth of health care costs while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promoting high-value, effective care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Improve health care quality and patient safety</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3. Improve medical products and patient safety surveillance to</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enhance patient safety and quality of care</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5</a:t>
            </a:fld>
            <a:endParaRPr lang="en-US"/>
          </a:p>
        </p:txBody>
      </p:sp>
    </p:spTree>
    <p:extLst>
      <p:ext uri="{BB962C8B-B14F-4D97-AF65-F5344CB8AC3E}">
        <p14:creationId xmlns:p14="http://schemas.microsoft.com/office/powerpoint/2010/main" val="605477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vital that job descriptions make clear what training a staff must have to hold a position within the company. Clear job descriptions allow staff to know what is expected of them. Technology is always changing. It is important that when we import programs such as Clio or Virtual Cloud we immediately hold training programs in any new technology and always provide this to the employees. Holding staffing meetings to hear from the staff what they need in order to do their job will help them feel included and let us know what training programs we can employ to help them do their jobs. INCENTIVES will get work driven results from our training initiatives. Promotions, bonuses and vacations can be offered to those who are willing to take </a:t>
            </a:r>
            <a:r>
              <a:rPr lang="en-US" baseline="0" dirty="0" err="1" smtClean="0"/>
              <a:t>extrra</a:t>
            </a:r>
            <a:r>
              <a:rPr lang="en-US" baseline="0" dirty="0" smtClean="0"/>
              <a:t> training that will help the company to improve and to achieve our goals </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6</a:t>
            </a:fld>
            <a:endParaRPr lang="en-US"/>
          </a:p>
        </p:txBody>
      </p:sp>
    </p:spTree>
    <p:extLst>
      <p:ext uri="{BB962C8B-B14F-4D97-AF65-F5344CB8AC3E}">
        <p14:creationId xmlns:p14="http://schemas.microsoft.com/office/powerpoint/2010/main" val="228618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vital that our team have good communication between management and the medical professionals</a:t>
            </a:r>
            <a:r>
              <a:rPr lang="en-US" baseline="0" dirty="0" smtClean="0"/>
              <a:t> as well as legislators in order to </a:t>
            </a:r>
            <a:r>
              <a:rPr lang="en-US" sz="1200" kern="1200" dirty="0" smtClean="0">
                <a:solidFill>
                  <a:schemeClr val="tx1"/>
                </a:solidFill>
                <a:effectLst/>
                <a:latin typeface="+mn-lt"/>
                <a:ea typeface="+mn-ea"/>
                <a:cs typeface="+mn-cs"/>
              </a:rPr>
              <a:t>Reduce the growth of health care costs while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promoting high-value, effective care . It is also vital that HIPPA laws and discernment be used in communications in order to protect patient safety surveillance to</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enhance patient safety and quality of care  In this area of our</a:t>
            </a:r>
            <a:r>
              <a:rPr lang="en-US" sz="1200" kern="1200" baseline="0" dirty="0" smtClean="0">
                <a:solidFill>
                  <a:schemeClr val="tx1"/>
                </a:solidFill>
                <a:effectLst/>
                <a:latin typeface="+mn-lt"/>
                <a:ea typeface="+mn-ea"/>
                <a:cs typeface="+mn-cs"/>
              </a:rPr>
              <a:t> business confidentiality is vital and all information including in office conversation must be monitored to protect patient safety and confidentiality.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7</a:t>
            </a:fld>
            <a:endParaRPr lang="en-US"/>
          </a:p>
        </p:txBody>
      </p:sp>
    </p:spTree>
    <p:extLst>
      <p:ext uri="{BB962C8B-B14F-4D97-AF65-F5344CB8AC3E}">
        <p14:creationId xmlns:p14="http://schemas.microsoft.com/office/powerpoint/2010/main" val="4247734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important to remember and never forget the reasons why you started your </a:t>
            </a:r>
            <a:r>
              <a:rPr lang="en-US" dirty="0" err="1" smtClean="0"/>
              <a:t>busines</a:t>
            </a:r>
            <a:r>
              <a:rPr lang="en-US" dirty="0" smtClean="0"/>
              <a:t> (</a:t>
            </a:r>
            <a:r>
              <a:rPr lang="en-US" dirty="0" err="1" smtClean="0"/>
              <a:t>Khoabui</a:t>
            </a:r>
            <a:r>
              <a:rPr lang="en-US" dirty="0" smtClean="0"/>
              <a:t>, 2012). To do this it is important to remind people</a:t>
            </a:r>
            <a:r>
              <a:rPr lang="en-US" baseline="0" dirty="0" smtClean="0"/>
              <a:t> what they are trying to achieve and why they are with the firm. We can do this through small miles stones that are easy to achieve and then providing rewards such as bonuses, employee of the week or month awards and other ways to let staff know they are </a:t>
            </a:r>
            <a:r>
              <a:rPr lang="en-US" baseline="0" dirty="0" err="1" smtClean="0"/>
              <a:t>appreceiated</a:t>
            </a:r>
            <a:r>
              <a:rPr lang="en-US" baseline="0" dirty="0" smtClean="0"/>
              <a:t> and to motivate them. Setting small milestones can have smaller rewards and at the same time we can set up larger  long term milestones that are rewarded with things like an increase into an IRA fund or a vacation. These two together help keep people on track. To keep focus it is important to</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9</a:t>
            </a:fld>
            <a:endParaRPr lang="en-US"/>
          </a:p>
        </p:txBody>
      </p:sp>
    </p:spTree>
    <p:extLst>
      <p:ext uri="{BB962C8B-B14F-4D97-AF65-F5344CB8AC3E}">
        <p14:creationId xmlns:p14="http://schemas.microsoft.com/office/powerpoint/2010/main" val="3922283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having</a:t>
            </a:r>
            <a:r>
              <a:rPr lang="en-US" baseline="0" dirty="0" smtClean="0"/>
              <a:t> nurses and teams do strategic genograms for our demographic we can determine what the community needs are. Services that are not needed can be reduced and what services are most needed can be increased. Improvements can be made through preventative disease efforts such as dietary clinics, diabetes control services and other preventative and as well as stepping up allopathic treatment for the demographic.</a:t>
            </a:r>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11</a:t>
            </a:fld>
            <a:endParaRPr lang="en-US"/>
          </a:p>
        </p:txBody>
      </p:sp>
    </p:spTree>
    <p:extLst>
      <p:ext uri="{BB962C8B-B14F-4D97-AF65-F5344CB8AC3E}">
        <p14:creationId xmlns:p14="http://schemas.microsoft.com/office/powerpoint/2010/main" val="2808303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Of particular importance to the Food and Drug Administration (FDA) are </a:t>
            </a:r>
            <a:r>
              <a:rPr lang="en-US" sz="1200" b="1" i="0" u="none" strike="noStrike" kern="1200" baseline="0" dirty="0" smtClean="0">
                <a:solidFill>
                  <a:schemeClr val="tx1"/>
                </a:solidFill>
                <a:latin typeface="+mn-lt"/>
                <a:ea typeface="+mn-ea"/>
                <a:cs typeface="+mn-cs"/>
              </a:rPr>
              <a:t>suspected adverse drug</a:t>
            </a:r>
          </a:p>
          <a:p>
            <a:r>
              <a:rPr lang="en-US" sz="1200" b="1" i="0" u="none" strike="noStrike" kern="1200" baseline="0" dirty="0" smtClean="0">
                <a:solidFill>
                  <a:schemeClr val="tx1"/>
                </a:solidFill>
                <a:latin typeface="+mn-lt"/>
                <a:ea typeface="+mn-ea"/>
                <a:cs typeface="+mn-cs"/>
              </a:rPr>
              <a:t>reactions </a:t>
            </a:r>
            <a:r>
              <a:rPr lang="en-US" sz="1200" b="0" i="0" u="none" strike="noStrike" kern="1200" baseline="0" dirty="0" smtClean="0">
                <a:solidFill>
                  <a:schemeClr val="tx1"/>
                </a:solidFill>
                <a:latin typeface="+mn-lt"/>
                <a:ea typeface="+mn-ea"/>
                <a:cs typeface="+mn-cs"/>
              </a:rPr>
              <a:t>for a new drug (i.e., within 3 years of entry to market) and </a:t>
            </a:r>
            <a:r>
              <a:rPr lang="en-US" sz="1200" b="1" i="0" u="none" strike="noStrike" kern="1200" baseline="0" dirty="0" smtClean="0">
                <a:solidFill>
                  <a:schemeClr val="tx1"/>
                </a:solidFill>
                <a:latin typeface="+mn-lt"/>
                <a:ea typeface="+mn-ea"/>
                <a:cs typeface="+mn-cs"/>
              </a:rPr>
              <a:t>suspected </a:t>
            </a:r>
            <a:r>
              <a:rPr lang="en-US" sz="1200" b="1" i="1" u="none" strike="noStrike" kern="1200" baseline="0" dirty="0" smtClean="0">
                <a:solidFill>
                  <a:schemeClr val="tx1"/>
                </a:solidFill>
                <a:latin typeface="+mn-lt"/>
                <a:ea typeface="+mn-ea"/>
                <a:cs typeface="+mn-cs"/>
              </a:rPr>
              <a:t>severe </a:t>
            </a:r>
            <a:r>
              <a:rPr lang="en-US" sz="1200" b="0" i="0" u="none" strike="noStrike" kern="1200" baseline="0" dirty="0" smtClean="0">
                <a:solidFill>
                  <a:schemeClr val="tx1"/>
                </a:solidFill>
                <a:latin typeface="+mn-lt"/>
                <a:ea typeface="+mn-ea"/>
                <a:cs typeface="+mn-cs"/>
              </a:rPr>
              <a:t>adverse </a:t>
            </a:r>
            <a:r>
              <a:rPr lang="en-US" sz="1200" b="1" i="0" u="none" strike="noStrike" kern="1200" baseline="0" dirty="0" smtClean="0">
                <a:solidFill>
                  <a:schemeClr val="tx1"/>
                </a:solidFill>
                <a:latin typeface="+mn-lt"/>
                <a:ea typeface="+mn-ea"/>
                <a:cs typeface="+mn-cs"/>
              </a:rPr>
              <a:t>drug</a:t>
            </a:r>
          </a:p>
          <a:p>
            <a:r>
              <a:rPr lang="en-US" sz="1200" b="1" i="0" u="none" strike="noStrike" kern="1200" baseline="0" dirty="0" smtClean="0">
                <a:solidFill>
                  <a:schemeClr val="tx1"/>
                </a:solidFill>
                <a:latin typeface="+mn-lt"/>
                <a:ea typeface="+mn-ea"/>
                <a:cs typeface="+mn-cs"/>
              </a:rPr>
              <a:t>reactions </a:t>
            </a:r>
            <a:r>
              <a:rPr lang="en-US" sz="1200" b="0" i="0" u="none" strike="noStrike" kern="1200" baseline="0" dirty="0" smtClean="0">
                <a:solidFill>
                  <a:schemeClr val="tx1"/>
                </a:solidFill>
                <a:latin typeface="+mn-lt"/>
                <a:ea typeface="+mn-ea"/>
                <a:cs typeface="+mn-cs"/>
              </a:rPr>
              <a:t>for any drug, no matter when the drug entered the market (see below).</a:t>
            </a:r>
          </a:p>
          <a:p>
            <a:r>
              <a:rPr lang="en-US" sz="1200" b="0" i="0" u="none" strike="noStrike" kern="1200" baseline="0" dirty="0" smtClean="0">
                <a:solidFill>
                  <a:schemeClr val="tx1"/>
                </a:solidFill>
                <a:latin typeface="+mn-lt"/>
                <a:ea typeface="+mn-ea"/>
                <a:cs typeface="+mn-cs"/>
              </a:rPr>
              <a:t>In practice, a good rule of thumb is to document adverse drug reactions that have caused harm or altered</a:t>
            </a:r>
          </a:p>
          <a:p>
            <a:r>
              <a:rPr lang="en-US" sz="1200" b="0" i="0" u="none" strike="noStrike" kern="1200" baseline="0" dirty="0" smtClean="0">
                <a:solidFill>
                  <a:schemeClr val="tx1"/>
                </a:solidFill>
                <a:latin typeface="+mn-lt"/>
                <a:ea typeface="+mn-ea"/>
                <a:cs typeface="+mn-cs"/>
              </a:rPr>
              <a:t>therapeutic care and/or where future use of the drug might cause danger or harm to a patient.</a:t>
            </a:r>
          </a:p>
          <a:p>
            <a:r>
              <a:rPr lang="en-US" sz="1200" b="1" i="1" u="none" strike="noStrike" kern="1200" baseline="0" dirty="0" smtClean="0">
                <a:solidFill>
                  <a:schemeClr val="tx1"/>
                </a:solidFill>
                <a:latin typeface="+mn-lt"/>
                <a:ea typeface="+mn-ea"/>
                <a:cs typeface="+mn-cs"/>
              </a:rPr>
              <a:t>7. Where should adverse drug reactions be documented?</a:t>
            </a:r>
          </a:p>
          <a:p>
            <a:r>
              <a:rPr lang="en-US" sz="1200" b="0" i="0" u="none" strike="noStrike" kern="1200" baseline="0" dirty="0" smtClean="0">
                <a:solidFill>
                  <a:schemeClr val="tx1"/>
                </a:solidFill>
                <a:latin typeface="+mn-lt"/>
                <a:ea typeface="+mn-ea"/>
                <a:cs typeface="+mn-cs"/>
              </a:rPr>
              <a:t>Document should take place in clinic note and in the allergies/adverse reactions data field in CPRS.</a:t>
            </a:r>
          </a:p>
          <a:p>
            <a:r>
              <a:rPr lang="en-US" sz="1200" b="0" i="0" u="none" strike="noStrike" kern="1200" baseline="0" dirty="0" smtClean="0">
                <a:solidFill>
                  <a:schemeClr val="tx1"/>
                </a:solidFill>
                <a:latin typeface="+mn-lt"/>
                <a:ea typeface="+mn-ea"/>
                <a:cs typeface="+mn-cs"/>
              </a:rPr>
              <a:t>The latter allows for highlighting the adverse reaction on the cover sheet so others can view the</a:t>
            </a:r>
          </a:p>
          <a:p>
            <a:r>
              <a:rPr lang="en-US" sz="1200" b="0" i="0" u="none" strike="noStrike" kern="1200" baseline="0" dirty="0" smtClean="0">
                <a:solidFill>
                  <a:schemeClr val="tx1"/>
                </a:solidFill>
                <a:latin typeface="+mn-lt"/>
                <a:ea typeface="+mn-ea"/>
                <a:cs typeface="+mn-cs"/>
              </a:rPr>
              <a:t>information and allows for triggering alerts for providers. </a:t>
            </a:r>
            <a:r>
              <a:rPr lang="en-US" sz="1200" b="0" i="0" u="none" strike="noStrike" kern="1200" baseline="0" dirty="0" err="1" smtClean="0">
                <a:solidFill>
                  <a:schemeClr val="tx1"/>
                </a:solidFill>
                <a:latin typeface="+mn-lt"/>
                <a:ea typeface="+mn-ea"/>
                <a:cs typeface="+mn-cs"/>
              </a:rPr>
              <a:t>Aclinical</a:t>
            </a:r>
            <a:r>
              <a:rPr lang="en-US" sz="1200" b="0" i="0" u="none" strike="noStrike" kern="1200" baseline="0" dirty="0" smtClean="0">
                <a:solidFill>
                  <a:schemeClr val="tx1"/>
                </a:solidFill>
                <a:latin typeface="+mn-lt"/>
                <a:ea typeface="+mn-ea"/>
                <a:cs typeface="+mn-cs"/>
              </a:rPr>
              <a:t> pharmacist can do</a:t>
            </a:r>
          </a:p>
          <a:p>
            <a:r>
              <a:rPr lang="en-US" sz="1200" b="0" i="0" u="none" strike="noStrike" kern="1200" baseline="0" dirty="0" smtClean="0">
                <a:solidFill>
                  <a:schemeClr val="tx1"/>
                </a:solidFill>
                <a:latin typeface="+mn-lt"/>
                <a:ea typeface="+mn-ea"/>
                <a:cs typeface="+mn-cs"/>
              </a:rPr>
              <a:t>this.</a:t>
            </a:r>
            <a:r>
              <a:rPr lang="en-US" sz="1200" dirty="0" smtClean="0"/>
              <a:t>(VA Center for Medication Safety, 2006)</a:t>
            </a:r>
            <a:endParaRPr lang="en-US" sz="1200" dirty="0" smtClean="0">
              <a:latin typeface="Andalus" pitchFamily="18" charset="-78"/>
              <a:cs typeface="Andalus" pitchFamily="18" charset="-78"/>
            </a:endParaRPr>
          </a:p>
          <a:p>
            <a:endParaRPr lang="en-US" dirty="0"/>
          </a:p>
        </p:txBody>
      </p:sp>
      <p:sp>
        <p:nvSpPr>
          <p:cNvPr id="4" name="Slide Number Placeholder 3"/>
          <p:cNvSpPr>
            <a:spLocks noGrp="1"/>
          </p:cNvSpPr>
          <p:nvPr>
            <p:ph type="sldNum" sz="quarter" idx="10"/>
          </p:nvPr>
        </p:nvSpPr>
        <p:spPr/>
        <p:txBody>
          <a:bodyPr/>
          <a:lstStyle/>
          <a:p>
            <a:fld id="{F271B939-838E-466F-AF73-9F1294BFEF89}" type="slidenum">
              <a:rPr lang="en-US" smtClean="0"/>
              <a:t>12</a:t>
            </a:fld>
            <a:endParaRPr lang="en-US"/>
          </a:p>
        </p:txBody>
      </p:sp>
    </p:spTree>
    <p:extLst>
      <p:ext uri="{BB962C8B-B14F-4D97-AF65-F5344CB8AC3E}">
        <p14:creationId xmlns:p14="http://schemas.microsoft.com/office/powerpoint/2010/main" val="726288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1633333-8CC8-4539-B099-992BC18250AC}" type="datetimeFigureOut">
              <a:rPr lang="en-US" smtClean="0"/>
              <a:t>12/7/2012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18567B5-42CB-4BD3-A2E5-756211F536A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633333-8CC8-4539-B099-992BC18250AC}" type="datetimeFigureOut">
              <a:rPr lang="en-US" smtClean="0"/>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633333-8CC8-4539-B099-992BC18250AC}" type="datetimeFigureOut">
              <a:rPr lang="en-US" smtClean="0"/>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633333-8CC8-4539-B099-992BC18250AC}" type="datetimeFigureOut">
              <a:rPr lang="en-US" smtClean="0"/>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633333-8CC8-4539-B099-992BC18250AC}" type="datetimeFigureOut">
              <a:rPr lang="en-US" smtClean="0"/>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18567B5-42CB-4BD3-A2E5-756211F536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633333-8CC8-4539-B099-992BC18250AC}" type="datetimeFigureOut">
              <a:rPr lang="en-US" smtClean="0"/>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1633333-8CC8-4539-B099-992BC18250AC}" type="datetimeFigureOut">
              <a:rPr lang="en-US" smtClean="0"/>
              <a:t>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633333-8CC8-4539-B099-992BC18250AC}" type="datetimeFigureOut">
              <a:rPr lang="en-US" smtClean="0"/>
              <a:t>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33333-8CC8-4539-B099-992BC18250AC}" type="datetimeFigureOut">
              <a:rPr lang="en-US" smtClean="0"/>
              <a:t>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633333-8CC8-4539-B099-992BC18250AC}" type="datetimeFigureOut">
              <a:rPr lang="en-US" smtClean="0"/>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633333-8CC8-4539-B099-992BC18250AC}" type="datetimeFigureOut">
              <a:rPr lang="en-US" smtClean="0"/>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567B5-42CB-4BD3-A2E5-756211F536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1633333-8CC8-4539-B099-992BC18250AC}" type="datetimeFigureOut">
              <a:rPr lang="en-US" smtClean="0"/>
              <a:t>12/7/2012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18567B5-42CB-4BD3-A2E5-756211F536A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llbusiness.chron.com/826.html" TargetMode="External"/><Relationship Id="rId2" Type="http://schemas.openxmlformats.org/officeDocument/2006/relationships/hyperlink" Target="http://www.secretsentrepreneur.com/author/khoabu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Healthcare Departmental Plan</a:t>
            </a:r>
            <a:endParaRPr lang="en-US" dirty="0"/>
          </a:p>
        </p:txBody>
      </p:sp>
      <p:sp>
        <p:nvSpPr>
          <p:cNvPr id="3" name="Subtitle 2"/>
          <p:cNvSpPr>
            <a:spLocks noGrp="1"/>
          </p:cNvSpPr>
          <p:nvPr>
            <p:ph type="subTitle" idx="1"/>
          </p:nvPr>
        </p:nvSpPr>
        <p:spPr/>
        <p:txBody>
          <a:bodyPr/>
          <a:lstStyle/>
          <a:p>
            <a:r>
              <a:rPr lang="en-US" dirty="0" smtClean="0"/>
              <a:t>A Presentation For Implementation</a:t>
            </a:r>
            <a:endParaRPr lang="en-US" dirty="0"/>
          </a:p>
        </p:txBody>
      </p:sp>
    </p:spTree>
    <p:extLst>
      <p:ext uri="{BB962C8B-B14F-4D97-AF65-F5344CB8AC3E}">
        <p14:creationId xmlns:p14="http://schemas.microsoft.com/office/powerpoint/2010/main" val="110448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229600" cy="1828800"/>
          </a:xfrm>
        </p:spPr>
        <p:txBody>
          <a:bodyPr/>
          <a:lstStyle/>
          <a:p>
            <a:r>
              <a:rPr lang="en-US" dirty="0" smtClean="0"/>
              <a:t>Approved Memorandum</a:t>
            </a:r>
            <a:endParaRPr lang="en-US" dirty="0"/>
          </a:p>
        </p:txBody>
      </p:sp>
      <p:sp>
        <p:nvSpPr>
          <p:cNvPr id="3" name="Subtitle 2"/>
          <p:cNvSpPr>
            <a:spLocks noGrp="1"/>
          </p:cNvSpPr>
          <p:nvPr>
            <p:ph type="subTitle" idx="1"/>
          </p:nvPr>
        </p:nvSpPr>
        <p:spPr>
          <a:xfrm>
            <a:off x="381000" y="2514600"/>
            <a:ext cx="8153400" cy="4191000"/>
          </a:xfrm>
        </p:spPr>
        <p:txBody>
          <a:bodyPr>
            <a:normAutofit/>
          </a:bodyPr>
          <a:lstStyle/>
          <a:p>
            <a:endParaRPr lang="en-US" dirty="0"/>
          </a:p>
          <a:p>
            <a:pPr algn="l"/>
            <a:r>
              <a:rPr lang="en-US" dirty="0"/>
              <a:t> </a:t>
            </a:r>
            <a:r>
              <a:rPr lang="en-US" sz="1800" dirty="0"/>
              <a:t>The purpose of this Management Memo is to establish new statewide policy and requirements regarding medical </a:t>
            </a:r>
            <a:r>
              <a:rPr lang="en-US" sz="1800" dirty="0" smtClean="0"/>
              <a:t>services. </a:t>
            </a:r>
            <a:r>
              <a:rPr lang="en-US" sz="1800" dirty="0"/>
              <a:t>The policy and requirements stated in this Management Memo supersede pre-existing state policy regarding  </a:t>
            </a:r>
            <a:r>
              <a:rPr lang="en-US" sz="1800" dirty="0" smtClean="0"/>
              <a:t>Reducing  </a:t>
            </a:r>
            <a:r>
              <a:rPr lang="en-US" sz="1800" dirty="0"/>
              <a:t>the growth of health care costs while </a:t>
            </a:r>
            <a:br>
              <a:rPr lang="en-US" sz="1800" dirty="0"/>
            </a:br>
            <a:r>
              <a:rPr lang="en-US" sz="1800" dirty="0"/>
              <a:t>promoting high-value, effective care. Improve health care quality and patient safety. Improve medical products and patient safety surveillance to enhance patient safety and quality of care. Reduce healthcare-associated </a:t>
            </a:r>
            <a:r>
              <a:rPr lang="en-US" sz="1800" dirty="0" smtClean="0"/>
              <a:t>infections. Add quality </a:t>
            </a:r>
            <a:r>
              <a:rPr lang="en-US" sz="1800" dirty="0"/>
              <a:t>and safety promotion </a:t>
            </a:r>
            <a:r>
              <a:rPr lang="en-US" sz="1800" dirty="0" smtClean="0"/>
              <a:t>efforts and reduce adverse </a:t>
            </a:r>
            <a:r>
              <a:rPr lang="en-US" sz="1800" dirty="0"/>
              <a:t>drug events, and other complications of healthcare </a:t>
            </a:r>
            <a:r>
              <a:rPr lang="en-US" sz="1800" dirty="0" smtClean="0"/>
              <a:t>delivery </a:t>
            </a:r>
            <a:r>
              <a:rPr lang="en-US" sz="1800" dirty="0"/>
              <a:t>quality and safety promotion efforts</a:t>
            </a:r>
          </a:p>
        </p:txBody>
      </p:sp>
    </p:spTree>
    <p:extLst>
      <p:ext uri="{BB962C8B-B14F-4D97-AF65-F5344CB8AC3E}">
        <p14:creationId xmlns:p14="http://schemas.microsoft.com/office/powerpoint/2010/main" val="1720017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Reducing  the growth of health </a:t>
            </a:r>
            <a:r>
              <a:rPr lang="en-US" sz="4400" dirty="0" smtClean="0"/>
              <a:t>care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Reducing the care of health care while lowering costs may mean reducing spending on unneeded services</a:t>
            </a:r>
          </a:p>
          <a:p>
            <a:endParaRPr lang="en-US" dirty="0"/>
          </a:p>
          <a:p>
            <a:pPr marL="137160" indent="0">
              <a:buNone/>
            </a:pPr>
            <a:r>
              <a:rPr lang="en-US" dirty="0" smtClean="0"/>
              <a:t>KNOWING OUR DEMOGRAPHICS </a:t>
            </a:r>
          </a:p>
          <a:p>
            <a:pPr>
              <a:buFont typeface="Wingdings" pitchFamily="2" charset="2"/>
              <a:buChar char="§"/>
            </a:pPr>
            <a:r>
              <a:rPr lang="en-US" dirty="0" smtClean="0"/>
              <a:t>Heart Disease</a:t>
            </a:r>
          </a:p>
          <a:p>
            <a:pPr>
              <a:buFont typeface="Wingdings" pitchFamily="2" charset="2"/>
              <a:buChar char="§"/>
            </a:pPr>
            <a:r>
              <a:rPr lang="en-US" dirty="0" smtClean="0"/>
              <a:t>Diabetes</a:t>
            </a:r>
          </a:p>
          <a:p>
            <a:pPr>
              <a:buFont typeface="Wingdings" pitchFamily="2" charset="2"/>
              <a:buChar char="§"/>
            </a:pPr>
            <a:r>
              <a:rPr lang="en-US" dirty="0" smtClean="0"/>
              <a:t>Genograms for the population we are serving</a:t>
            </a:r>
          </a:p>
          <a:p>
            <a:pPr>
              <a:buFont typeface="Wingdings" pitchFamily="2" charset="2"/>
              <a:buChar char="§"/>
            </a:pPr>
            <a:endParaRPr lang="en-US" dirty="0"/>
          </a:p>
          <a:p>
            <a:pPr>
              <a:buFont typeface="Wingdings" pitchFamily="2" charset="2"/>
              <a:buChar char="§"/>
            </a:pPr>
            <a:r>
              <a:rPr lang="en-US" dirty="0" smtClean="0"/>
              <a:t>UTILIZE NURSING TEAMS IN ORDER TO SERVE THE COMMUNITY</a:t>
            </a:r>
            <a:endParaRPr lang="en-US" dirty="0"/>
          </a:p>
        </p:txBody>
      </p:sp>
    </p:spTree>
    <p:extLst>
      <p:ext uri="{BB962C8B-B14F-4D97-AF65-F5344CB8AC3E}">
        <p14:creationId xmlns:p14="http://schemas.microsoft.com/office/powerpoint/2010/main" val="316226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1828800"/>
          </a:xfrm>
        </p:spPr>
        <p:txBody>
          <a:bodyPr/>
          <a:lstStyle/>
          <a:p>
            <a:r>
              <a:rPr lang="en-US" dirty="0">
                <a:effectLst/>
              </a:rPr>
              <a:t>adverse drug events</a:t>
            </a:r>
            <a:endParaRPr lang="en-US" dirty="0"/>
          </a:p>
        </p:txBody>
      </p:sp>
      <p:sp>
        <p:nvSpPr>
          <p:cNvPr id="3" name="Subtitle 2"/>
          <p:cNvSpPr>
            <a:spLocks noGrp="1"/>
          </p:cNvSpPr>
          <p:nvPr>
            <p:ph type="subTitle" idx="1"/>
          </p:nvPr>
        </p:nvSpPr>
        <p:spPr>
          <a:xfrm>
            <a:off x="457200" y="2362200"/>
            <a:ext cx="8153400" cy="4191000"/>
          </a:xfrm>
        </p:spPr>
        <p:txBody>
          <a:bodyPr>
            <a:normAutofit/>
          </a:bodyPr>
          <a:lstStyle/>
          <a:p>
            <a:pPr algn="l"/>
            <a:r>
              <a:rPr lang="en-US" sz="1800" dirty="0">
                <a:latin typeface="Andalus" pitchFamily="18" charset="-78"/>
                <a:cs typeface="Andalus" pitchFamily="18" charset="-78"/>
              </a:rPr>
              <a:t>An </a:t>
            </a:r>
            <a:r>
              <a:rPr lang="en-US" sz="1800" i="1" dirty="0">
                <a:latin typeface="Andalus" pitchFamily="18" charset="-78"/>
                <a:cs typeface="Andalus" pitchFamily="18" charset="-78"/>
              </a:rPr>
              <a:t>allergy </a:t>
            </a:r>
            <a:r>
              <a:rPr lang="en-US" sz="1800" dirty="0">
                <a:latin typeface="Andalus" pitchFamily="18" charset="-78"/>
                <a:cs typeface="Andalus" pitchFamily="18" charset="-78"/>
              </a:rPr>
              <a:t>is an </a:t>
            </a:r>
            <a:r>
              <a:rPr lang="en-US" sz="1800" i="1" dirty="0">
                <a:latin typeface="Andalus" pitchFamily="18" charset="-78"/>
                <a:cs typeface="Andalus" pitchFamily="18" charset="-78"/>
              </a:rPr>
              <a:t>adverse drug reaction </a:t>
            </a:r>
            <a:r>
              <a:rPr lang="en-US" sz="1800" dirty="0">
                <a:latin typeface="Andalus" pitchFamily="18" charset="-78"/>
                <a:cs typeface="Andalus" pitchFamily="18" charset="-78"/>
              </a:rPr>
              <a:t>mediated by an immune response (e.g., rash, hives). A </a:t>
            </a:r>
            <a:r>
              <a:rPr lang="en-US" sz="1800" i="1" dirty="0">
                <a:latin typeface="Andalus" pitchFamily="18" charset="-78"/>
                <a:cs typeface="Andalus" pitchFamily="18" charset="-78"/>
              </a:rPr>
              <a:t>side </a:t>
            </a:r>
            <a:r>
              <a:rPr lang="en-US" sz="1800" i="1" dirty="0" smtClean="0">
                <a:latin typeface="Andalus" pitchFamily="18" charset="-78"/>
                <a:cs typeface="Andalus" pitchFamily="18" charset="-78"/>
              </a:rPr>
              <a:t>effect </a:t>
            </a:r>
            <a:r>
              <a:rPr lang="en-US" sz="1800" dirty="0" smtClean="0">
                <a:latin typeface="Andalus" pitchFamily="18" charset="-78"/>
                <a:cs typeface="Andalus" pitchFamily="18" charset="-78"/>
              </a:rPr>
              <a:t>is </a:t>
            </a:r>
            <a:r>
              <a:rPr lang="en-US" sz="1800" dirty="0">
                <a:latin typeface="Andalus" pitchFamily="18" charset="-78"/>
                <a:cs typeface="Andalus" pitchFamily="18" charset="-78"/>
              </a:rPr>
              <a:t>an expected and known effect of a drug that is not the intended therapeutic outcome. The term “</a:t>
            </a:r>
            <a:r>
              <a:rPr lang="en-US" sz="1800" dirty="0" smtClean="0">
                <a:latin typeface="Andalus" pitchFamily="18" charset="-78"/>
                <a:cs typeface="Andalus" pitchFamily="18" charset="-78"/>
              </a:rPr>
              <a:t>side effect</a:t>
            </a:r>
            <a:r>
              <a:rPr lang="en-US" sz="1800" dirty="0">
                <a:latin typeface="Andalus" pitchFamily="18" charset="-78"/>
                <a:cs typeface="Andalus" pitchFamily="18" charset="-78"/>
              </a:rPr>
              <a:t>” tends to </a:t>
            </a:r>
            <a:r>
              <a:rPr lang="en-US" sz="1800" dirty="0" smtClean="0">
                <a:latin typeface="Andalus" pitchFamily="18" charset="-78"/>
                <a:cs typeface="Andalus" pitchFamily="18" charset="-78"/>
              </a:rPr>
              <a:t>nominalize </a:t>
            </a:r>
            <a:r>
              <a:rPr lang="en-US" sz="1800" dirty="0">
                <a:latin typeface="Andalus" pitchFamily="18" charset="-78"/>
                <a:cs typeface="Andalus" pitchFamily="18" charset="-78"/>
              </a:rPr>
              <a:t>the concept of injury from drugs. It has been recommended that this </a:t>
            </a:r>
            <a:r>
              <a:rPr lang="en-US" sz="1800" dirty="0" smtClean="0">
                <a:latin typeface="Andalus" pitchFamily="18" charset="-78"/>
                <a:cs typeface="Andalus" pitchFamily="18" charset="-78"/>
              </a:rPr>
              <a:t>term should </a:t>
            </a:r>
            <a:r>
              <a:rPr lang="en-US" sz="1800" dirty="0">
                <a:latin typeface="Andalus" pitchFamily="18" charset="-78"/>
                <a:cs typeface="Andalus" pitchFamily="18" charset="-78"/>
              </a:rPr>
              <a:t>generally be avoided in </a:t>
            </a:r>
            <a:r>
              <a:rPr lang="en-US" sz="1800" dirty="0" smtClean="0">
                <a:latin typeface="Andalus" pitchFamily="18" charset="-78"/>
                <a:cs typeface="Andalus" pitchFamily="18" charset="-78"/>
              </a:rPr>
              <a:t>favor </a:t>
            </a:r>
            <a:r>
              <a:rPr lang="en-US" sz="1800" dirty="0">
                <a:latin typeface="Andalus" pitchFamily="18" charset="-78"/>
                <a:cs typeface="Andalus" pitchFamily="18" charset="-78"/>
              </a:rPr>
              <a:t>of </a:t>
            </a:r>
            <a:r>
              <a:rPr lang="en-US" sz="1800" i="1" dirty="0">
                <a:latin typeface="Andalus" pitchFamily="18" charset="-78"/>
                <a:cs typeface="Andalus" pitchFamily="18" charset="-78"/>
              </a:rPr>
              <a:t>adverse drug </a:t>
            </a:r>
            <a:r>
              <a:rPr lang="en-US" sz="1800" i="1" dirty="0" smtClean="0">
                <a:latin typeface="Andalus" pitchFamily="18" charset="-78"/>
                <a:cs typeface="Andalus" pitchFamily="18" charset="-78"/>
              </a:rPr>
              <a:t>reaction. </a:t>
            </a:r>
            <a:r>
              <a:rPr lang="en-US" sz="1800" i="1" dirty="0">
                <a:latin typeface="Andalus" pitchFamily="18" charset="-78"/>
                <a:cs typeface="Andalus" pitchFamily="18" charset="-78"/>
              </a:rPr>
              <a:t> </a:t>
            </a:r>
            <a:r>
              <a:rPr lang="en-US" sz="1800" i="1" dirty="0" smtClean="0">
                <a:latin typeface="Andalus" pitchFamily="18" charset="-78"/>
                <a:cs typeface="Andalus" pitchFamily="18" charset="-78"/>
              </a:rPr>
              <a:t>(</a:t>
            </a:r>
            <a:r>
              <a:rPr lang="en-US" sz="1800" dirty="0"/>
              <a:t>VA Center for Medication </a:t>
            </a:r>
            <a:r>
              <a:rPr lang="en-US" sz="1800" dirty="0" smtClean="0"/>
              <a:t>Safety, 2006)</a:t>
            </a:r>
          </a:p>
          <a:p>
            <a:pPr algn="l"/>
            <a:endParaRPr lang="en-US" sz="1800" dirty="0">
              <a:latin typeface="Andalus" pitchFamily="18" charset="-78"/>
              <a:cs typeface="Andalus" pitchFamily="18" charset="-78"/>
            </a:endParaRPr>
          </a:p>
          <a:p>
            <a:pPr algn="l"/>
            <a:r>
              <a:rPr lang="en-US" sz="1800" dirty="0"/>
              <a:t>T</a:t>
            </a:r>
            <a:r>
              <a:rPr lang="en-US" sz="1800" dirty="0" smtClean="0"/>
              <a:t>he </a:t>
            </a:r>
            <a:r>
              <a:rPr lang="en-US" sz="1800" dirty="0"/>
              <a:t>purpose of documenting is to </a:t>
            </a:r>
            <a:r>
              <a:rPr lang="en-US" sz="1800" b="1" dirty="0"/>
              <a:t>prevent future injuries </a:t>
            </a:r>
            <a:r>
              <a:rPr lang="en-US" sz="1800" dirty="0"/>
              <a:t>for your patients and for </a:t>
            </a:r>
            <a:r>
              <a:rPr lang="en-US" sz="1800" dirty="0" smtClean="0"/>
              <a:t>others (VA </a:t>
            </a:r>
            <a:r>
              <a:rPr lang="en-US" sz="1800" dirty="0"/>
              <a:t>Center for Medication Safety, </a:t>
            </a:r>
            <a:r>
              <a:rPr lang="en-US" sz="1800" dirty="0" smtClean="0"/>
              <a:t>2006)</a:t>
            </a:r>
            <a:endParaRPr lang="en-US" sz="1800" dirty="0">
              <a:latin typeface="Andalus" pitchFamily="18" charset="-78"/>
              <a:cs typeface="Andalus" pitchFamily="18" charset="-78"/>
            </a:endParaRPr>
          </a:p>
        </p:txBody>
      </p:sp>
    </p:spTree>
    <p:extLst>
      <p:ext uri="{BB962C8B-B14F-4D97-AF65-F5344CB8AC3E}">
        <p14:creationId xmlns:p14="http://schemas.microsoft.com/office/powerpoint/2010/main" val="236483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Reduce </a:t>
            </a:r>
            <a:r>
              <a:rPr lang="en-US" dirty="0" smtClean="0"/>
              <a:t>Healthcare-Associated Infections</a:t>
            </a:r>
            <a:endParaRPr lang="en-US" dirty="0"/>
          </a:p>
        </p:txBody>
      </p:sp>
      <p:sp>
        <p:nvSpPr>
          <p:cNvPr id="3" name="Content Placeholder 2"/>
          <p:cNvSpPr>
            <a:spLocks noGrp="1"/>
          </p:cNvSpPr>
          <p:nvPr>
            <p:ph idx="1"/>
          </p:nvPr>
        </p:nvSpPr>
        <p:spPr/>
        <p:txBody>
          <a:bodyPr/>
          <a:lstStyle/>
          <a:p>
            <a:r>
              <a:rPr lang="en-US" dirty="0" smtClean="0"/>
              <a:t>Wash all Sheets and blankets </a:t>
            </a:r>
            <a:endParaRPr lang="en-US" dirty="0"/>
          </a:p>
          <a:p>
            <a:r>
              <a:rPr lang="en-US" dirty="0" smtClean="0"/>
              <a:t>Dirty Needle Disposal</a:t>
            </a:r>
          </a:p>
          <a:p>
            <a:r>
              <a:rPr lang="en-US" dirty="0" smtClean="0"/>
              <a:t>GLOVES  </a:t>
            </a:r>
            <a:r>
              <a:rPr lang="en-US" dirty="0" err="1" smtClean="0"/>
              <a:t>GLOVES</a:t>
            </a:r>
            <a:r>
              <a:rPr lang="en-US" dirty="0" smtClean="0"/>
              <a:t>  </a:t>
            </a:r>
            <a:r>
              <a:rPr lang="en-US" dirty="0" err="1" smtClean="0"/>
              <a:t>GLOVES</a:t>
            </a:r>
            <a:endParaRPr lang="en-US" dirty="0" smtClean="0"/>
          </a:p>
          <a:p>
            <a:r>
              <a:rPr lang="en-US" dirty="0" smtClean="0"/>
              <a:t>MRSA and Staff Patients must be isolated</a:t>
            </a:r>
          </a:p>
          <a:p>
            <a:r>
              <a:rPr lang="en-US" dirty="0" smtClean="0"/>
              <a:t>Always have a prepared Isolation Room</a:t>
            </a:r>
            <a:r>
              <a:rPr lang="en-US" dirty="0"/>
              <a:t/>
            </a:r>
            <a:br>
              <a:rPr lang="en-US" dirty="0"/>
            </a:br>
            <a:endParaRPr lang="en-US" dirty="0"/>
          </a:p>
        </p:txBody>
      </p:sp>
    </p:spTree>
    <p:extLst>
      <p:ext uri="{BB962C8B-B14F-4D97-AF65-F5344CB8AC3E}">
        <p14:creationId xmlns:p14="http://schemas.microsoft.com/office/powerpoint/2010/main" val="2101390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Improvements and Patient Safety</a:t>
            </a:r>
            <a:endParaRPr lang="en-US" dirty="0"/>
          </a:p>
        </p:txBody>
      </p:sp>
      <p:sp>
        <p:nvSpPr>
          <p:cNvPr id="3" name="Content Placeholder 2"/>
          <p:cNvSpPr>
            <a:spLocks noGrp="1"/>
          </p:cNvSpPr>
          <p:nvPr>
            <p:ph idx="1"/>
          </p:nvPr>
        </p:nvSpPr>
        <p:spPr/>
        <p:txBody>
          <a:bodyPr/>
          <a:lstStyle/>
          <a:p>
            <a:r>
              <a:rPr lang="en-US" dirty="0" smtClean="0"/>
              <a:t>Improve </a:t>
            </a:r>
            <a:r>
              <a:rPr lang="en-US" dirty="0"/>
              <a:t>medical products and patient safety surveillance to enhance patient safety and quality of </a:t>
            </a:r>
            <a:r>
              <a:rPr lang="en-US" dirty="0" smtClean="0"/>
              <a:t>care</a:t>
            </a:r>
          </a:p>
          <a:p>
            <a:endParaRPr lang="en-US" dirty="0"/>
          </a:p>
          <a:p>
            <a:r>
              <a:rPr lang="en-US" dirty="0" smtClean="0"/>
              <a:t>Keep Electronic Records</a:t>
            </a:r>
          </a:p>
          <a:p>
            <a:r>
              <a:rPr lang="en-US" dirty="0" smtClean="0"/>
              <a:t>Make Sure All Allergies are Coded in Red</a:t>
            </a:r>
          </a:p>
          <a:p>
            <a:r>
              <a:rPr lang="en-US" dirty="0" smtClean="0"/>
              <a:t>Keep Client Confidentiality</a:t>
            </a:r>
            <a:endParaRPr lang="en-US" dirty="0"/>
          </a:p>
        </p:txBody>
      </p:sp>
    </p:spTree>
    <p:extLst>
      <p:ext uri="{BB962C8B-B14F-4D97-AF65-F5344CB8AC3E}">
        <p14:creationId xmlns:p14="http://schemas.microsoft.com/office/powerpoint/2010/main" val="2996879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229600" cy="1143000"/>
          </a:xfrm>
        </p:spPr>
        <p:txBody>
          <a:bodyPr/>
          <a:lstStyle/>
          <a:p>
            <a:r>
              <a:rPr lang="en-US" dirty="0" smtClean="0"/>
              <a:t>References</a:t>
            </a:r>
            <a:endParaRPr lang="en-US" dirty="0"/>
          </a:p>
        </p:txBody>
      </p:sp>
      <p:sp>
        <p:nvSpPr>
          <p:cNvPr id="3" name="Subtitle 2"/>
          <p:cNvSpPr>
            <a:spLocks noGrp="1"/>
          </p:cNvSpPr>
          <p:nvPr>
            <p:ph type="subTitle" idx="1"/>
          </p:nvPr>
        </p:nvSpPr>
        <p:spPr>
          <a:xfrm>
            <a:off x="152400" y="1447800"/>
            <a:ext cx="8382000" cy="5105400"/>
          </a:xfrm>
        </p:spPr>
        <p:txBody>
          <a:bodyPr>
            <a:normAutofit/>
          </a:bodyPr>
          <a:lstStyle/>
          <a:p>
            <a:pPr algn="l"/>
            <a:r>
              <a:rPr lang="en-US" sz="1600" dirty="0" smtClean="0"/>
              <a:t>Bateman, J. and Schnell. (2009</a:t>
            </a:r>
            <a:r>
              <a:rPr lang="en-US" sz="1600" dirty="0"/>
              <a:t>) Management. McGraw-Hill/Irwin; 9 edition </a:t>
            </a:r>
            <a:r>
              <a:rPr lang="en-US" sz="1600" dirty="0" smtClean="0"/>
              <a:t>New York, NY</a:t>
            </a:r>
          </a:p>
          <a:p>
            <a:pPr algn="l"/>
            <a:endParaRPr lang="en-US" sz="1600" dirty="0" smtClean="0"/>
          </a:p>
          <a:p>
            <a:pPr algn="l"/>
            <a:r>
              <a:rPr lang="en-US" sz="1600" dirty="0" err="1" smtClean="0"/>
              <a:t>Ganty</a:t>
            </a:r>
            <a:r>
              <a:rPr lang="en-US" sz="1600" dirty="0" smtClean="0"/>
              <a:t>, S. (2010) </a:t>
            </a:r>
            <a:r>
              <a:rPr lang="en-US" sz="1600" dirty="0"/>
              <a:t>Control Mechanisms, Employee Incentives, Leading, and </a:t>
            </a:r>
            <a:r>
              <a:rPr lang="en-US" sz="1600" dirty="0" smtClean="0"/>
              <a:t>Management. www</a:t>
            </a:r>
            <a:r>
              <a:rPr lang="en-US" sz="1600" dirty="0"/>
              <a:t>. </a:t>
            </a:r>
            <a:r>
              <a:rPr lang="en-US" sz="1600" dirty="0" smtClean="0"/>
              <a:t>Management/control-mechanisms-employee-incentives-leading-and-5925084.html?cat=55</a:t>
            </a:r>
          </a:p>
          <a:p>
            <a:pPr algn="l"/>
            <a:endParaRPr lang="en-US" sz="1600" dirty="0" smtClean="0">
              <a:hlinkClick r:id="rId2" tooltip="Posts by khoabui"/>
            </a:endParaRPr>
          </a:p>
          <a:p>
            <a:pPr algn="l"/>
            <a:r>
              <a:rPr lang="en-US" sz="1600" dirty="0" err="1" smtClean="0">
                <a:hlinkClick r:id="rId2" tooltip="Posts by khoabui"/>
              </a:rPr>
              <a:t>Khoabui</a:t>
            </a:r>
            <a:r>
              <a:rPr lang="en-US" sz="1600" dirty="0" err="1" smtClean="0"/>
              <a:t>.L</a:t>
            </a:r>
            <a:r>
              <a:rPr lang="en-US" sz="1600" dirty="0" smtClean="0"/>
              <a:t> </a:t>
            </a:r>
            <a:r>
              <a:rPr lang="en-US" sz="1600" dirty="0"/>
              <a:t>(2012) The Top 10 Motivational Techniques In Business. </a:t>
            </a:r>
            <a:r>
              <a:rPr lang="en-US" sz="1600" i="1" dirty="0"/>
              <a:t>Entrepreneur Journal</a:t>
            </a:r>
            <a:r>
              <a:rPr lang="en-US" sz="1600" dirty="0"/>
              <a:t>. Vol. 3 http://www./business/top-10-motivational-techniques-business/</a:t>
            </a:r>
          </a:p>
          <a:p>
            <a:pPr algn="l"/>
            <a:endParaRPr lang="en-US" sz="1600" dirty="0" smtClean="0"/>
          </a:p>
          <a:p>
            <a:pPr algn="l"/>
            <a:r>
              <a:rPr lang="en-US" sz="1600" dirty="0" smtClean="0"/>
              <a:t>Richard </a:t>
            </a:r>
            <a:r>
              <a:rPr lang="en-US" sz="1600" dirty="0"/>
              <a:t>s, L. (2012) Communication strategies in an effective organization. Small Business </a:t>
            </a:r>
            <a:r>
              <a:rPr lang="en-US" sz="1600" dirty="0" smtClean="0"/>
              <a:t> </a:t>
            </a:r>
            <a:r>
              <a:rPr lang="en-US" sz="1600" dirty="0"/>
              <a:t>Chronicle. </a:t>
            </a:r>
            <a:r>
              <a:rPr lang="en-US" sz="1600" dirty="0">
                <a:hlinkClick r:id="rId3"/>
              </a:rPr>
              <a:t>http://</a:t>
            </a:r>
            <a:r>
              <a:rPr lang="en-US" sz="1600" dirty="0" smtClean="0">
                <a:hlinkClick r:id="rId3"/>
              </a:rPr>
              <a:t>smallbusiness.chron.com/826.html</a:t>
            </a:r>
            <a:endParaRPr lang="en-US" sz="1600" dirty="0" smtClean="0"/>
          </a:p>
          <a:p>
            <a:pPr algn="l"/>
            <a:endParaRPr lang="en-US" sz="1600" dirty="0"/>
          </a:p>
          <a:p>
            <a:pPr algn="l"/>
            <a:r>
              <a:rPr lang="en-US" sz="1600" dirty="0"/>
              <a:t>Adverse Drug Events,(2006) Adverse Drug Reactions and Medication Errors. Frequently Asked Questions VA Center for Medication Safety And VHA Pharmacy Benefits Management Strategic Healthcare. http://www.pbm.va.gov/vamedsafe/Adverse%20Drug%20Reaction.pdf</a:t>
            </a:r>
          </a:p>
          <a:p>
            <a:pPr algn="l"/>
            <a:endParaRPr lang="en-US" sz="1600" dirty="0" smtClean="0"/>
          </a:p>
          <a:p>
            <a:pPr algn="l"/>
            <a:endParaRPr lang="en-US" sz="1600" dirty="0"/>
          </a:p>
          <a:p>
            <a:pPr algn="l"/>
            <a:endParaRPr lang="en-US" sz="1600" dirty="0" smtClean="0"/>
          </a:p>
          <a:p>
            <a:pPr algn="l"/>
            <a:endParaRPr lang="en-US" sz="1600" dirty="0"/>
          </a:p>
          <a:p>
            <a:pPr algn="l"/>
            <a:endParaRPr lang="en-US" sz="1600" dirty="0"/>
          </a:p>
          <a:p>
            <a:pPr algn="l"/>
            <a:endParaRPr lang="en-US" sz="1600" dirty="0"/>
          </a:p>
          <a:p>
            <a:pPr algn="l"/>
            <a:endParaRPr lang="en-US" sz="1600" dirty="0"/>
          </a:p>
          <a:p>
            <a:pPr algn="l"/>
            <a:endParaRPr lang="en-US" sz="1600" dirty="0"/>
          </a:p>
        </p:txBody>
      </p:sp>
    </p:spTree>
    <p:extLst>
      <p:ext uri="{BB962C8B-B14F-4D97-AF65-F5344CB8AC3E}">
        <p14:creationId xmlns:p14="http://schemas.microsoft.com/office/powerpoint/2010/main" val="155541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Theory</a:t>
            </a:r>
            <a:endParaRPr lang="en-US" dirty="0"/>
          </a:p>
        </p:txBody>
      </p:sp>
      <p:sp>
        <p:nvSpPr>
          <p:cNvPr id="3" name="Content Placeholder 2"/>
          <p:cNvSpPr>
            <a:spLocks noGrp="1"/>
          </p:cNvSpPr>
          <p:nvPr>
            <p:ph idx="1"/>
          </p:nvPr>
        </p:nvSpPr>
        <p:spPr/>
        <p:txBody>
          <a:bodyPr/>
          <a:lstStyle/>
          <a:p>
            <a:pPr marL="137160" indent="0">
              <a:buNone/>
            </a:pPr>
            <a:r>
              <a:rPr lang="en-US" dirty="0" smtClean="0"/>
              <a:t>The Key Theory For Managing Health </a:t>
            </a:r>
            <a:r>
              <a:rPr lang="en-US" dirty="0"/>
              <a:t>C</a:t>
            </a:r>
            <a:r>
              <a:rPr lang="en-US" dirty="0" smtClean="0"/>
              <a:t>are </a:t>
            </a:r>
            <a:r>
              <a:rPr lang="en-US" dirty="0"/>
              <a:t>D</a:t>
            </a:r>
            <a:r>
              <a:rPr lang="en-US" dirty="0" smtClean="0"/>
              <a:t>epartmental </a:t>
            </a:r>
            <a:r>
              <a:rPr lang="en-US" dirty="0"/>
              <a:t>P</a:t>
            </a:r>
            <a:r>
              <a:rPr lang="en-US" dirty="0" smtClean="0"/>
              <a:t>lan :</a:t>
            </a:r>
          </a:p>
          <a:p>
            <a:pPr marL="137160" indent="0">
              <a:buNone/>
            </a:pPr>
            <a:endParaRPr lang="en-US" b="1" dirty="0"/>
          </a:p>
          <a:p>
            <a:pPr marL="137160" indent="0">
              <a:buNone/>
            </a:pPr>
            <a:r>
              <a:rPr lang="en-US" b="1" dirty="0" smtClean="0"/>
              <a:t>Strong Leadership with a Focus on Patient Care</a:t>
            </a:r>
          </a:p>
          <a:p>
            <a:pPr marL="137160" indent="0">
              <a:buNone/>
            </a:pPr>
            <a:endParaRPr lang="en-US" b="1" dirty="0"/>
          </a:p>
          <a:p>
            <a:pPr marL="137160" indent="0">
              <a:buNone/>
            </a:pPr>
            <a:r>
              <a:rPr lang="en-US" b="1" dirty="0" smtClean="0"/>
              <a:t>Leadership that is</a:t>
            </a:r>
          </a:p>
          <a:p>
            <a:pPr>
              <a:buFont typeface="Wingdings" pitchFamily="2" charset="2"/>
              <a:buChar char="§"/>
            </a:pPr>
            <a:r>
              <a:rPr lang="en-US" b="1" dirty="0" smtClean="0"/>
              <a:t>Authoritative</a:t>
            </a:r>
          </a:p>
          <a:p>
            <a:pPr>
              <a:buFont typeface="Wingdings" pitchFamily="2" charset="2"/>
              <a:buChar char="§"/>
            </a:pPr>
            <a:r>
              <a:rPr lang="en-US" b="1" dirty="0" smtClean="0"/>
              <a:t>Charismatic and Enthusiastic</a:t>
            </a:r>
          </a:p>
          <a:p>
            <a:pPr>
              <a:buFont typeface="Wingdings" pitchFamily="2" charset="2"/>
              <a:buChar char="§"/>
            </a:pPr>
            <a:r>
              <a:rPr lang="en-US" b="1" dirty="0" smtClean="0"/>
              <a:t>Flexible</a:t>
            </a:r>
            <a:endParaRPr lang="en-US" b="1" dirty="0"/>
          </a:p>
        </p:txBody>
      </p:sp>
    </p:spTree>
    <p:extLst>
      <p:ext uri="{BB962C8B-B14F-4D97-AF65-F5344CB8AC3E}">
        <p14:creationId xmlns:p14="http://schemas.microsoft.com/office/powerpoint/2010/main" val="31509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rPr>
              <a:t>Adequate control mechanisms </a:t>
            </a:r>
            <a:endParaRPr lang="en-US" dirty="0"/>
          </a:p>
        </p:txBody>
      </p:sp>
      <p:sp>
        <p:nvSpPr>
          <p:cNvPr id="3" name="Subtitle 2"/>
          <p:cNvSpPr>
            <a:spLocks noGrp="1"/>
          </p:cNvSpPr>
          <p:nvPr>
            <p:ph type="subTitle" idx="1"/>
          </p:nvPr>
        </p:nvSpPr>
        <p:spPr>
          <a:xfrm>
            <a:off x="1371600" y="3331698"/>
            <a:ext cx="6400800" cy="3373902"/>
          </a:xfrm>
        </p:spPr>
        <p:txBody>
          <a:bodyPr/>
          <a:lstStyle/>
          <a:p>
            <a:pPr algn="l"/>
            <a:r>
              <a:rPr lang="en-US" dirty="0" smtClean="0"/>
              <a:t>Employee Incentives</a:t>
            </a:r>
          </a:p>
          <a:p>
            <a:pPr algn="l"/>
            <a:endParaRPr lang="en-US" dirty="0" smtClean="0"/>
          </a:p>
          <a:p>
            <a:pPr algn="l"/>
            <a:r>
              <a:rPr lang="en-US" dirty="0" smtClean="0"/>
              <a:t>Share </a:t>
            </a:r>
            <a:r>
              <a:rPr lang="en-US" dirty="0"/>
              <a:t>the values and beliefs of the </a:t>
            </a:r>
            <a:r>
              <a:rPr lang="en-US" dirty="0" smtClean="0"/>
              <a:t>business</a:t>
            </a:r>
          </a:p>
          <a:p>
            <a:pPr algn="l"/>
            <a:endParaRPr lang="en-US" dirty="0"/>
          </a:p>
        </p:txBody>
      </p:sp>
    </p:spTree>
    <p:extLst>
      <p:ext uri="{BB962C8B-B14F-4D97-AF65-F5344CB8AC3E}">
        <p14:creationId xmlns:p14="http://schemas.microsoft.com/office/powerpoint/2010/main" val="328792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Effective Communication Strategies</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a:t>Open</a:t>
            </a:r>
          </a:p>
          <a:p>
            <a:r>
              <a:rPr lang="en-US" b="1" dirty="0"/>
              <a:t>Inclusive</a:t>
            </a:r>
          </a:p>
          <a:p>
            <a:r>
              <a:rPr lang="en-US" b="1" dirty="0"/>
              <a:t>Two-Way</a:t>
            </a:r>
          </a:p>
          <a:p>
            <a:r>
              <a:rPr lang="en-US" b="1" dirty="0"/>
              <a:t>Results-Driven</a:t>
            </a:r>
          </a:p>
          <a:p>
            <a:endParaRPr lang="en-US" dirty="0"/>
          </a:p>
        </p:txBody>
      </p:sp>
    </p:spTree>
    <p:extLst>
      <p:ext uri="{BB962C8B-B14F-4D97-AF65-F5344CB8AC3E}">
        <p14:creationId xmlns:p14="http://schemas.microsoft.com/office/powerpoint/2010/main" val="49044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Communication</a:t>
            </a:r>
            <a:endParaRPr lang="en-US" dirty="0"/>
          </a:p>
        </p:txBody>
      </p:sp>
      <p:sp>
        <p:nvSpPr>
          <p:cNvPr id="3" name="Subtitle 2"/>
          <p:cNvSpPr>
            <a:spLocks noGrp="1"/>
          </p:cNvSpPr>
          <p:nvPr>
            <p:ph type="subTitle" idx="1"/>
          </p:nvPr>
        </p:nvSpPr>
        <p:spPr/>
        <p:txBody>
          <a:bodyPr>
            <a:normAutofit fontScale="77500" lnSpcReduction="20000"/>
          </a:bodyPr>
          <a:lstStyle/>
          <a:p>
            <a:r>
              <a:rPr lang="en-US" dirty="0"/>
              <a:t>“An open communication environment is one in which all members of the organization feel free to share feedback, ideas and even criticism at every level. Leaders who are committed to open communication build an environment of trust that can be the foundation for success</a:t>
            </a:r>
            <a:r>
              <a:rPr lang="en-US" dirty="0" smtClean="0"/>
              <a:t>. (Richards, 2012)</a:t>
            </a:r>
            <a:endParaRPr lang="en-US" dirty="0"/>
          </a:p>
        </p:txBody>
      </p:sp>
    </p:spTree>
    <p:extLst>
      <p:ext uri="{BB962C8B-B14F-4D97-AF65-F5344CB8AC3E}">
        <p14:creationId xmlns:p14="http://schemas.microsoft.com/office/powerpoint/2010/main" val="339840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Staff </a:t>
            </a:r>
            <a:r>
              <a:rPr lang="en-US" dirty="0" smtClean="0">
                <a:effectLst/>
              </a:rPr>
              <a:t>Training </a:t>
            </a:r>
            <a:r>
              <a:rPr lang="en-US" dirty="0">
                <a:effectLst/>
              </a:rPr>
              <a:t>I</a:t>
            </a:r>
            <a:r>
              <a:rPr lang="en-US" dirty="0" smtClean="0">
                <a:effectLst/>
              </a:rPr>
              <a:t>nitiatives </a:t>
            </a:r>
            <a:endParaRPr lang="en-US" dirty="0"/>
          </a:p>
        </p:txBody>
      </p:sp>
      <p:sp>
        <p:nvSpPr>
          <p:cNvPr id="3" name="Content Placeholder 2"/>
          <p:cNvSpPr>
            <a:spLocks noGrp="1"/>
          </p:cNvSpPr>
          <p:nvPr>
            <p:ph idx="1"/>
          </p:nvPr>
        </p:nvSpPr>
        <p:spPr/>
        <p:txBody>
          <a:bodyPr/>
          <a:lstStyle/>
          <a:p>
            <a:r>
              <a:rPr lang="en-US" dirty="0" smtClean="0"/>
              <a:t>Identify Training Needs</a:t>
            </a:r>
          </a:p>
          <a:p>
            <a:endParaRPr lang="en-US" dirty="0"/>
          </a:p>
          <a:p>
            <a:r>
              <a:rPr lang="en-US" dirty="0" smtClean="0"/>
              <a:t>Upgrade Staff Technology Skills</a:t>
            </a:r>
          </a:p>
          <a:p>
            <a:endParaRPr lang="en-US" dirty="0"/>
          </a:p>
          <a:p>
            <a:r>
              <a:rPr lang="en-US" dirty="0" smtClean="0"/>
              <a:t>Hold Frequent Meetings For Staff Input</a:t>
            </a:r>
          </a:p>
          <a:p>
            <a:endParaRPr lang="en-US" dirty="0"/>
          </a:p>
          <a:p>
            <a:r>
              <a:rPr lang="en-US" dirty="0" smtClean="0"/>
              <a:t>DON’T FORGET TRAINING INCENTIVES</a:t>
            </a:r>
            <a:endParaRPr lang="en-US" dirty="0"/>
          </a:p>
        </p:txBody>
      </p:sp>
    </p:spTree>
    <p:extLst>
      <p:ext uri="{BB962C8B-B14F-4D97-AF65-F5344CB8AC3E}">
        <p14:creationId xmlns:p14="http://schemas.microsoft.com/office/powerpoint/2010/main" val="326045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Inclusive and Two Way Communication</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Inclusive</a:t>
            </a:r>
          </a:p>
          <a:p>
            <a:r>
              <a:rPr lang="en-US" sz="2000" dirty="0"/>
              <a:t>An inclusive communication strategy is one in which explicit steps are taken to ensure that all employees feel they are involved in decisions that affect their day-to-day work</a:t>
            </a:r>
            <a:r>
              <a:rPr lang="en-US" sz="2000" dirty="0" smtClean="0"/>
              <a:t>. (Richards, 2012).</a:t>
            </a:r>
          </a:p>
          <a:p>
            <a:r>
              <a:rPr lang="en-US" sz="2000" dirty="0" smtClean="0"/>
              <a:t>INCLUSIVE COMMUNICATION WITH EMPLOYEES FOSTERS TRUST AND INCENTIVE</a:t>
            </a:r>
          </a:p>
          <a:p>
            <a:endParaRPr lang="en-US" sz="2000" dirty="0"/>
          </a:p>
          <a:p>
            <a:r>
              <a:rPr lang="en-US" sz="2000" b="1" dirty="0"/>
              <a:t>Two-Way</a:t>
            </a:r>
          </a:p>
          <a:p>
            <a:r>
              <a:rPr lang="en-US" sz="2000" dirty="0"/>
              <a:t>Communication should never be one-way--either from the top-down or the bottom-up. Effective communication strategies involve two-way communication, or conversations, between members of the </a:t>
            </a:r>
            <a:r>
              <a:rPr lang="en-US" sz="2000" dirty="0" smtClean="0"/>
              <a:t>organization (Richards, 2012).</a:t>
            </a:r>
            <a:endParaRPr lang="en-US" sz="2000" dirty="0"/>
          </a:p>
          <a:p>
            <a:endParaRPr lang="en-US" sz="2000" dirty="0"/>
          </a:p>
          <a:p>
            <a:endParaRPr lang="en-US" dirty="0"/>
          </a:p>
        </p:txBody>
      </p:sp>
    </p:spTree>
    <p:extLst>
      <p:ext uri="{BB962C8B-B14F-4D97-AF65-F5344CB8AC3E}">
        <p14:creationId xmlns:p14="http://schemas.microsoft.com/office/powerpoint/2010/main" val="205663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828800"/>
          </a:xfrm>
        </p:spPr>
        <p:txBody>
          <a:bodyPr/>
          <a:lstStyle/>
          <a:p>
            <a:r>
              <a:rPr lang="en-US" dirty="0">
                <a:effectLst/>
              </a:rPr>
              <a:t>Staff </a:t>
            </a:r>
            <a:r>
              <a:rPr lang="en-US" dirty="0" smtClean="0">
                <a:effectLst/>
              </a:rPr>
              <a:t>training Budget</a:t>
            </a:r>
            <a:endParaRPr lang="en-US" dirty="0"/>
          </a:p>
        </p:txBody>
      </p:sp>
      <p:sp>
        <p:nvSpPr>
          <p:cNvPr id="3" name="Subtitle 2"/>
          <p:cNvSpPr>
            <a:spLocks noGrp="1"/>
          </p:cNvSpPr>
          <p:nvPr>
            <p:ph type="subTitle" idx="1"/>
          </p:nvPr>
        </p:nvSpPr>
        <p:spPr>
          <a:xfrm>
            <a:off x="1295400" y="2362200"/>
            <a:ext cx="6400800" cy="4495800"/>
          </a:xfrm>
        </p:spPr>
        <p:txBody>
          <a:bodyPr>
            <a:normAutofit/>
          </a:bodyPr>
          <a:lstStyle/>
          <a:p>
            <a:pPr algn="l"/>
            <a:r>
              <a:rPr lang="en-US" dirty="0" smtClean="0">
                <a:latin typeface="Aparajita" pitchFamily="34" charset="0"/>
                <a:cs typeface="Aparajita" pitchFamily="34" charset="0"/>
              </a:rPr>
              <a:t>The current staff training budget is set at $30.000 per quarter. This is with the assumption that we have the proper computers and software to train all personnel. The money would then go towards instructors or bonuses for current employees willing to train new staff or staff upgrading skills and materials for any kind of training as well as bonuses for employees upgrading skills.  Official charting for budget is found in the written report with breakdowns. This can be obtained from the management, HR or the CEO</a:t>
            </a:r>
            <a:endParaRPr lang="en-US" dirty="0">
              <a:latin typeface="Aparajita" pitchFamily="34" charset="0"/>
              <a:cs typeface="Aparajita" pitchFamily="34" charset="0"/>
            </a:endParaRPr>
          </a:p>
        </p:txBody>
      </p:sp>
    </p:spTree>
    <p:extLst>
      <p:ext uri="{BB962C8B-B14F-4D97-AF65-F5344CB8AC3E}">
        <p14:creationId xmlns:p14="http://schemas.microsoft.com/office/powerpoint/2010/main" val="167098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229600" cy="1828800"/>
          </a:xfrm>
        </p:spPr>
        <p:txBody>
          <a:bodyPr/>
          <a:lstStyle/>
          <a:p>
            <a:r>
              <a:rPr lang="en-US" dirty="0">
                <a:effectLst/>
              </a:rPr>
              <a:t>Motivational techniques </a:t>
            </a:r>
            <a:endParaRPr lang="en-US" dirty="0"/>
          </a:p>
        </p:txBody>
      </p:sp>
      <p:sp>
        <p:nvSpPr>
          <p:cNvPr id="3" name="Subtitle 2"/>
          <p:cNvSpPr>
            <a:spLocks noGrp="1"/>
          </p:cNvSpPr>
          <p:nvPr>
            <p:ph type="subTitle" idx="1"/>
          </p:nvPr>
        </p:nvSpPr>
        <p:spPr>
          <a:xfrm>
            <a:off x="533400" y="2590800"/>
            <a:ext cx="7772400" cy="3373902"/>
          </a:xfrm>
        </p:spPr>
        <p:txBody>
          <a:bodyPr/>
          <a:lstStyle/>
          <a:p>
            <a:pPr marL="457200" indent="-457200" algn="l">
              <a:buFont typeface="Arial" pitchFamily="34" charset="0"/>
              <a:buChar char="•"/>
            </a:pPr>
            <a:r>
              <a:rPr lang="en-US" b="1" dirty="0"/>
              <a:t>Setup </a:t>
            </a:r>
            <a:r>
              <a:rPr lang="en-US" b="1" dirty="0" smtClean="0"/>
              <a:t>Reward Systems</a:t>
            </a:r>
            <a:endParaRPr lang="en-US" b="1" dirty="0"/>
          </a:p>
          <a:p>
            <a:pPr marL="457200" indent="-457200" algn="l">
              <a:buFont typeface="Arial" pitchFamily="34" charset="0"/>
              <a:buChar char="•"/>
            </a:pPr>
            <a:endParaRPr lang="en-US" b="1" dirty="0" smtClean="0"/>
          </a:p>
          <a:p>
            <a:pPr marL="457200" indent="-457200" algn="l">
              <a:buFont typeface="Arial" pitchFamily="34" charset="0"/>
              <a:buChar char="•"/>
            </a:pPr>
            <a:r>
              <a:rPr lang="en-US" b="1" dirty="0" smtClean="0"/>
              <a:t>Set Small </a:t>
            </a:r>
            <a:r>
              <a:rPr lang="en-US" b="1" dirty="0"/>
              <a:t>M</a:t>
            </a:r>
            <a:r>
              <a:rPr lang="en-US" b="1" dirty="0" smtClean="0"/>
              <a:t>ilestones</a:t>
            </a:r>
          </a:p>
          <a:p>
            <a:pPr marL="457200" indent="-457200" algn="l">
              <a:buFont typeface="Arial" pitchFamily="34" charset="0"/>
              <a:buChar char="•"/>
            </a:pPr>
            <a:endParaRPr lang="en-US" b="1" dirty="0" smtClean="0"/>
          </a:p>
          <a:p>
            <a:pPr marL="457200" indent="-457200" algn="l">
              <a:buFont typeface="Arial" pitchFamily="34" charset="0"/>
              <a:buChar char="•"/>
            </a:pPr>
            <a:r>
              <a:rPr lang="en-US" b="1" dirty="0" smtClean="0"/>
              <a:t>Keep Employee and Management Focus</a:t>
            </a:r>
            <a:endParaRPr lang="en-US" b="1" dirty="0"/>
          </a:p>
          <a:p>
            <a:pPr marL="457200" indent="-457200" algn="l">
              <a:buFont typeface="Arial" pitchFamily="34" charset="0"/>
              <a:buChar char="•"/>
            </a:pPr>
            <a:endParaRPr lang="en-US" dirty="0"/>
          </a:p>
        </p:txBody>
      </p:sp>
    </p:spTree>
    <p:extLst>
      <p:ext uri="{BB962C8B-B14F-4D97-AF65-F5344CB8AC3E}">
        <p14:creationId xmlns:p14="http://schemas.microsoft.com/office/powerpoint/2010/main" val="4179225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TotalTime>
  <Words>1753</Words>
  <Application>Microsoft Office PowerPoint</Application>
  <PresentationFormat>On-screen Show (4:3)</PresentationFormat>
  <Paragraphs>125</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Healthcare Departmental Plan</vt:lpstr>
      <vt:lpstr>Key Theory</vt:lpstr>
      <vt:lpstr>Adequate control mechanisms </vt:lpstr>
      <vt:lpstr>Effective Communication Strategies</vt:lpstr>
      <vt:lpstr>Open Communication</vt:lpstr>
      <vt:lpstr>Staff Training Initiatives </vt:lpstr>
      <vt:lpstr>Inclusive and Two Way Communication </vt:lpstr>
      <vt:lpstr>Staff training Budget</vt:lpstr>
      <vt:lpstr>Motivational techniques </vt:lpstr>
      <vt:lpstr>Approved Memorandum</vt:lpstr>
      <vt:lpstr>Reducing  the growth of health care</vt:lpstr>
      <vt:lpstr>adverse drug events</vt:lpstr>
      <vt:lpstr>Reduce Healthcare-Associated Infections</vt:lpstr>
      <vt:lpstr>Medical Improvements and Patient Safety</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Departmental Plan</dc:title>
  <dc:creator>Kathy</dc:creator>
  <cp:lastModifiedBy>students</cp:lastModifiedBy>
  <cp:revision>12</cp:revision>
  <dcterms:created xsi:type="dcterms:W3CDTF">2012-12-07T06:50:38Z</dcterms:created>
  <dcterms:modified xsi:type="dcterms:W3CDTF">2012-12-07T14:34:58Z</dcterms:modified>
</cp:coreProperties>
</file>