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notesMasterIdLst>
    <p:notesMasterId r:id="rId7"/>
  </p:notesMasterIdLst>
  <p:sldIdLst>
    <p:sldId id="256" r:id="rId3"/>
    <p:sldId id="257" r:id="rId4"/>
    <p:sldId id="258" r:id="rId5"/>
    <p:sldId id="259" r:id="rId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A2907"/>
    <a:srgbClr val="4A9C00"/>
    <a:srgbClr val="568616"/>
    <a:srgbClr val="D02300"/>
    <a:srgbClr val="FF3300"/>
    <a:srgbClr val="666633"/>
    <a:srgbClr val="EAEAEA"/>
    <a:srgbClr val="22166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15620"/>
    <p:restoredTop sz="94600" autoAdjust="0"/>
  </p:normalViewPr>
  <p:slideViewPr>
    <p:cSldViewPr>
      <p:cViewPr>
        <p:scale>
          <a:sx n="118" d="100"/>
          <a:sy n="118" d="100"/>
        </p:scale>
        <p:origin x="-1482" y="-72"/>
      </p:cViewPr>
      <p:guideLst>
        <p:guide orient="horz" pos="2160"/>
        <p:guide pos="2880"/>
      </p:guideLst>
    </p:cSldViewPr>
  </p:slideViewPr>
  <p:notesTextViewPr>
    <p:cViewPr>
      <p:scale>
        <a:sx n="100" d="100"/>
        <a:sy n="100" d="100"/>
      </p:scale>
      <p:origin x="0" y="438"/>
    </p:cViewPr>
  </p:notesTextViewPr>
  <p:notesViewPr>
    <p:cSldViewPr>
      <p:cViewPr>
        <p:scale>
          <a:sx n="130" d="100"/>
          <a:sy n="130" d="100"/>
        </p:scale>
        <p:origin x="-2898" y="44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notesMaster" Target="notesMasters/notesMaster1.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tableStyles" Target="tableStyles.xml"/><Relationship Id="rId5" Type="http://schemas.openxmlformats.org/officeDocument/2006/relationships/slide" Target="slides/slide3.xml"/><Relationship Id="rId1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C2EA6F3-0594-45BE-8E41-25579B0510D4}" type="datetimeFigureOut">
              <a:rPr lang="en-CA" smtClean="0"/>
              <a:t>15/10/2012</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8C1F3E-2A04-435D-A82C-7D0839AE40F6}" type="slidenum">
              <a:rPr lang="en-CA" smtClean="0"/>
              <a:t>‹#›</a:t>
            </a:fld>
            <a:endParaRPr lang="en-CA"/>
          </a:p>
        </p:txBody>
      </p:sp>
    </p:spTree>
    <p:extLst>
      <p:ext uri="{BB962C8B-B14F-4D97-AF65-F5344CB8AC3E}">
        <p14:creationId xmlns:p14="http://schemas.microsoft.com/office/powerpoint/2010/main" val="4932907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This is the title page.</a:t>
            </a:r>
            <a:endParaRPr lang="en-CA" dirty="0"/>
          </a:p>
        </p:txBody>
      </p:sp>
      <p:sp>
        <p:nvSpPr>
          <p:cNvPr id="4" name="Slide Number Placeholder 3"/>
          <p:cNvSpPr>
            <a:spLocks noGrp="1"/>
          </p:cNvSpPr>
          <p:nvPr>
            <p:ph type="sldNum" sz="quarter" idx="10"/>
          </p:nvPr>
        </p:nvSpPr>
        <p:spPr/>
        <p:txBody>
          <a:bodyPr/>
          <a:lstStyle/>
          <a:p>
            <a:fld id="{268C1F3E-2A04-435D-A82C-7D0839AE40F6}" type="slidenum">
              <a:rPr lang="en-CA" smtClean="0"/>
              <a:t>1</a:t>
            </a:fld>
            <a:endParaRPr lang="en-CA"/>
          </a:p>
        </p:txBody>
      </p:sp>
    </p:spTree>
    <p:extLst>
      <p:ext uri="{BB962C8B-B14F-4D97-AF65-F5344CB8AC3E}">
        <p14:creationId xmlns:p14="http://schemas.microsoft.com/office/powerpoint/2010/main" val="3937132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At a time when most of our competitors have been forced to make drastic cost cuts we have managed to survive with good financial control. Our approach has been focused towards matching our budgets with patient centred care and elimination of non productive costs. This means that we have directed capital investment towards meeting latest technological advances for providing medical need.  We have supported creativity and innovation by developing strategic partnerships that have enabled us to refine our customer service model.  Some of the important factors that have helped improve our competitiveness include:</a:t>
            </a:r>
          </a:p>
          <a:p>
            <a:pPr marL="171450" indent="-171450">
              <a:buFont typeface="Arial" pitchFamily="34" charset="0"/>
              <a:buChar char="•"/>
            </a:pPr>
            <a:r>
              <a:rPr lang="en-CA" dirty="0" smtClean="0"/>
              <a:t>Provision of robust and reliable information;</a:t>
            </a:r>
          </a:p>
          <a:p>
            <a:pPr marL="171450" indent="-171450">
              <a:buFont typeface="Arial" pitchFamily="34" charset="0"/>
              <a:buChar char="•"/>
            </a:pPr>
            <a:r>
              <a:rPr lang="en-CA" dirty="0" smtClean="0"/>
              <a:t>Understanding the market characteristics;</a:t>
            </a:r>
          </a:p>
          <a:p>
            <a:pPr marL="171450" indent="-171450">
              <a:buFont typeface="Arial" pitchFamily="34" charset="0"/>
              <a:buChar char="•"/>
            </a:pPr>
            <a:r>
              <a:rPr lang="en-CA" dirty="0" smtClean="0"/>
              <a:t>Having a wide range of service providers;</a:t>
            </a:r>
          </a:p>
          <a:p>
            <a:pPr marL="171450" indent="-171450">
              <a:buFont typeface="Arial" pitchFamily="34" charset="0"/>
              <a:buChar char="•"/>
            </a:pPr>
            <a:r>
              <a:rPr lang="en-CA" dirty="0" smtClean="0"/>
              <a:t>Developing, improving and maintaining high management standards</a:t>
            </a:r>
          </a:p>
          <a:p>
            <a:pPr marL="171450" indent="-171450">
              <a:buFont typeface="Arial" pitchFamily="34" charset="0"/>
              <a:buChar char="•"/>
            </a:pPr>
            <a:r>
              <a:rPr lang="en-CA" dirty="0" smtClean="0"/>
              <a:t>Very good financial control systems.</a:t>
            </a:r>
          </a:p>
          <a:p>
            <a:r>
              <a:rPr lang="en-CA" dirty="0" smtClean="0"/>
              <a:t>We have maintained within our vision that key external drivers for change such as that of competition, regulation, and financial incentives are a vital component by which to make quality improvements within the healthcare system. As such we have committed towards empirical and qualitative research studies in order to improve organizational strategic goals and objectives and fine tune the business model. This has enabled our organization to retain competitive edge. We are also dedicated to a lessons learned model and continued process improvement.</a:t>
            </a:r>
            <a:endParaRPr lang="en-CA" dirty="0"/>
          </a:p>
        </p:txBody>
      </p:sp>
      <p:sp>
        <p:nvSpPr>
          <p:cNvPr id="4" name="Slide Number Placeholder 3"/>
          <p:cNvSpPr>
            <a:spLocks noGrp="1"/>
          </p:cNvSpPr>
          <p:nvPr>
            <p:ph type="sldNum" sz="quarter" idx="10"/>
          </p:nvPr>
        </p:nvSpPr>
        <p:spPr/>
        <p:txBody>
          <a:bodyPr/>
          <a:lstStyle/>
          <a:p>
            <a:fld id="{268C1F3E-2A04-435D-A82C-7D0839AE40F6}" type="slidenum">
              <a:rPr lang="en-CA" smtClean="0"/>
              <a:t>2</a:t>
            </a:fld>
            <a:endParaRPr lang="en-CA"/>
          </a:p>
        </p:txBody>
      </p:sp>
    </p:spTree>
    <p:extLst>
      <p:ext uri="{BB962C8B-B14F-4D97-AF65-F5344CB8AC3E}">
        <p14:creationId xmlns:p14="http://schemas.microsoft.com/office/powerpoint/2010/main" val="23435974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Wingdings" pitchFamily="2" charset="2"/>
              <a:buChar char="Ø"/>
            </a:pPr>
            <a:r>
              <a:rPr lang="en-CA" b="1" dirty="0" smtClean="0"/>
              <a:t>Improved clinical outcomes </a:t>
            </a:r>
            <a:r>
              <a:rPr lang="en-CA" dirty="0" smtClean="0"/>
              <a:t>– our commitment towards a patient centred care approach and investment in  both high technology and medical improvements has improved overall clinical outcomes;</a:t>
            </a:r>
          </a:p>
          <a:p>
            <a:pPr marL="171450" indent="-171450">
              <a:buFont typeface="Wingdings" pitchFamily="2" charset="2"/>
              <a:buChar char="Ø"/>
            </a:pPr>
            <a:r>
              <a:rPr lang="en-CA" b="1" dirty="0" smtClean="0"/>
              <a:t>Improved patient choice </a:t>
            </a:r>
            <a:r>
              <a:rPr lang="en-CA" dirty="0" smtClean="0"/>
              <a:t>-  We have improved our overall level of patient communications and medical alternatives thereby providing greater freedom of choice for patients in their medical care;</a:t>
            </a:r>
          </a:p>
          <a:p>
            <a:pPr marL="171450" indent="-171450">
              <a:buFont typeface="Wingdings" pitchFamily="2" charset="2"/>
              <a:buChar char="Ø"/>
            </a:pPr>
            <a:r>
              <a:rPr lang="en-CA" b="1" dirty="0" smtClean="0"/>
              <a:t>Patient Centred Care </a:t>
            </a:r>
            <a:r>
              <a:rPr lang="en-CA" dirty="0" smtClean="0"/>
              <a:t>– Our model of service provision has been centred upon meeting the needs of the patients and as such our financial systems and budgets have been directly focused upon achieving this goal</a:t>
            </a:r>
          </a:p>
          <a:p>
            <a:pPr marL="171450" indent="-171450">
              <a:buFont typeface="Wingdings" pitchFamily="2" charset="2"/>
              <a:buChar char="Ø"/>
            </a:pPr>
            <a:r>
              <a:rPr lang="en-CA" b="1" dirty="0" smtClean="0"/>
              <a:t>Access and Responsiveness </a:t>
            </a:r>
            <a:r>
              <a:rPr lang="en-CA" dirty="0" smtClean="0"/>
              <a:t>– We have built upon improving waiting times and increased access time to medical practitioners.  Thus improving patient services.</a:t>
            </a:r>
          </a:p>
          <a:p>
            <a:pPr marL="171450" indent="-171450">
              <a:buFont typeface="Wingdings" pitchFamily="2" charset="2"/>
              <a:buChar char="Ø"/>
            </a:pPr>
            <a:r>
              <a:rPr lang="en-CA" b="1" dirty="0" smtClean="0"/>
              <a:t>Equity</a:t>
            </a:r>
            <a:r>
              <a:rPr lang="en-CA" dirty="0" smtClean="0"/>
              <a:t> – Maintaining a model of equity with both staff and business relationships provides a stable platform for business operations</a:t>
            </a:r>
          </a:p>
          <a:p>
            <a:pPr marL="171450" indent="-171450">
              <a:buFont typeface="Wingdings" pitchFamily="2" charset="2"/>
              <a:buChar char="Ø"/>
            </a:pPr>
            <a:r>
              <a:rPr lang="en-CA" b="1" dirty="0" smtClean="0"/>
              <a:t>Efficiency and Productivity </a:t>
            </a:r>
            <a:r>
              <a:rPr lang="en-CA" dirty="0" smtClean="0"/>
              <a:t>– Our commitment towards learning and improving or business process has resulted in greater efficiencies and cost savings</a:t>
            </a:r>
          </a:p>
          <a:p>
            <a:pPr marL="171450" indent="-171450">
              <a:buFont typeface="Wingdings" pitchFamily="2" charset="2"/>
              <a:buChar char="Ø"/>
            </a:pPr>
            <a:r>
              <a:rPr lang="en-CA" b="1" dirty="0" smtClean="0"/>
              <a:t>Flexibility in Supply and Capacity </a:t>
            </a:r>
            <a:r>
              <a:rPr lang="en-CA" dirty="0" smtClean="0"/>
              <a:t>– By having a robust supply chain system we maintain good inventory control and improved cash flow in the business</a:t>
            </a:r>
          </a:p>
          <a:p>
            <a:pPr marL="171450" indent="-171450">
              <a:buFont typeface="Wingdings" pitchFamily="2" charset="2"/>
              <a:buChar char="Ø"/>
            </a:pPr>
            <a:r>
              <a:rPr lang="en-CA" b="1" dirty="0" smtClean="0"/>
              <a:t>Innovation and Improvement </a:t>
            </a:r>
            <a:r>
              <a:rPr lang="en-CA" dirty="0" smtClean="0"/>
              <a:t>– We continue to look for ways of innovation in the development and improvement of the business. </a:t>
            </a:r>
          </a:p>
          <a:p>
            <a:pPr marL="171450" indent="-171450">
              <a:buFont typeface="Wingdings" pitchFamily="2" charset="2"/>
              <a:buChar char="Ø"/>
            </a:pPr>
            <a:r>
              <a:rPr lang="en-CA" dirty="0" smtClean="0"/>
              <a:t>Our business service model and commitment to financial control and committed leadership ensures our continued success in the face of the economic downturn and increased levels of competition.</a:t>
            </a:r>
          </a:p>
          <a:p>
            <a:endParaRPr lang="en-CA" dirty="0"/>
          </a:p>
        </p:txBody>
      </p:sp>
      <p:sp>
        <p:nvSpPr>
          <p:cNvPr id="4" name="Slide Number Placeholder 3"/>
          <p:cNvSpPr>
            <a:spLocks noGrp="1"/>
          </p:cNvSpPr>
          <p:nvPr>
            <p:ph type="sldNum" sz="quarter" idx="10"/>
          </p:nvPr>
        </p:nvSpPr>
        <p:spPr/>
        <p:txBody>
          <a:bodyPr/>
          <a:lstStyle/>
          <a:p>
            <a:fld id="{268C1F3E-2A04-435D-A82C-7D0839AE40F6}" type="slidenum">
              <a:rPr lang="en-CA" smtClean="0"/>
              <a:t>3</a:t>
            </a:fld>
            <a:endParaRPr lang="en-CA"/>
          </a:p>
        </p:txBody>
      </p:sp>
    </p:spTree>
    <p:extLst>
      <p:ext uri="{BB962C8B-B14F-4D97-AF65-F5344CB8AC3E}">
        <p14:creationId xmlns:p14="http://schemas.microsoft.com/office/powerpoint/2010/main" val="25663455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HFMA. (2012). How healthcare executives make buying decisions. Washington DC: Healthcare Financial Management Association (HFMA).</a:t>
            </a:r>
          </a:p>
          <a:p>
            <a:r>
              <a:rPr lang="en-CA" dirty="0" smtClean="0"/>
              <a:t>J.E. Riggs, J. H. (2012). US National Healthcare expenditures, 1960-2000: Public &amp; </a:t>
            </a:r>
            <a:r>
              <a:rPr lang="en-CA" dirty="0" err="1" smtClean="0"/>
              <a:t>proviate</a:t>
            </a:r>
            <a:r>
              <a:rPr lang="en-CA" dirty="0" smtClean="0"/>
              <a:t> cubic growth dynamics. Modern Economy </a:t>
            </a:r>
            <a:r>
              <a:rPr lang="en-CA" dirty="0" err="1" smtClean="0"/>
              <a:t>Vol</a:t>
            </a:r>
            <a:r>
              <a:rPr lang="en-CA" dirty="0" smtClean="0"/>
              <a:t> 3, 200-204.</a:t>
            </a:r>
          </a:p>
          <a:p>
            <a:r>
              <a:rPr lang="en-CA" dirty="0" smtClean="0"/>
              <a:t>Siegel, M. (2012). Managing the risks of healthcare reform. Health Management Technology, 14-16.</a:t>
            </a:r>
          </a:p>
          <a:p>
            <a:r>
              <a:rPr lang="en-CA" dirty="0" smtClean="0"/>
              <a:t>The Health Foundation. (2011). Competition in Healthcare. London UK : The Health Foundation.</a:t>
            </a:r>
          </a:p>
          <a:p>
            <a:endParaRPr lang="en-CA" dirty="0" smtClean="0"/>
          </a:p>
          <a:p>
            <a:endParaRPr lang="en-CA" dirty="0"/>
          </a:p>
        </p:txBody>
      </p:sp>
      <p:sp>
        <p:nvSpPr>
          <p:cNvPr id="4" name="Slide Number Placeholder 3"/>
          <p:cNvSpPr>
            <a:spLocks noGrp="1"/>
          </p:cNvSpPr>
          <p:nvPr>
            <p:ph type="sldNum" sz="quarter" idx="10"/>
          </p:nvPr>
        </p:nvSpPr>
        <p:spPr/>
        <p:txBody>
          <a:bodyPr/>
          <a:lstStyle/>
          <a:p>
            <a:fld id="{268C1F3E-2A04-435D-A82C-7D0839AE40F6}" type="slidenum">
              <a:rPr lang="en-CA" smtClean="0"/>
              <a:t>4</a:t>
            </a:fld>
            <a:endParaRPr lang="en-CA"/>
          </a:p>
        </p:txBody>
      </p:sp>
    </p:spTree>
    <p:extLst>
      <p:ext uri="{BB962C8B-B14F-4D97-AF65-F5344CB8AC3E}">
        <p14:creationId xmlns:p14="http://schemas.microsoft.com/office/powerpoint/2010/main" val="403143559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1219200"/>
            <a:ext cx="7772400" cy="914400"/>
          </a:xfrm>
          <a:prstGeom prst="rect">
            <a:avLst/>
          </a:prstGeom>
        </p:spPr>
        <p:txBody>
          <a:bodyPr anchor="t"/>
          <a:lstStyle>
            <a:lvl1pPr algn="l">
              <a:defRPr sz="4000" b="1" cap="none" baseline="0">
                <a:solidFill>
                  <a:schemeClr val="bg1"/>
                </a:solidFill>
                <a:latin typeface="+mn-lt"/>
              </a:defRPr>
            </a:lvl1pPr>
          </a:lstStyle>
          <a:p>
            <a:r>
              <a:rPr lang="en-US" smtClean="0"/>
              <a:t>Click to edit Master title style</a:t>
            </a:r>
            <a:endParaRPr lang="en-US" dirty="0"/>
          </a:p>
        </p:txBody>
      </p:sp>
      <p:sp>
        <p:nvSpPr>
          <p:cNvPr id="3" name="Text Placeholder 2"/>
          <p:cNvSpPr>
            <a:spLocks noGrp="1"/>
          </p:cNvSpPr>
          <p:nvPr>
            <p:ph type="body" idx="1"/>
          </p:nvPr>
        </p:nvSpPr>
        <p:spPr>
          <a:xfrm>
            <a:off x="1143000" y="5715000"/>
            <a:ext cx="7772400" cy="585787"/>
          </a:xfrm>
          <a:prstGeom prst="rect">
            <a:avLst/>
          </a:prstGeom>
        </p:spPr>
        <p:txBody>
          <a:bodyPr anchor="b"/>
          <a:lstStyle>
            <a:lvl1pPr marL="0" indent="0" algn="r">
              <a:buNone/>
              <a:defRPr sz="2000">
                <a:solidFill>
                  <a:schemeClr val="bg1"/>
                </a:solidFill>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10400" y="533400"/>
            <a:ext cx="1676400" cy="5715000"/>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533400"/>
            <a:ext cx="6324600" cy="571500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5233987"/>
            <a:ext cx="7772400" cy="1362075"/>
          </a:xfrm>
          <a:prstGeom prst="rect">
            <a:avLst/>
          </a:prstGeom>
        </p:spPr>
        <p:txBody>
          <a:bodyPr anchor="t"/>
          <a:lstStyle>
            <a:lvl1pPr algn="l">
              <a:defRPr sz="4000" b="1" cap="all">
                <a:solidFill>
                  <a:schemeClr val="bg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3733800"/>
            <a:ext cx="7772400" cy="1500187"/>
          </a:xfrm>
          <a:prstGeom prst="rect">
            <a:avLst/>
          </a:prstGeom>
        </p:spPr>
        <p:txBody>
          <a:bodyPr anchor="b"/>
          <a:lstStyle>
            <a:lvl1pPr marL="0" indent="0">
              <a:buNone/>
              <a:defRPr sz="2000">
                <a:solidFill>
                  <a:schemeClr val="bg1"/>
                </a:solidFill>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457200"/>
            <a:ext cx="5111750" cy="566896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5"/>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idx="1"/>
          </p:nvPr>
        </p:nvSpPr>
        <p:spPr/>
        <p:txBody>
          <a:bodyPr/>
          <a:lstStyle/>
          <a:p>
            <a:r>
              <a:rPr lang="en-US" dirty="0" smtClean="0"/>
              <a:t>A Presentation</a:t>
            </a:r>
            <a:endParaRPr lang="en-US" dirty="0"/>
          </a:p>
        </p:txBody>
      </p:sp>
      <p:sp>
        <p:nvSpPr>
          <p:cNvPr id="6" name="Title 5"/>
          <p:cNvSpPr>
            <a:spLocks noGrp="1"/>
          </p:cNvSpPr>
          <p:nvPr>
            <p:ph type="title"/>
          </p:nvPr>
        </p:nvSpPr>
        <p:spPr/>
        <p:txBody>
          <a:bodyPr/>
          <a:lstStyle/>
          <a:p>
            <a:r>
              <a:rPr lang="en-US" sz="2400" dirty="0" smtClean="0"/>
              <a:t>Key Finance issues in healthcare management</a:t>
            </a:r>
            <a:endParaRPr lang="en-US" sz="2400" dirty="0"/>
          </a:p>
        </p:txBody>
      </p:sp>
    </p:spTree>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t>What makes us unique</a:t>
            </a:r>
            <a:endParaRPr lang="en-CA" b="1" dirty="0"/>
          </a:p>
        </p:txBody>
      </p:sp>
      <p:sp>
        <p:nvSpPr>
          <p:cNvPr id="3" name="Content Placeholder 2"/>
          <p:cNvSpPr>
            <a:spLocks noGrp="1"/>
          </p:cNvSpPr>
          <p:nvPr>
            <p:ph idx="1"/>
          </p:nvPr>
        </p:nvSpPr>
        <p:spPr/>
        <p:txBody>
          <a:bodyPr/>
          <a:lstStyle/>
          <a:p>
            <a:r>
              <a:rPr lang="en-CA" sz="2000" dirty="0" smtClean="0"/>
              <a:t>We operate good </a:t>
            </a:r>
            <a:r>
              <a:rPr lang="en-CA" sz="2000" dirty="0" smtClean="0">
                <a:solidFill>
                  <a:srgbClr val="FF0000"/>
                </a:solidFill>
              </a:rPr>
              <a:t>financial management</a:t>
            </a:r>
            <a:r>
              <a:rPr lang="en-CA" sz="2000" dirty="0" smtClean="0"/>
              <a:t> managing budgets to patient needs.</a:t>
            </a:r>
          </a:p>
          <a:p>
            <a:r>
              <a:rPr lang="en-CA" sz="2000" dirty="0" smtClean="0">
                <a:solidFill>
                  <a:srgbClr val="FF0000"/>
                </a:solidFill>
              </a:rPr>
              <a:t>Capital investment </a:t>
            </a:r>
            <a:r>
              <a:rPr lang="en-CA" sz="2000" dirty="0" smtClean="0"/>
              <a:t>is geared towards use of latest technology and innovation in medical needs</a:t>
            </a:r>
          </a:p>
          <a:p>
            <a:r>
              <a:rPr lang="en-CA" sz="2000" dirty="0" smtClean="0">
                <a:solidFill>
                  <a:srgbClr val="FF0000"/>
                </a:solidFill>
              </a:rPr>
              <a:t>Patient care </a:t>
            </a:r>
            <a:r>
              <a:rPr lang="en-CA" sz="2000" dirty="0" smtClean="0"/>
              <a:t>is given the highest priority in our service model</a:t>
            </a:r>
          </a:p>
          <a:p>
            <a:r>
              <a:rPr lang="en-CA" sz="2000" dirty="0" smtClean="0"/>
              <a:t>The applied use of </a:t>
            </a:r>
            <a:r>
              <a:rPr lang="en-CA" sz="2000" dirty="0" smtClean="0">
                <a:solidFill>
                  <a:srgbClr val="FF0000"/>
                </a:solidFill>
              </a:rPr>
              <a:t>risk adjustment </a:t>
            </a:r>
            <a:r>
              <a:rPr lang="en-CA" sz="2000" dirty="0" smtClean="0"/>
              <a:t>and predictive modeling</a:t>
            </a:r>
          </a:p>
          <a:p>
            <a:r>
              <a:rPr lang="en-CA" sz="2000" dirty="0" smtClean="0"/>
              <a:t>Extensive </a:t>
            </a:r>
            <a:r>
              <a:rPr lang="en-CA" sz="2000" dirty="0" smtClean="0">
                <a:solidFill>
                  <a:srgbClr val="FF0000"/>
                </a:solidFill>
              </a:rPr>
              <a:t>collaboration</a:t>
            </a:r>
            <a:r>
              <a:rPr lang="en-CA" sz="2000" dirty="0" smtClean="0"/>
              <a:t> between public payers, private health plans and providers</a:t>
            </a:r>
          </a:p>
          <a:p>
            <a:r>
              <a:rPr lang="en-CA" sz="2000" dirty="0" smtClean="0">
                <a:solidFill>
                  <a:srgbClr val="FF0000"/>
                </a:solidFill>
              </a:rPr>
              <a:t>Continued Process improvement </a:t>
            </a:r>
            <a:r>
              <a:rPr lang="en-CA" sz="2000" dirty="0" smtClean="0"/>
              <a:t>based upon a lessons learned strategy </a:t>
            </a:r>
          </a:p>
          <a:p>
            <a:r>
              <a:rPr lang="en-CA" sz="2000" dirty="0" smtClean="0"/>
              <a:t>Formation of </a:t>
            </a:r>
            <a:r>
              <a:rPr lang="en-CA" sz="2000" dirty="0" smtClean="0">
                <a:solidFill>
                  <a:srgbClr val="FF0000"/>
                </a:solidFill>
              </a:rPr>
              <a:t>strategic partnerships</a:t>
            </a:r>
            <a:r>
              <a:rPr lang="en-CA" sz="2000" dirty="0" smtClean="0"/>
              <a:t> to create the best quality medical care model</a:t>
            </a:r>
            <a:endParaRPr lang="en-CA" sz="2000" dirty="0"/>
          </a:p>
        </p:txBody>
      </p:sp>
    </p:spTree>
    <p:extLst>
      <p:ext uri="{BB962C8B-B14F-4D97-AF65-F5344CB8AC3E}">
        <p14:creationId xmlns:p14="http://schemas.microsoft.com/office/powerpoint/2010/main" val="3054804156"/>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z="3200" b="1" dirty="0" smtClean="0"/>
              <a:t>Why we are better than our competitors</a:t>
            </a:r>
            <a:endParaRPr lang="en-CA" sz="3200" b="1" dirty="0"/>
          </a:p>
        </p:txBody>
      </p:sp>
      <p:sp>
        <p:nvSpPr>
          <p:cNvPr id="3" name="Content Placeholder 2"/>
          <p:cNvSpPr>
            <a:spLocks noGrp="1"/>
          </p:cNvSpPr>
          <p:nvPr>
            <p:ph idx="1"/>
          </p:nvPr>
        </p:nvSpPr>
        <p:spPr/>
        <p:txBody>
          <a:bodyPr/>
          <a:lstStyle/>
          <a:p>
            <a:r>
              <a:rPr lang="en-CA" sz="2400" dirty="0" smtClean="0"/>
              <a:t>Improved clinical outcomes</a:t>
            </a:r>
          </a:p>
          <a:p>
            <a:r>
              <a:rPr lang="en-CA" sz="2400" dirty="0" smtClean="0"/>
              <a:t>Improved patient choice</a:t>
            </a:r>
          </a:p>
          <a:p>
            <a:r>
              <a:rPr lang="en-CA" sz="2400" dirty="0" smtClean="0"/>
              <a:t>Patient centered care</a:t>
            </a:r>
          </a:p>
          <a:p>
            <a:r>
              <a:rPr lang="en-CA" sz="2400" dirty="0" smtClean="0"/>
              <a:t>Access and responsiveness</a:t>
            </a:r>
          </a:p>
          <a:p>
            <a:r>
              <a:rPr lang="en-CA" sz="2400" dirty="0" smtClean="0"/>
              <a:t>Equity</a:t>
            </a:r>
          </a:p>
          <a:p>
            <a:r>
              <a:rPr lang="en-CA" sz="2400" dirty="0" smtClean="0"/>
              <a:t>Efficiency and Productivity</a:t>
            </a:r>
          </a:p>
          <a:p>
            <a:r>
              <a:rPr lang="en-CA" sz="2400" dirty="0" smtClean="0"/>
              <a:t>Flexibility in supply and capacity</a:t>
            </a:r>
          </a:p>
          <a:p>
            <a:r>
              <a:rPr lang="en-CA" sz="2400" dirty="0" smtClean="0"/>
              <a:t>Innovation and improvement</a:t>
            </a:r>
            <a:endParaRPr lang="en-CA" sz="2400" dirty="0"/>
          </a:p>
        </p:txBody>
      </p:sp>
    </p:spTree>
    <p:extLst>
      <p:ext uri="{BB962C8B-B14F-4D97-AF65-F5344CB8AC3E}">
        <p14:creationId xmlns:p14="http://schemas.microsoft.com/office/powerpoint/2010/main" val="2809211261"/>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CA" b="1" dirty="0" smtClean="0"/>
              <a:t>References</a:t>
            </a:r>
            <a:endParaRPr lang="en-CA" b="1" dirty="0"/>
          </a:p>
        </p:txBody>
      </p:sp>
      <p:sp>
        <p:nvSpPr>
          <p:cNvPr id="5" name="TextBox 4"/>
          <p:cNvSpPr txBox="1"/>
          <p:nvPr/>
        </p:nvSpPr>
        <p:spPr>
          <a:xfrm>
            <a:off x="611560" y="1628800"/>
            <a:ext cx="6624736" cy="3139321"/>
          </a:xfrm>
          <a:prstGeom prst="rect">
            <a:avLst/>
          </a:prstGeom>
          <a:noFill/>
        </p:spPr>
        <p:txBody>
          <a:bodyPr wrap="square" rtlCol="0">
            <a:spAutoFit/>
          </a:bodyPr>
          <a:lstStyle/>
          <a:p>
            <a:r>
              <a:rPr lang="en-CA" dirty="0"/>
              <a:t>HFMA. (2012). How healthcare executives make buying decisions. Washington DC: Healthcare Financial Management Association (HFMA).</a:t>
            </a:r>
          </a:p>
          <a:p>
            <a:r>
              <a:rPr lang="en-CA" dirty="0"/>
              <a:t>J.E. Riggs, J. H. (2012). US National Healthcare expenditures, 1960-2000: Public &amp; </a:t>
            </a:r>
            <a:r>
              <a:rPr lang="en-CA" dirty="0" err="1"/>
              <a:t>proviate</a:t>
            </a:r>
            <a:r>
              <a:rPr lang="en-CA" dirty="0"/>
              <a:t> cubic growth dynamics. Modern Economy </a:t>
            </a:r>
            <a:r>
              <a:rPr lang="en-CA" dirty="0" err="1"/>
              <a:t>Vol</a:t>
            </a:r>
            <a:r>
              <a:rPr lang="en-CA" dirty="0"/>
              <a:t> 3, 200-204.</a:t>
            </a:r>
          </a:p>
          <a:p>
            <a:r>
              <a:rPr lang="en-CA" dirty="0"/>
              <a:t>Siegel, M. (2012). Managing the risks of healthcare reform. Health Management Technology, 14-16.</a:t>
            </a:r>
          </a:p>
          <a:p>
            <a:r>
              <a:rPr lang="en-CA" dirty="0"/>
              <a:t>The Health Foundation. (2011). Competition in Healthcare. London UK : The Health Foundation.</a:t>
            </a:r>
          </a:p>
          <a:p>
            <a:endParaRPr lang="en-CA" dirty="0"/>
          </a:p>
        </p:txBody>
      </p:sp>
    </p:spTree>
    <p:extLst>
      <p:ext uri="{BB962C8B-B14F-4D97-AF65-F5344CB8AC3E}">
        <p14:creationId xmlns:p14="http://schemas.microsoft.com/office/powerpoint/2010/main" val="3588198107"/>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theme/theme1.xml><?xml version="1.0" encoding="utf-8"?>
<a:theme xmlns:a="http://schemas.openxmlformats.org/drawingml/2006/main" name="TS010336796">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health_bea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health_bea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health_bea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health_bea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health_bea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health_bea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health_bea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health_bea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health_bea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health_bea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health_bea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health_bea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health_bea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1A0F57D8-7414-4D22-A39E-C9E489B89F7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TS010336796</Template>
  <TotalTime>87</TotalTime>
  <Words>767</Words>
  <Application>Microsoft Office PowerPoint</Application>
  <PresentationFormat>On-screen Show (4:3)</PresentationFormat>
  <Paragraphs>49</Paragraphs>
  <Slides>4</Slides>
  <Notes>4</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TS010336796</vt:lpstr>
      <vt:lpstr>Key Finance issues in healthcare management</vt:lpstr>
      <vt:lpstr>What makes us unique</vt:lpstr>
      <vt:lpstr>Why we are better than our competitors</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Key Finance issues in healthcare management</dc:title>
  <dc:creator>gstrange</dc:creator>
  <cp:lastModifiedBy>gstrange</cp:lastModifiedBy>
  <cp:revision>8</cp:revision>
  <dcterms:created xsi:type="dcterms:W3CDTF">2012-10-15T17:03:27Z</dcterms:created>
  <dcterms:modified xsi:type="dcterms:W3CDTF">2012-10-15T18:30:35Z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TC103367969990</vt:lpwstr>
  </property>
</Properties>
</file>