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9"/>
  </p:notesMasterIdLst>
  <p:sldIdLst>
    <p:sldId id="256" r:id="rId2"/>
    <p:sldId id="257" r:id="rId3"/>
    <p:sldId id="272" r:id="rId4"/>
    <p:sldId id="271" r:id="rId5"/>
    <p:sldId id="258" r:id="rId6"/>
    <p:sldId id="259" r:id="rId7"/>
    <p:sldId id="260" r:id="rId8"/>
    <p:sldId id="262" r:id="rId9"/>
    <p:sldId id="263" r:id="rId10"/>
    <p:sldId id="264" r:id="rId11"/>
    <p:sldId id="265" r:id="rId12"/>
    <p:sldId id="266" r:id="rId13"/>
    <p:sldId id="267" r:id="rId14"/>
    <p:sldId id="268" r:id="rId15"/>
    <p:sldId id="269" r:id="rId16"/>
    <p:sldId id="270"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80583" autoAdjust="0"/>
  </p:normalViewPr>
  <p:slideViewPr>
    <p:cSldViewPr snapToGrid="0">
      <p:cViewPr varScale="1">
        <p:scale>
          <a:sx n="44" d="100"/>
          <a:sy n="44" d="100"/>
        </p:scale>
        <p:origin x="105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DC7754-25D8-4808-A077-8B82DDE48075}" type="datetimeFigureOut">
              <a:rPr lang="en-US" smtClean="0"/>
              <a:t>10/20/2013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41D83F-B11B-45C1-A66D-110B79EED333}" type="slidenum">
              <a:rPr lang="en-US" smtClean="0"/>
              <a:t>‹#›</a:t>
            </a:fld>
            <a:endParaRPr lang="en-US"/>
          </a:p>
        </p:txBody>
      </p:sp>
    </p:spTree>
    <p:extLst>
      <p:ext uri="{BB962C8B-B14F-4D97-AF65-F5344CB8AC3E}">
        <p14:creationId xmlns:p14="http://schemas.microsoft.com/office/powerpoint/2010/main" val="117398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role of the preceptor is extremely important in nursing because they are the ones who show new nurses what it is like to be a nurse in the real world. Although they are teaching us about practice in general, they are important because we also view them as role models, people who will introduce us to the field, each other, and organization of our work place, and enhance our education overall. Therefore, the leadership of preceptors is an extremely important topic. To better understand leadership in nursing </a:t>
            </a:r>
            <a:r>
              <a:rPr lang="en-US" baseline="0" dirty="0" err="1" smtClean="0"/>
              <a:t>preceptorship</a:t>
            </a:r>
            <a:r>
              <a:rPr lang="en-US" baseline="0" dirty="0" smtClean="0"/>
              <a:t> and the factors that make people better preceptors than others, a review of journal literature is necessary.</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2</a:t>
            </a:fld>
            <a:endParaRPr lang="en-US"/>
          </a:p>
        </p:txBody>
      </p:sp>
    </p:spTree>
    <p:extLst>
      <p:ext uri="{BB962C8B-B14F-4D97-AF65-F5344CB8AC3E}">
        <p14:creationId xmlns:p14="http://schemas.microsoft.com/office/powerpoint/2010/main" val="2398409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different kinds of leadership styles,</a:t>
            </a:r>
            <a:r>
              <a:rPr lang="en-US" baseline="0" dirty="0" smtClean="0"/>
              <a:t> although it can be argued that only a few are the most ideal for nursing education. I will explain each kind of leadership on the following slides and how this relates to the efficacy of the preceptor and the ability of the students to learn.</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12</a:t>
            </a:fld>
            <a:endParaRPr lang="en-US"/>
          </a:p>
        </p:txBody>
      </p:sp>
    </p:spTree>
    <p:extLst>
      <p:ext uri="{BB962C8B-B14F-4D97-AF65-F5344CB8AC3E}">
        <p14:creationId xmlns:p14="http://schemas.microsoft.com/office/powerpoint/2010/main" val="541571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Autocratic leadership</a:t>
            </a:r>
            <a:r>
              <a:rPr lang="en-US" baseline="0" dirty="0" smtClean="0"/>
              <a:t> is not advantageous in nursing education because it will not give students the opportunity to think on their own or do any problem solving. It is however, useful in life and death clinical situations because it will allow things to get done quickly. Although this is useful for learning clinical techniques, it does not show nurses how to work effectively in a team, which is an important part of nursing education. Although enthusiasm and motivation is a helpful part of charismatic leadership, the team leader, which in this case is the preceptor, is usually focused on his or herself, and wont ask the team to change or improve. Democratic leadership is one of the best leadership styles for preceptors. </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13</a:t>
            </a:fld>
            <a:endParaRPr lang="en-US"/>
          </a:p>
        </p:txBody>
      </p:sp>
    </p:spTree>
    <p:extLst>
      <p:ext uri="{BB962C8B-B14F-4D97-AF65-F5344CB8AC3E}">
        <p14:creationId xmlns:p14="http://schemas.microsoft.com/office/powerpoint/2010/main" val="3481757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Laissez-Faire is detrimental in the clinical setting because it allows nursing students too much freedom. People-oriented</a:t>
            </a:r>
            <a:r>
              <a:rPr lang="en-US" baseline="0" dirty="0" smtClean="0"/>
              <a:t> leadership is extremely beneficial in the clinical setting; however, the people-oriented leader sometime values good team work over decisions which is detrimental to patients. Servant leadership, although it sounds negative, is one of the best forms of leadership available because the preceptor will adapt to the needs of the students. While task-oriented leadership may be useful for a surgery where timing is important, it isn’t helpful to students during the learning process.</a:t>
            </a:r>
            <a:endParaRPr lang="en-US" dirty="0" smtClean="0"/>
          </a:p>
          <a:p>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14</a:t>
            </a:fld>
            <a:endParaRPr lang="en-US"/>
          </a:p>
        </p:txBody>
      </p:sp>
    </p:spTree>
    <p:extLst>
      <p:ext uri="{BB962C8B-B14F-4D97-AF65-F5344CB8AC3E}">
        <p14:creationId xmlns:p14="http://schemas.microsoft.com/office/powerpoint/2010/main" val="24502886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Transactional leadership</a:t>
            </a:r>
            <a:r>
              <a:rPr lang="en-US" baseline="0" dirty="0" smtClean="0"/>
              <a:t> is useful because it defines the role of each nurse on the team, but it operates based on the principle of negative reinforcement rather than positive. A nursing student shouldn’t be afraid to fail because of a novice mistake. Transformational leadership is also useful because it motivates the students.</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15</a:t>
            </a:fld>
            <a:endParaRPr lang="en-US"/>
          </a:p>
        </p:txBody>
      </p:sp>
    </p:spTree>
    <p:extLst>
      <p:ext uri="{BB962C8B-B14F-4D97-AF65-F5344CB8AC3E}">
        <p14:creationId xmlns:p14="http://schemas.microsoft.com/office/powerpoint/2010/main" val="651732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 definition</a:t>
            </a:r>
            <a:r>
              <a:rPr lang="en-US" baseline="0" dirty="0" smtClean="0"/>
              <a:t> of leadership has many broad definitions, it is an extremely important concept in nursing </a:t>
            </a:r>
            <a:r>
              <a:rPr lang="en-US" baseline="0" dirty="0" err="1" smtClean="0"/>
              <a:t>preceptorship</a:t>
            </a:r>
            <a:r>
              <a:rPr lang="en-US" baseline="0" dirty="0" smtClean="0"/>
              <a:t>. A good leader not only “leads a group” or “has power”, but uses this high position to positively influence others. Unfortunately, this leads to the need to distinguish between good leadership and bad leadership. A bad leader simply commands while a good leader leads by example </a:t>
            </a:r>
            <a:r>
              <a:rPr lang="en-US" baseline="0" smtClean="0"/>
              <a:t>and assistance.</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3</a:t>
            </a:fld>
            <a:endParaRPr lang="en-US"/>
          </a:p>
        </p:txBody>
      </p:sp>
    </p:spTree>
    <p:extLst>
      <p:ext uri="{BB962C8B-B14F-4D97-AF65-F5344CB8AC3E}">
        <p14:creationId xmlns:p14="http://schemas.microsoft.com/office/powerpoint/2010/main" val="4203157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41D83F-B11B-45C1-A66D-110B79EED333}" type="slidenum">
              <a:rPr lang="en-US" smtClean="0"/>
              <a:t>4</a:t>
            </a:fld>
            <a:endParaRPr lang="en-US"/>
          </a:p>
        </p:txBody>
      </p:sp>
    </p:spTree>
    <p:extLst>
      <p:ext uri="{BB962C8B-B14F-4D97-AF65-F5344CB8AC3E}">
        <p14:creationId xmlns:p14="http://schemas.microsoft.com/office/powerpoint/2010/main" val="850018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these are only some of the characteristics that make preceptor</a:t>
            </a:r>
            <a:r>
              <a:rPr lang="en-US" baseline="0" dirty="0" smtClean="0"/>
              <a:t> an effective teacher, these are the most important characteristics that an effective preceptor should have. In general, when learning from someone through practice, they should be able to explain what they are doing in detail so that the student not only repeats what is done, but understands it fully. The teacher must also be knowledgeable to answer any questions that a student may have and be able to explain these concepts clearly. Furthermore, it is harmful to a student’s progress to punish a student for not knowing something; rather, they should be rewarded when they are correct and motivated throughout the entire learning process.</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5</a:t>
            </a:fld>
            <a:endParaRPr lang="en-US"/>
          </a:p>
        </p:txBody>
      </p:sp>
    </p:spTree>
    <p:extLst>
      <p:ext uri="{BB962C8B-B14F-4D97-AF65-F5344CB8AC3E}">
        <p14:creationId xmlns:p14="http://schemas.microsoft.com/office/powerpoint/2010/main" val="3208563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 a good educator</a:t>
            </a:r>
            <a:r>
              <a:rPr lang="en-US" baseline="0" dirty="0" smtClean="0"/>
              <a:t> and a leader comes hand in hand when it comes to being a good preceptor. Therefore, I will begin by discussing education techniques that people who wish to be good preceptors should take advantage of. Committed teachers are usually more effective and better leaders because they put more time into putting their lessons together. In addition, preceptors should never explain how to do anything in lecture form; instead they should probe the answers from students by asking them questions. Preceptors should provide positive feedback to students who provide correct answers, and provide information to students about things that were done incorrectly or left out. To make a learning situation seem more relevant, it is always useful for the preceptor to relate this information to techniques that the students already know. At the end of a lesson, the preceptor should provide a brief summary that ties everything that the students learned together.</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6</a:t>
            </a:fld>
            <a:endParaRPr lang="en-US"/>
          </a:p>
        </p:txBody>
      </p:sp>
    </p:spTree>
    <p:extLst>
      <p:ext uri="{BB962C8B-B14F-4D97-AF65-F5344CB8AC3E}">
        <p14:creationId xmlns:p14="http://schemas.microsoft.com/office/powerpoint/2010/main" val="2363202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method that was previously described seems like an easy method to be an effective preceptor and leader for new nurses. However, there are many problems that frequently hinder this efficacy. An article entitled “Mastering the Preceptor Role: Challenges of Clinical Teaching” discusses these issues. It is unfortunate that these issues exist, and before a preceptor is able to learn their leadership style, they must be able to overcome them.</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7</a:t>
            </a:fld>
            <a:endParaRPr lang="en-US"/>
          </a:p>
        </p:txBody>
      </p:sp>
    </p:spTree>
    <p:extLst>
      <p:ext uri="{BB962C8B-B14F-4D97-AF65-F5344CB8AC3E}">
        <p14:creationId xmlns:p14="http://schemas.microsoft.com/office/powerpoint/2010/main" val="724851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8</a:t>
            </a:fld>
            <a:endParaRPr lang="en-US"/>
          </a:p>
        </p:txBody>
      </p:sp>
    </p:spTree>
    <p:extLst>
      <p:ext uri="{BB962C8B-B14F-4D97-AF65-F5344CB8AC3E}">
        <p14:creationId xmlns:p14="http://schemas.microsoft.com/office/powerpoint/2010/main" val="2566826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this specific “action-learning” program may be useful for some preceptors, it is important to focus on what would</a:t>
            </a:r>
            <a:r>
              <a:rPr lang="en-US" baseline="0" dirty="0" smtClean="0"/>
              <a:t> be helpful for all preceptors if there institution were to offer a class. (Referring to slides 2 – 4). It would be useful to create such a class that will incorporate the three roles of the preceptor (slide 2) and utilize all of the learning techniques mentioned on slide 4. Most institutions don’t have a program to educate their preceptors on good teaching methods, and even a one hour session would be more useful to the students than nothing.</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9</a:t>
            </a:fld>
            <a:endParaRPr lang="en-US"/>
          </a:p>
        </p:txBody>
      </p:sp>
    </p:spTree>
    <p:extLst>
      <p:ext uri="{BB962C8B-B14F-4D97-AF65-F5344CB8AC3E}">
        <p14:creationId xmlns:p14="http://schemas.microsoft.com/office/powerpoint/2010/main" val="3409762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little less than half</a:t>
            </a:r>
            <a:r>
              <a:rPr lang="en-US" baseline="0" dirty="0" smtClean="0"/>
              <a:t> of nursing students believed that their preceptors focus on too many other activities during their day and not enough on nursing education. Although it seems obvious that the best nursing leaders and preceptors are the ones who dedicate most of their time to their </a:t>
            </a:r>
            <a:r>
              <a:rPr lang="en-US" baseline="0" dirty="0" err="1" smtClean="0"/>
              <a:t>preceptorship</a:t>
            </a:r>
            <a:r>
              <a:rPr lang="en-US" baseline="0" dirty="0" smtClean="0"/>
              <a:t> will be the most effective, this study indicates that preceptors aren’t truly doing their jobs. As a solution to this problem, it may be necessary to implement more of a screening process for nurses who wish to be preceptors. Although experience is an important factor in deciding who should serve as a role model and teacher for nursing students, a qualifying applicant should need to demonstrate through interviews that they enjoy teaching. A possible position for the requirement should therefore be previous teaching or tutoring experience; it is more likely that if a preceptor has taught before, they did so because they enjoy it.</a:t>
            </a:r>
            <a:endParaRPr lang="en-US" dirty="0"/>
          </a:p>
        </p:txBody>
      </p:sp>
      <p:sp>
        <p:nvSpPr>
          <p:cNvPr id="4" name="Slide Number Placeholder 3"/>
          <p:cNvSpPr>
            <a:spLocks noGrp="1"/>
          </p:cNvSpPr>
          <p:nvPr>
            <p:ph type="sldNum" sz="quarter" idx="10"/>
          </p:nvPr>
        </p:nvSpPr>
        <p:spPr/>
        <p:txBody>
          <a:bodyPr/>
          <a:lstStyle/>
          <a:p>
            <a:fld id="{B841D83F-B11B-45C1-A66D-110B79EED333}" type="slidenum">
              <a:rPr lang="en-US" smtClean="0"/>
              <a:t>10</a:t>
            </a:fld>
            <a:endParaRPr lang="en-US"/>
          </a:p>
        </p:txBody>
      </p:sp>
    </p:spTree>
    <p:extLst>
      <p:ext uri="{BB962C8B-B14F-4D97-AF65-F5344CB8AC3E}">
        <p14:creationId xmlns:p14="http://schemas.microsoft.com/office/powerpoint/2010/main" val="2026070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6E64924-8A57-42B5-9287-BA44D0771A11}"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304763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E64924-8A57-42B5-9287-BA44D0771A11}"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425675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E64924-8A57-42B5-9287-BA44D0771A11}"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4A9B7-0B19-4CB1-97CE-820ECA0EDB7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85822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E64924-8A57-42B5-9287-BA44D0771A11}"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7338948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E64924-8A57-42B5-9287-BA44D0771A11}"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4A9B7-0B19-4CB1-97CE-820ECA0EDB7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447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6E64924-8A57-42B5-9287-BA44D0771A11}"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10845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E64924-8A57-42B5-9287-BA44D0771A11}"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1456794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E64924-8A57-42B5-9287-BA44D0771A11}"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389941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6E64924-8A57-42B5-9287-BA44D0771A11}"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229386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E64924-8A57-42B5-9287-BA44D0771A11}" type="datetimeFigureOut">
              <a:rPr lang="en-US" smtClean="0"/>
              <a:t>10/20/2013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344762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6E64924-8A57-42B5-9287-BA44D0771A11}"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3362018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6E64924-8A57-42B5-9287-BA44D0771A11}" type="datetimeFigureOut">
              <a:rPr lang="en-US" smtClean="0"/>
              <a:t>10/20/2013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395489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6E64924-8A57-42B5-9287-BA44D0771A11}" type="datetimeFigureOut">
              <a:rPr lang="en-US" smtClean="0"/>
              <a:t>10/20/2013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147953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E64924-8A57-42B5-9287-BA44D0771A11}" type="datetimeFigureOut">
              <a:rPr lang="en-US" smtClean="0"/>
              <a:t>10/20/2013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3159153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64924-8A57-42B5-9287-BA44D0771A11}"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109297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64924-8A57-42B5-9287-BA44D0771A11}" type="datetimeFigureOut">
              <a:rPr lang="en-US" smtClean="0"/>
              <a:t>10/20/2013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B4A9B7-0B19-4CB1-97CE-820ECA0EDB7F}" type="slidenum">
              <a:rPr lang="en-US" smtClean="0"/>
              <a:t>‹#›</a:t>
            </a:fld>
            <a:endParaRPr lang="en-US"/>
          </a:p>
        </p:txBody>
      </p:sp>
    </p:spTree>
    <p:extLst>
      <p:ext uri="{BB962C8B-B14F-4D97-AF65-F5344CB8AC3E}">
        <p14:creationId xmlns:p14="http://schemas.microsoft.com/office/powerpoint/2010/main" val="1417332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E64924-8A57-42B5-9287-BA44D0771A11}" type="datetimeFigureOut">
              <a:rPr lang="en-US" smtClean="0"/>
              <a:t>10/20/2013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3B4A9B7-0B19-4CB1-97CE-820ECA0EDB7F}" type="slidenum">
              <a:rPr lang="en-US" smtClean="0"/>
              <a:t>‹#›</a:t>
            </a:fld>
            <a:endParaRPr lang="en-US"/>
          </a:p>
        </p:txBody>
      </p:sp>
    </p:spTree>
    <p:extLst>
      <p:ext uri="{BB962C8B-B14F-4D97-AF65-F5344CB8AC3E}">
        <p14:creationId xmlns:p14="http://schemas.microsoft.com/office/powerpoint/2010/main" val="356660632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ncbi.nlm.nih.gov/pubmed/15481400" TargetMode="External"/><Relationship Id="rId2" Type="http://schemas.openxmlformats.org/officeDocument/2006/relationships/hyperlink" Target="http://www.medscape.com/viewarticle/532189" TargetMode="External"/><Relationship Id="rId1" Type="http://schemas.openxmlformats.org/officeDocument/2006/relationships/slideLayout" Target="../slideLayouts/slideLayout2.xml"/><Relationship Id="rId4" Type="http://schemas.openxmlformats.org/officeDocument/2006/relationships/hyperlink" Target="http://www.sciencedirect.com/science/article/pii/S026069170900244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Leadership in Nursing </a:t>
            </a:r>
            <a:r>
              <a:rPr lang="en-US" dirty="0" err="1" smtClean="0"/>
              <a:t>Preceptorship</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Name</a:t>
            </a:r>
          </a:p>
          <a:p>
            <a:r>
              <a:rPr lang="en-US" dirty="0" smtClean="0"/>
              <a:t>Class</a:t>
            </a:r>
          </a:p>
          <a:p>
            <a:r>
              <a:rPr lang="en-US" dirty="0" smtClean="0"/>
              <a:t>Professor</a:t>
            </a:r>
          </a:p>
          <a:p>
            <a:r>
              <a:rPr lang="en-US" dirty="0" smtClean="0"/>
              <a:t>October 15, 2013</a:t>
            </a:r>
            <a:endParaRPr lang="en-US" dirty="0"/>
          </a:p>
        </p:txBody>
      </p:sp>
    </p:spTree>
    <p:extLst>
      <p:ext uri="{BB962C8B-B14F-4D97-AF65-F5344CB8AC3E}">
        <p14:creationId xmlns:p14="http://schemas.microsoft.com/office/powerpoint/2010/main" val="443443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Preceptors and the Leadership Problem</a:t>
            </a:r>
            <a:endParaRPr lang="en-US" dirty="0"/>
          </a:p>
        </p:txBody>
      </p:sp>
      <p:sp>
        <p:nvSpPr>
          <p:cNvPr id="3" name="Content Placeholder 2"/>
          <p:cNvSpPr>
            <a:spLocks noGrp="1"/>
          </p:cNvSpPr>
          <p:nvPr>
            <p:ph idx="1"/>
          </p:nvPr>
        </p:nvSpPr>
        <p:spPr/>
        <p:txBody>
          <a:bodyPr/>
          <a:lstStyle/>
          <a:p>
            <a:r>
              <a:rPr lang="en-US" dirty="0" err="1" smtClean="0"/>
              <a:t>O’Driscoll</a:t>
            </a:r>
            <a:r>
              <a:rPr lang="en-US" dirty="0" smtClean="0"/>
              <a:t> et al. (2010) have demonstrated that a majority of students do not believe that their preceptors are providing the main source of leadership in their programs</a:t>
            </a:r>
          </a:p>
          <a:p>
            <a:r>
              <a:rPr lang="en-US" dirty="0" smtClean="0"/>
              <a:t>Some students believe that the workload of their preceptors is impacting their education and experience:</a:t>
            </a:r>
          </a:p>
          <a:p>
            <a:endParaRPr lang="en-US" dirty="0" smtClean="0"/>
          </a:p>
        </p:txBody>
      </p:sp>
      <p:pic>
        <p:nvPicPr>
          <p:cNvPr id="4" name="Picture 3"/>
          <p:cNvPicPr>
            <a:picLocks noChangeAspect="1"/>
          </p:cNvPicPr>
          <p:nvPr/>
        </p:nvPicPr>
        <p:blipFill>
          <a:blip r:embed="rId3"/>
          <a:stretch>
            <a:fillRect/>
          </a:stretch>
        </p:blipFill>
        <p:spPr>
          <a:xfrm>
            <a:off x="4538906" y="3746988"/>
            <a:ext cx="3989632" cy="2550450"/>
          </a:xfrm>
          <a:prstGeom prst="rect">
            <a:avLst/>
          </a:prstGeom>
        </p:spPr>
      </p:pic>
    </p:spTree>
    <p:extLst>
      <p:ext uri="{BB962C8B-B14F-4D97-AF65-F5344CB8AC3E}">
        <p14:creationId xmlns:p14="http://schemas.microsoft.com/office/powerpoint/2010/main" val="819795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Problem Cont’d</a:t>
            </a:r>
            <a:endParaRPr lang="en-US" dirty="0"/>
          </a:p>
        </p:txBody>
      </p:sp>
      <p:sp>
        <p:nvSpPr>
          <p:cNvPr id="3" name="Content Placeholder 2"/>
          <p:cNvSpPr>
            <a:spLocks noGrp="1"/>
          </p:cNvSpPr>
          <p:nvPr>
            <p:ph idx="1"/>
          </p:nvPr>
        </p:nvSpPr>
        <p:spPr/>
        <p:txBody>
          <a:bodyPr/>
          <a:lstStyle/>
          <a:p>
            <a:r>
              <a:rPr lang="en-US" dirty="0" smtClean="0"/>
              <a:t>This study also demonstrated that:</a:t>
            </a:r>
          </a:p>
          <a:p>
            <a:pPr lvl="1"/>
            <a:r>
              <a:rPr lang="en-US" dirty="0" smtClean="0"/>
              <a:t>Lecturers’ presence in clinical areas are decreasing</a:t>
            </a:r>
          </a:p>
          <a:p>
            <a:pPr lvl="1"/>
            <a:r>
              <a:rPr lang="en-US" dirty="0" smtClean="0"/>
              <a:t>Practice nurses are becoming less involved with pre-registration students</a:t>
            </a:r>
          </a:p>
          <a:p>
            <a:pPr lvl="1"/>
            <a:r>
              <a:rPr lang="en-US" dirty="0" smtClean="0"/>
              <a:t>Ward managers are usually responsible for leading learning in the wards but that are likely to change their roles to avoid this</a:t>
            </a:r>
          </a:p>
          <a:p>
            <a:r>
              <a:rPr lang="en-US" dirty="0" smtClean="0"/>
              <a:t>As a consequence, mentors are primarily teaching the students, although they don’t usually have adequate time for this task because they must see patients</a:t>
            </a:r>
            <a:endParaRPr lang="en-US" dirty="0"/>
          </a:p>
          <a:p>
            <a:pPr lvl="1"/>
            <a:endParaRPr lang="en-US" dirty="0" smtClean="0"/>
          </a:p>
        </p:txBody>
      </p:sp>
    </p:spTree>
    <p:extLst>
      <p:ext uri="{BB962C8B-B14F-4D97-AF65-F5344CB8AC3E}">
        <p14:creationId xmlns:p14="http://schemas.microsoft.com/office/powerpoint/2010/main" val="181592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Leadership and Patient Outcomes</a:t>
            </a:r>
            <a:endParaRPr lang="en-US" dirty="0"/>
          </a:p>
        </p:txBody>
      </p:sp>
      <p:sp>
        <p:nvSpPr>
          <p:cNvPr id="3" name="Content Placeholder 2"/>
          <p:cNvSpPr>
            <a:spLocks noGrp="1"/>
          </p:cNvSpPr>
          <p:nvPr>
            <p:ph idx="1"/>
          </p:nvPr>
        </p:nvSpPr>
        <p:spPr/>
        <p:txBody>
          <a:bodyPr/>
          <a:lstStyle/>
          <a:p>
            <a:r>
              <a:rPr lang="en-US" dirty="0" smtClean="0"/>
              <a:t>Wong et al. (2007) have shown that certain nursing leadership styles lead to better patient outcomes</a:t>
            </a:r>
          </a:p>
          <a:p>
            <a:r>
              <a:rPr lang="en-US" dirty="0" smtClean="0"/>
              <a:t>It has also been hypothesized that certain preceptor leadership styles lead to nursing students’ overall success as nurses</a:t>
            </a:r>
          </a:p>
          <a:p>
            <a:r>
              <a:rPr lang="en-US" dirty="0" smtClean="0"/>
              <a:t>Psychologists have developed several categories of leadership styles that can describe preceptors and other educators</a:t>
            </a:r>
          </a:p>
          <a:p>
            <a:pPr lvl="1"/>
            <a:r>
              <a:rPr lang="en-US" dirty="0" smtClean="0"/>
              <a:t>Each individual leadership style is useful in its own situation</a:t>
            </a:r>
            <a:endParaRPr lang="en-US" dirty="0"/>
          </a:p>
        </p:txBody>
      </p:sp>
    </p:spTree>
    <p:extLst>
      <p:ext uri="{BB962C8B-B14F-4D97-AF65-F5344CB8AC3E}">
        <p14:creationId xmlns:p14="http://schemas.microsoft.com/office/powerpoint/2010/main" val="3462740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Leadership</a:t>
            </a:r>
            <a:endParaRPr lang="en-US" dirty="0"/>
          </a:p>
        </p:txBody>
      </p:sp>
      <p:sp>
        <p:nvSpPr>
          <p:cNvPr id="3" name="Content Placeholder 2"/>
          <p:cNvSpPr>
            <a:spLocks noGrp="1"/>
          </p:cNvSpPr>
          <p:nvPr>
            <p:ph idx="1"/>
          </p:nvPr>
        </p:nvSpPr>
        <p:spPr/>
        <p:txBody>
          <a:bodyPr/>
          <a:lstStyle/>
          <a:p>
            <a:r>
              <a:rPr lang="en-US" dirty="0" smtClean="0"/>
              <a:t>Autocratic</a:t>
            </a:r>
          </a:p>
          <a:p>
            <a:pPr lvl="1"/>
            <a:r>
              <a:rPr lang="en-US" dirty="0" smtClean="0"/>
              <a:t>The preceptor will mainly bark commands at students</a:t>
            </a:r>
          </a:p>
          <a:p>
            <a:r>
              <a:rPr lang="en-US" dirty="0" smtClean="0"/>
              <a:t>Bureaucratic</a:t>
            </a:r>
          </a:p>
          <a:p>
            <a:pPr lvl="1"/>
            <a:r>
              <a:rPr lang="en-US" dirty="0" smtClean="0"/>
              <a:t>Emphasizes safety and following rules “by the book”</a:t>
            </a:r>
          </a:p>
          <a:p>
            <a:r>
              <a:rPr lang="en-US" dirty="0" smtClean="0"/>
              <a:t>Charismatic </a:t>
            </a:r>
          </a:p>
          <a:p>
            <a:pPr lvl="1"/>
            <a:r>
              <a:rPr lang="en-US" dirty="0" smtClean="0"/>
              <a:t>Enthusiastic and motivation leadership; usually does not lead to change</a:t>
            </a:r>
          </a:p>
          <a:p>
            <a:r>
              <a:rPr lang="en-US" dirty="0" smtClean="0"/>
              <a:t>Democratic</a:t>
            </a:r>
          </a:p>
          <a:p>
            <a:pPr lvl="1"/>
            <a:r>
              <a:rPr lang="en-US" dirty="0" smtClean="0"/>
              <a:t>The leader makes the final decision but the team is involved in decision making</a:t>
            </a:r>
          </a:p>
          <a:p>
            <a:pPr lvl="8"/>
            <a:r>
              <a:rPr lang="en-US" dirty="0" smtClean="0"/>
              <a:t>(Mind Tools, </a:t>
            </a:r>
            <a:r>
              <a:rPr lang="en-US" dirty="0" err="1" smtClean="0"/>
              <a:t>n.d.</a:t>
            </a:r>
            <a:r>
              <a:rPr lang="en-US" dirty="0" smtClean="0"/>
              <a:t>)</a:t>
            </a:r>
          </a:p>
          <a:p>
            <a:endParaRPr lang="en-US" dirty="0"/>
          </a:p>
        </p:txBody>
      </p:sp>
    </p:spTree>
    <p:extLst>
      <p:ext uri="{BB962C8B-B14F-4D97-AF65-F5344CB8AC3E}">
        <p14:creationId xmlns:p14="http://schemas.microsoft.com/office/powerpoint/2010/main" val="98583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Leadership (Cont’d)</a:t>
            </a:r>
            <a:endParaRPr lang="en-US" dirty="0"/>
          </a:p>
        </p:txBody>
      </p:sp>
      <p:sp>
        <p:nvSpPr>
          <p:cNvPr id="3" name="Content Placeholder 2"/>
          <p:cNvSpPr>
            <a:spLocks noGrp="1"/>
          </p:cNvSpPr>
          <p:nvPr>
            <p:ph idx="1"/>
          </p:nvPr>
        </p:nvSpPr>
        <p:spPr>
          <a:xfrm>
            <a:off x="2589212" y="2080847"/>
            <a:ext cx="8915400" cy="3777622"/>
          </a:xfrm>
        </p:spPr>
        <p:txBody>
          <a:bodyPr/>
          <a:lstStyle/>
          <a:p>
            <a:r>
              <a:rPr lang="en-US" dirty="0" smtClean="0"/>
              <a:t>Laissez-Faire</a:t>
            </a:r>
          </a:p>
          <a:p>
            <a:pPr lvl="1"/>
            <a:r>
              <a:rPr lang="en-US" dirty="0" smtClean="0"/>
              <a:t>Allows people to do work on their own</a:t>
            </a:r>
          </a:p>
          <a:p>
            <a:r>
              <a:rPr lang="en-US" dirty="0" smtClean="0"/>
              <a:t>People-Oriented</a:t>
            </a:r>
          </a:p>
          <a:p>
            <a:pPr lvl="1"/>
            <a:r>
              <a:rPr lang="en-US" dirty="0" smtClean="0"/>
              <a:t>Focuses on the team to make decisions</a:t>
            </a:r>
          </a:p>
          <a:p>
            <a:r>
              <a:rPr lang="en-US" dirty="0" smtClean="0"/>
              <a:t>Servant</a:t>
            </a:r>
          </a:p>
          <a:p>
            <a:pPr lvl="1"/>
            <a:r>
              <a:rPr lang="en-US" dirty="0" smtClean="0"/>
              <a:t>Leads based on the needs of the team</a:t>
            </a:r>
          </a:p>
          <a:p>
            <a:r>
              <a:rPr lang="en-US" dirty="0" smtClean="0"/>
              <a:t>Task-Oriented</a:t>
            </a:r>
          </a:p>
          <a:p>
            <a:pPr lvl="1"/>
            <a:r>
              <a:rPr lang="en-US" dirty="0" smtClean="0"/>
              <a:t>Only focuses on getting the job done</a:t>
            </a:r>
          </a:p>
          <a:p>
            <a:pPr lvl="1"/>
            <a:endParaRPr lang="en-US" dirty="0"/>
          </a:p>
        </p:txBody>
      </p:sp>
    </p:spTree>
    <p:extLst>
      <p:ext uri="{BB962C8B-B14F-4D97-AF65-F5344CB8AC3E}">
        <p14:creationId xmlns:p14="http://schemas.microsoft.com/office/powerpoint/2010/main" val="4220688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Leadership (Cont’d)</a:t>
            </a:r>
            <a:endParaRPr lang="en-US" dirty="0"/>
          </a:p>
        </p:txBody>
      </p:sp>
      <p:sp>
        <p:nvSpPr>
          <p:cNvPr id="3" name="Content Placeholder 2"/>
          <p:cNvSpPr>
            <a:spLocks noGrp="1"/>
          </p:cNvSpPr>
          <p:nvPr>
            <p:ph idx="1"/>
          </p:nvPr>
        </p:nvSpPr>
        <p:spPr/>
        <p:txBody>
          <a:bodyPr/>
          <a:lstStyle/>
          <a:p>
            <a:r>
              <a:rPr lang="en-US" dirty="0" smtClean="0"/>
              <a:t>Transactional</a:t>
            </a:r>
          </a:p>
          <a:p>
            <a:pPr lvl="1"/>
            <a:r>
              <a:rPr lang="en-US" dirty="0" smtClean="0"/>
              <a:t>Clear roles and responsibilities but punishment can occur for bad work</a:t>
            </a:r>
          </a:p>
          <a:p>
            <a:r>
              <a:rPr lang="en-US" dirty="0" smtClean="0"/>
              <a:t>Transformational</a:t>
            </a:r>
          </a:p>
          <a:p>
            <a:pPr lvl="1"/>
            <a:r>
              <a:rPr lang="en-US" dirty="0" smtClean="0"/>
              <a:t>Inspiring leadership</a:t>
            </a:r>
            <a:endParaRPr lang="en-US" dirty="0"/>
          </a:p>
        </p:txBody>
      </p:sp>
    </p:spTree>
    <p:extLst>
      <p:ext uri="{BB962C8B-B14F-4D97-AF65-F5344CB8AC3E}">
        <p14:creationId xmlns:p14="http://schemas.microsoft.com/office/powerpoint/2010/main" val="301986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A major problem with preceptor leadership is that many simply don’t want to teach</a:t>
            </a:r>
          </a:p>
          <a:p>
            <a:r>
              <a:rPr lang="en-US" dirty="0" smtClean="0"/>
              <a:t>It may be useful to provide preceptors with a workshop that will help them overcome the problems that they usually face and provide them with useful instructional methods</a:t>
            </a:r>
          </a:p>
          <a:p>
            <a:r>
              <a:rPr lang="en-US" dirty="0" smtClean="0"/>
              <a:t>Democratic and servant leadership should be adapted by almost all preceptors because it will enable them to be more effective teachers</a:t>
            </a:r>
            <a:endParaRPr lang="en-US" dirty="0"/>
          </a:p>
        </p:txBody>
      </p:sp>
    </p:spTree>
    <p:extLst>
      <p:ext uri="{BB962C8B-B14F-4D97-AF65-F5344CB8AC3E}">
        <p14:creationId xmlns:p14="http://schemas.microsoft.com/office/powerpoint/2010/main" val="2602790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Burns C, </a:t>
            </a:r>
            <a:r>
              <a:rPr lang="en-US" dirty="0" err="1" smtClean="0"/>
              <a:t>Beauchesne</a:t>
            </a:r>
            <a:r>
              <a:rPr lang="en-US" dirty="0" smtClean="0"/>
              <a:t> M, Ryan-Krause P, </a:t>
            </a:r>
            <a:r>
              <a:rPr lang="en-US" dirty="0" err="1" smtClean="0"/>
              <a:t>Sawin</a:t>
            </a:r>
            <a:r>
              <a:rPr lang="en-US" dirty="0" smtClean="0"/>
              <a:t> K. </a:t>
            </a:r>
            <a:r>
              <a:rPr lang="en-US" dirty="0"/>
              <a:t>(2006). Mastering the </a:t>
            </a:r>
            <a:r>
              <a:rPr lang="en-US" dirty="0" smtClean="0"/>
              <a:t>	Preceptor </a:t>
            </a:r>
            <a:r>
              <a:rPr lang="en-US" dirty="0"/>
              <a:t>Role: Challenges of Clinical Teaching. </a:t>
            </a:r>
            <a:r>
              <a:rPr lang="en-US" i="1" dirty="0"/>
              <a:t>J </a:t>
            </a:r>
            <a:r>
              <a:rPr lang="en-US" i="1" dirty="0" err="1"/>
              <a:t>Pediatr</a:t>
            </a:r>
            <a:r>
              <a:rPr lang="en-US" i="1" dirty="0"/>
              <a:t> Health </a:t>
            </a:r>
            <a:r>
              <a:rPr lang="en-US" i="1" dirty="0" smtClean="0"/>
              <a:t>Care. 	</a:t>
            </a:r>
            <a:r>
              <a:rPr lang="en-US" dirty="0" smtClean="0"/>
              <a:t>Retrieved </a:t>
            </a:r>
            <a:r>
              <a:rPr lang="en-US" dirty="0"/>
              <a:t>from </a:t>
            </a:r>
            <a:r>
              <a:rPr lang="en-US" dirty="0">
                <a:hlinkClick r:id="rId2"/>
              </a:rPr>
              <a:t>http://</a:t>
            </a:r>
            <a:r>
              <a:rPr lang="en-US" dirty="0" smtClean="0">
                <a:hlinkClick r:id="rId2"/>
              </a:rPr>
              <a:t>www.medscape.com/viewarticle/532189</a:t>
            </a:r>
            <a:endParaRPr lang="en-US" dirty="0" smtClean="0"/>
          </a:p>
          <a:p>
            <a:r>
              <a:rPr lang="en-US" dirty="0"/>
              <a:t>Heller BR, </a:t>
            </a:r>
            <a:r>
              <a:rPr lang="en-US" dirty="0" err="1"/>
              <a:t>Drenkard</a:t>
            </a:r>
            <a:r>
              <a:rPr lang="en-US" dirty="0"/>
              <a:t> K, Esposito-Herr MB, Romano C, Tom S, Valentine N</a:t>
            </a:r>
            <a:r>
              <a:rPr lang="en-US" dirty="0" smtClean="0"/>
              <a:t>. 	(2004). </a:t>
            </a:r>
            <a:r>
              <a:rPr lang="en-US" i="1" dirty="0" smtClean="0"/>
              <a:t>Journal Continuing Education in Nursing. </a:t>
            </a:r>
            <a:r>
              <a:rPr lang="en-US" dirty="0"/>
              <a:t>Retrieved </a:t>
            </a:r>
            <a:r>
              <a:rPr lang="en-US" dirty="0" smtClean="0"/>
              <a:t>	</a:t>
            </a:r>
            <a:r>
              <a:rPr lang="en-US" dirty="0" smtClean="0">
                <a:hlinkClick r:id="rId3"/>
              </a:rPr>
              <a:t>http</a:t>
            </a:r>
            <a:r>
              <a:rPr lang="en-US" dirty="0">
                <a:hlinkClick r:id="rId3"/>
              </a:rPr>
              <a:t>://</a:t>
            </a:r>
            <a:r>
              <a:rPr lang="en-US" dirty="0" smtClean="0">
                <a:hlinkClick r:id="rId3"/>
              </a:rPr>
              <a:t>www.ncbi.nlm.nih.gov/pubmed/15481400</a:t>
            </a:r>
            <a:endParaRPr lang="en-US" dirty="0" smtClean="0"/>
          </a:p>
          <a:p>
            <a:r>
              <a:rPr lang="en-US" dirty="0" smtClean="0"/>
              <a:t>Mind Tools. (</a:t>
            </a:r>
            <a:r>
              <a:rPr lang="en-US" dirty="0" err="1" smtClean="0"/>
              <a:t>n.d.</a:t>
            </a:r>
            <a:r>
              <a:rPr lang="en-US" dirty="0" smtClean="0"/>
              <a:t>). Leadership Styles. </a:t>
            </a:r>
            <a:r>
              <a:rPr lang="en-US" dirty="0"/>
              <a:t>Retrieved from </a:t>
            </a:r>
            <a:r>
              <a:rPr lang="en-US" dirty="0" smtClean="0"/>
              <a:t>	http</a:t>
            </a:r>
            <a:r>
              <a:rPr lang="en-US" dirty="0"/>
              <a:t>://www.mindtools.com/pages/article/newLDR_84.htm</a:t>
            </a:r>
            <a:endParaRPr lang="en-US" dirty="0" smtClean="0"/>
          </a:p>
          <a:p>
            <a:r>
              <a:rPr lang="en-US" dirty="0" err="1" smtClean="0"/>
              <a:t>O’Driscoll</a:t>
            </a:r>
            <a:r>
              <a:rPr lang="en-US" dirty="0" smtClean="0"/>
              <a:t> MF, Allan HT, Smith PA. </a:t>
            </a:r>
            <a:r>
              <a:rPr lang="en-US" dirty="0"/>
              <a:t>(2010). Still looking for leadership – Who </a:t>
            </a:r>
            <a:r>
              <a:rPr lang="en-US" dirty="0" smtClean="0"/>
              <a:t>is		 </a:t>
            </a:r>
            <a:r>
              <a:rPr lang="en-US" dirty="0"/>
              <a:t>responsible for student nurses’ learning in practice</a:t>
            </a:r>
            <a:r>
              <a:rPr lang="en-US" dirty="0" smtClean="0"/>
              <a:t>? </a:t>
            </a:r>
            <a:r>
              <a:rPr lang="en-US" i="1" dirty="0" smtClean="0"/>
              <a:t>Nurse Education 			 Today.</a:t>
            </a:r>
            <a:r>
              <a:rPr lang="en-US" i="1" dirty="0"/>
              <a:t> </a:t>
            </a:r>
            <a:r>
              <a:rPr lang="en-US" dirty="0" smtClean="0"/>
              <a:t>Retrieved </a:t>
            </a:r>
            <a:r>
              <a:rPr lang="en-US" dirty="0"/>
              <a:t>from </a:t>
            </a:r>
            <a:r>
              <a:rPr lang="en-US" dirty="0" smtClean="0"/>
              <a:t>		  	</a:t>
            </a:r>
            <a:r>
              <a:rPr lang="en-US" dirty="0" smtClean="0">
                <a:hlinkClick r:id="rId4"/>
              </a:rPr>
              <a:t>http</a:t>
            </a:r>
            <a:r>
              <a:rPr lang="en-US" dirty="0">
                <a:hlinkClick r:id="rId4"/>
              </a:rPr>
              <a:t>://</a:t>
            </a:r>
            <a:r>
              <a:rPr lang="en-US" dirty="0" smtClean="0">
                <a:hlinkClick r:id="rId4"/>
              </a:rPr>
              <a:t>www.sciencedirect.com/science/article/pii/S0260691709002445</a:t>
            </a:r>
            <a:endParaRPr lang="en-US" dirty="0" smtClean="0"/>
          </a:p>
          <a:p>
            <a:r>
              <a:rPr lang="en-US" dirty="0" smtClean="0"/>
              <a:t>Wong C, Cummings G. </a:t>
            </a:r>
            <a:r>
              <a:rPr lang="en-US" dirty="0"/>
              <a:t>(2007). The relationship between nursing leadership and </a:t>
            </a:r>
            <a:r>
              <a:rPr lang="en-US" dirty="0" smtClean="0"/>
              <a:t>	patient </a:t>
            </a:r>
            <a:r>
              <a:rPr lang="en-US" dirty="0"/>
              <a:t>outcomes: a systematic </a:t>
            </a:r>
            <a:r>
              <a:rPr lang="en-US" dirty="0" smtClean="0"/>
              <a:t>review.</a:t>
            </a:r>
            <a:r>
              <a:rPr lang="en-US" i="1" dirty="0"/>
              <a:t> </a:t>
            </a:r>
            <a:r>
              <a:rPr lang="en-US" i="1" dirty="0" smtClean="0"/>
              <a:t>Nursing Management. </a:t>
            </a:r>
            <a:r>
              <a:rPr lang="en-US" dirty="0" smtClean="0"/>
              <a:t>Retrieved </a:t>
            </a:r>
            <a:r>
              <a:rPr lang="en-US" dirty="0"/>
              <a:t>from </a:t>
            </a:r>
            <a:r>
              <a:rPr lang="en-US" dirty="0" smtClean="0"/>
              <a:t>	http</a:t>
            </a:r>
            <a:r>
              <a:rPr lang="en-US" dirty="0"/>
              <a:t>://onlinelibrary.wiley.com/doi/10.1111/j.1365-2834.2007.00723.x/full</a:t>
            </a:r>
          </a:p>
        </p:txBody>
      </p:sp>
    </p:spTree>
    <p:extLst>
      <p:ext uri="{BB962C8B-B14F-4D97-AF65-F5344CB8AC3E}">
        <p14:creationId xmlns:p14="http://schemas.microsoft.com/office/powerpoint/2010/main" val="358603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the Preceptor</a:t>
            </a:r>
            <a:endParaRPr lang="en-US" dirty="0"/>
          </a:p>
        </p:txBody>
      </p:sp>
      <p:sp>
        <p:nvSpPr>
          <p:cNvPr id="3" name="Content Placeholder 2"/>
          <p:cNvSpPr>
            <a:spLocks noGrp="1"/>
          </p:cNvSpPr>
          <p:nvPr>
            <p:ph idx="1"/>
          </p:nvPr>
        </p:nvSpPr>
        <p:spPr/>
        <p:txBody>
          <a:bodyPr/>
          <a:lstStyle/>
          <a:p>
            <a:r>
              <a:rPr lang="en-US" dirty="0" smtClean="0"/>
              <a:t>Role Model</a:t>
            </a:r>
          </a:p>
          <a:p>
            <a:pPr lvl="1"/>
            <a:r>
              <a:rPr lang="en-US" dirty="0" smtClean="0"/>
              <a:t>Demonstrate ability and competence as a nurse</a:t>
            </a:r>
          </a:p>
          <a:p>
            <a:pPr lvl="1"/>
            <a:r>
              <a:rPr lang="en-US" dirty="0" smtClean="0"/>
              <a:t>Provide appropriate examples of how nurses should behave</a:t>
            </a:r>
          </a:p>
          <a:p>
            <a:pPr lvl="1"/>
            <a:r>
              <a:rPr lang="en-US" dirty="0" smtClean="0"/>
              <a:t>Act ethically and professionally</a:t>
            </a:r>
          </a:p>
          <a:p>
            <a:pPr lvl="1"/>
            <a:r>
              <a:rPr lang="en-US" dirty="0" smtClean="0"/>
              <a:t>Stress the importance of learning from one another and from mistakes</a:t>
            </a:r>
          </a:p>
          <a:p>
            <a:r>
              <a:rPr lang="en-US" dirty="0" smtClean="0"/>
              <a:t>Socializer</a:t>
            </a:r>
          </a:p>
          <a:p>
            <a:pPr lvl="1"/>
            <a:r>
              <a:rPr lang="en-US" dirty="0" smtClean="0"/>
              <a:t>Introduce the students to the field and to each other</a:t>
            </a:r>
          </a:p>
          <a:p>
            <a:r>
              <a:rPr lang="en-US" dirty="0" smtClean="0"/>
              <a:t>Educator</a:t>
            </a:r>
          </a:p>
          <a:p>
            <a:pPr lvl="1"/>
            <a:r>
              <a:rPr lang="en-US" dirty="0" smtClean="0"/>
              <a:t>Determine the needs of each student and help them reach their goals</a:t>
            </a:r>
          </a:p>
          <a:p>
            <a:pPr lvl="1"/>
            <a:r>
              <a:rPr lang="en-US" dirty="0" smtClean="0"/>
              <a:t>Provide student with feedback and help lessons transition into practice</a:t>
            </a:r>
            <a:endParaRPr lang="en-US" dirty="0"/>
          </a:p>
        </p:txBody>
      </p:sp>
    </p:spTree>
    <p:extLst>
      <p:ext uri="{BB962C8B-B14F-4D97-AF65-F5344CB8AC3E}">
        <p14:creationId xmlns:p14="http://schemas.microsoft.com/office/powerpoint/2010/main" val="292197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Leadership</a:t>
            </a:r>
            <a:endParaRPr lang="en-US" dirty="0"/>
          </a:p>
        </p:txBody>
      </p:sp>
      <p:sp>
        <p:nvSpPr>
          <p:cNvPr id="3" name="Content Placeholder 2"/>
          <p:cNvSpPr>
            <a:spLocks noGrp="1"/>
          </p:cNvSpPr>
          <p:nvPr>
            <p:ph idx="1"/>
          </p:nvPr>
        </p:nvSpPr>
        <p:spPr/>
        <p:txBody>
          <a:bodyPr/>
          <a:lstStyle/>
          <a:p>
            <a:r>
              <a:rPr lang="en-US" dirty="0" smtClean="0"/>
              <a:t>(noun) the </a:t>
            </a:r>
            <a:r>
              <a:rPr lang="en-US" dirty="0"/>
              <a:t>action of leading a group of people or an organization.</a:t>
            </a:r>
          </a:p>
          <a:p>
            <a:r>
              <a:rPr lang="en-US" dirty="0"/>
              <a:t>"different styles of </a:t>
            </a:r>
            <a:r>
              <a:rPr lang="en-US" dirty="0" smtClean="0"/>
              <a:t>leadership“</a:t>
            </a:r>
          </a:p>
          <a:p>
            <a:r>
              <a:rPr lang="en-US" dirty="0"/>
              <a:t>a position as a leader of a group, organization, etc</a:t>
            </a:r>
            <a:r>
              <a:rPr lang="en-US" dirty="0" smtClean="0"/>
              <a:t>.</a:t>
            </a:r>
          </a:p>
          <a:p>
            <a:r>
              <a:rPr lang="en-US" dirty="0" smtClean="0"/>
              <a:t>the </a:t>
            </a:r>
            <a:r>
              <a:rPr lang="en-US" dirty="0"/>
              <a:t>power or ability to lead other people</a:t>
            </a:r>
          </a:p>
        </p:txBody>
      </p:sp>
    </p:spTree>
    <p:extLst>
      <p:ext uri="{BB962C8B-B14F-4D97-AF65-F5344CB8AC3E}">
        <p14:creationId xmlns:p14="http://schemas.microsoft.com/office/powerpoint/2010/main" val="35573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defines leadership?</a:t>
            </a:r>
            <a:endParaRPr lang="en-US" dirty="0"/>
          </a:p>
        </p:txBody>
      </p:sp>
      <p:sp>
        <p:nvSpPr>
          <p:cNvPr id="3" name="Content Placeholder 2"/>
          <p:cNvSpPr>
            <a:spLocks noGrp="1"/>
          </p:cNvSpPr>
          <p:nvPr>
            <p:ph idx="1"/>
          </p:nvPr>
        </p:nvSpPr>
        <p:spPr/>
        <p:txBody>
          <a:bodyPr/>
          <a:lstStyle/>
          <a:p>
            <a:r>
              <a:rPr lang="en-US" dirty="0" smtClean="0"/>
              <a:t>The </a:t>
            </a:r>
            <a:r>
              <a:rPr lang="en-US" dirty="0"/>
              <a:t>ability to define a vision and </a:t>
            </a:r>
            <a:r>
              <a:rPr lang="en-US" dirty="0" smtClean="0"/>
              <a:t>guide individuals </a:t>
            </a:r>
            <a:r>
              <a:rPr lang="en-US" dirty="0"/>
              <a:t>and groups toward that vision while </a:t>
            </a:r>
            <a:r>
              <a:rPr lang="en-US" dirty="0" smtClean="0"/>
              <a:t>maintaining group-promoting </a:t>
            </a:r>
            <a:r>
              <a:rPr lang="en-US" dirty="0"/>
              <a:t>teamwork, commitment, and </a:t>
            </a:r>
            <a:r>
              <a:rPr lang="en-US" dirty="0" smtClean="0"/>
              <a:t>effectiveness</a:t>
            </a:r>
          </a:p>
          <a:p>
            <a:r>
              <a:rPr lang="en-US" dirty="0" smtClean="0"/>
              <a:t>Self awareness and self management abilities</a:t>
            </a:r>
          </a:p>
          <a:p>
            <a:r>
              <a:rPr lang="en-US" dirty="0" smtClean="0"/>
              <a:t>Although most people who we see as leaders fall naturally into these positions, these skills can occasionally be learned with careful attention to behaviors of both self and others</a:t>
            </a:r>
          </a:p>
          <a:p>
            <a:r>
              <a:rPr lang="en-US" dirty="0" smtClean="0"/>
              <a:t>Not all leaders are good leaders; the ability to “take charge” should not be considered leadership</a:t>
            </a:r>
            <a:endParaRPr lang="en-US" dirty="0"/>
          </a:p>
        </p:txBody>
      </p:sp>
    </p:spTree>
    <p:extLst>
      <p:ext uri="{BB962C8B-B14F-4D97-AF65-F5344CB8AC3E}">
        <p14:creationId xmlns:p14="http://schemas.microsoft.com/office/powerpoint/2010/main" val="40532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an Effective Preceptor</a:t>
            </a:r>
            <a:endParaRPr lang="en-US" dirty="0"/>
          </a:p>
        </p:txBody>
      </p:sp>
      <p:sp>
        <p:nvSpPr>
          <p:cNvPr id="3" name="Content Placeholder 2"/>
          <p:cNvSpPr>
            <a:spLocks noGrp="1"/>
          </p:cNvSpPr>
          <p:nvPr>
            <p:ph idx="1"/>
          </p:nvPr>
        </p:nvSpPr>
        <p:spPr/>
        <p:txBody>
          <a:bodyPr/>
          <a:lstStyle/>
          <a:p>
            <a:r>
              <a:rPr lang="en-US" dirty="0" smtClean="0"/>
              <a:t>Communication Skills</a:t>
            </a:r>
          </a:p>
          <a:p>
            <a:pPr lvl="1"/>
            <a:r>
              <a:rPr lang="en-US" dirty="0" smtClean="0"/>
              <a:t>Ability to explain the reasons for clinical decisions</a:t>
            </a:r>
          </a:p>
          <a:p>
            <a:pPr lvl="1"/>
            <a:r>
              <a:rPr lang="en-US" dirty="0" smtClean="0"/>
              <a:t>A wealth of knowledge and experience</a:t>
            </a:r>
          </a:p>
          <a:p>
            <a:pPr lvl="1"/>
            <a:r>
              <a:rPr lang="en-US" dirty="0" smtClean="0"/>
              <a:t>Explains information clearly</a:t>
            </a:r>
          </a:p>
          <a:p>
            <a:r>
              <a:rPr lang="en-US" dirty="0" smtClean="0"/>
              <a:t>Evaluation of the Learner</a:t>
            </a:r>
          </a:p>
          <a:p>
            <a:pPr lvl="1"/>
            <a:r>
              <a:rPr lang="en-US" dirty="0" smtClean="0"/>
              <a:t>Providing positive feedback rather than punishment</a:t>
            </a:r>
          </a:p>
          <a:p>
            <a:r>
              <a:rPr lang="en-US" dirty="0" smtClean="0"/>
              <a:t>Motivation</a:t>
            </a:r>
          </a:p>
          <a:p>
            <a:pPr lvl="1"/>
            <a:r>
              <a:rPr lang="en-US" dirty="0" smtClean="0"/>
              <a:t>Promotes making mistakes as part of the learning process</a:t>
            </a:r>
          </a:p>
          <a:p>
            <a:pPr lvl="1"/>
            <a:r>
              <a:rPr lang="en-US" dirty="0" smtClean="0"/>
              <a:t>Emphasizes problem solving</a:t>
            </a:r>
            <a:endParaRPr lang="en-US" dirty="0"/>
          </a:p>
        </p:txBody>
      </p:sp>
    </p:spTree>
    <p:extLst>
      <p:ext uri="{BB962C8B-B14F-4D97-AF65-F5344CB8AC3E}">
        <p14:creationId xmlns:p14="http://schemas.microsoft.com/office/powerpoint/2010/main" val="375298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Educational Techniques in </a:t>
            </a:r>
            <a:r>
              <a:rPr lang="en-US" dirty="0" err="1" smtClean="0"/>
              <a:t>Preceptorship</a:t>
            </a:r>
            <a:endParaRPr lang="en-US" dirty="0"/>
          </a:p>
        </p:txBody>
      </p:sp>
      <p:sp>
        <p:nvSpPr>
          <p:cNvPr id="3" name="Content Placeholder 2"/>
          <p:cNvSpPr>
            <a:spLocks noGrp="1"/>
          </p:cNvSpPr>
          <p:nvPr>
            <p:ph idx="1"/>
          </p:nvPr>
        </p:nvSpPr>
        <p:spPr/>
        <p:txBody>
          <a:bodyPr/>
          <a:lstStyle/>
          <a:p>
            <a:r>
              <a:rPr lang="en-US" dirty="0" smtClean="0"/>
              <a:t>Committed Teaching</a:t>
            </a:r>
          </a:p>
          <a:p>
            <a:r>
              <a:rPr lang="en-US" dirty="0" smtClean="0"/>
              <a:t>Asking for Evidence</a:t>
            </a:r>
          </a:p>
          <a:p>
            <a:r>
              <a:rPr lang="en-US" dirty="0" smtClean="0"/>
              <a:t>Reinforcement of Correct Responses and Actions</a:t>
            </a:r>
          </a:p>
          <a:p>
            <a:r>
              <a:rPr lang="en-US" dirty="0" smtClean="0"/>
              <a:t>Guidance About Mistakes</a:t>
            </a:r>
          </a:p>
          <a:p>
            <a:r>
              <a:rPr lang="en-US" dirty="0" smtClean="0"/>
              <a:t>Relate New Knowledge to Old Knowledge</a:t>
            </a:r>
          </a:p>
          <a:p>
            <a:r>
              <a:rPr lang="en-US" dirty="0" smtClean="0"/>
              <a:t>Provide a Summary</a:t>
            </a:r>
          </a:p>
        </p:txBody>
      </p:sp>
    </p:spTree>
    <p:extLst>
      <p:ext uri="{BB962C8B-B14F-4D97-AF65-F5344CB8AC3E}">
        <p14:creationId xmlns:p14="http://schemas.microsoft.com/office/powerpoint/2010/main" val="1131005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Preceptors Face</a:t>
            </a:r>
            <a:endParaRPr lang="en-US" dirty="0"/>
          </a:p>
        </p:txBody>
      </p:sp>
      <p:sp>
        <p:nvSpPr>
          <p:cNvPr id="3" name="Content Placeholder 2"/>
          <p:cNvSpPr>
            <a:spLocks noGrp="1"/>
          </p:cNvSpPr>
          <p:nvPr>
            <p:ph idx="1"/>
          </p:nvPr>
        </p:nvSpPr>
        <p:spPr/>
        <p:txBody>
          <a:bodyPr/>
          <a:lstStyle/>
          <a:p>
            <a:r>
              <a:rPr lang="en-US" dirty="0" smtClean="0"/>
              <a:t>The clinical setting is at a rapid pace which places demands on the preceptor</a:t>
            </a:r>
          </a:p>
          <a:p>
            <a:r>
              <a:rPr lang="en-US" dirty="0" smtClean="0"/>
              <a:t>Preceptors have difficulty recognizing their students learning style and their own leadership style</a:t>
            </a:r>
          </a:p>
          <a:p>
            <a:r>
              <a:rPr lang="en-US" dirty="0" smtClean="0"/>
              <a:t>Most nurses act as preceptor because they feel obligated to rather then for their love of teaching</a:t>
            </a:r>
          </a:p>
          <a:p>
            <a:endParaRPr lang="en-US" dirty="0"/>
          </a:p>
          <a:p>
            <a:endParaRPr lang="en-US" dirty="0" smtClean="0"/>
          </a:p>
          <a:p>
            <a:endParaRPr lang="en-US" dirty="0"/>
          </a:p>
          <a:p>
            <a:pPr lvl="8"/>
            <a:r>
              <a:rPr lang="en-US" dirty="0" smtClean="0"/>
              <a:t>(Burns et al., 2006)</a:t>
            </a:r>
          </a:p>
          <a:p>
            <a:endParaRPr lang="en-US" dirty="0" smtClean="0"/>
          </a:p>
        </p:txBody>
      </p:sp>
    </p:spTree>
    <p:extLst>
      <p:ext uri="{BB962C8B-B14F-4D97-AF65-F5344CB8AC3E}">
        <p14:creationId xmlns:p14="http://schemas.microsoft.com/office/powerpoint/2010/main" val="1076848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normAutofit/>
          </a:bodyPr>
          <a:lstStyle/>
          <a:p>
            <a:r>
              <a:rPr lang="en-US" dirty="0" smtClean="0"/>
              <a:t>The student, preceptor, and faculty must work together to overcome barriers</a:t>
            </a:r>
          </a:p>
          <a:p>
            <a:pPr lvl="1"/>
            <a:r>
              <a:rPr lang="en-US" dirty="0"/>
              <a:t>Good preceptors are usually “empathic, warm, respectful, and humorous” (Burns et al., 2006)</a:t>
            </a:r>
          </a:p>
          <a:p>
            <a:r>
              <a:rPr lang="en-US" dirty="0" smtClean="0"/>
              <a:t>Preceptors must be aware of how to alter their teaching styles based on what is working for his or her unique group of students</a:t>
            </a:r>
          </a:p>
          <a:p>
            <a:r>
              <a:rPr lang="en-US" dirty="0" smtClean="0"/>
              <a:t>Preceptors should become familiar with different kinds of learners, especially adult learners</a:t>
            </a:r>
          </a:p>
          <a:p>
            <a:pPr lvl="1"/>
            <a:r>
              <a:rPr lang="en-US" dirty="0"/>
              <a:t>Determining ways to include adult learner’s experience in </a:t>
            </a:r>
            <a:r>
              <a:rPr lang="en-US" dirty="0" smtClean="0"/>
              <a:t>activities </a:t>
            </a:r>
            <a:r>
              <a:rPr lang="en-US" dirty="0"/>
              <a:t>is </a:t>
            </a:r>
            <a:r>
              <a:rPr lang="en-US" dirty="0" smtClean="0"/>
              <a:t>helpful</a:t>
            </a:r>
          </a:p>
          <a:p>
            <a:r>
              <a:rPr lang="en-US" dirty="0" smtClean="0"/>
              <a:t>Preceptors should encourage learning through participation</a:t>
            </a:r>
          </a:p>
          <a:p>
            <a:pPr marL="457200" lvl="1" indent="0">
              <a:buNone/>
            </a:pPr>
            <a:endParaRPr lang="en-US" dirty="0" smtClean="0"/>
          </a:p>
        </p:txBody>
      </p:sp>
    </p:spTree>
    <p:extLst>
      <p:ext uri="{BB962C8B-B14F-4D97-AF65-F5344CB8AC3E}">
        <p14:creationId xmlns:p14="http://schemas.microsoft.com/office/powerpoint/2010/main" val="106525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Educating nurses for leadership </a:t>
            </a:r>
            <a:r>
              <a:rPr lang="en-US" dirty="0" smtClean="0"/>
              <a:t>roles</a:t>
            </a:r>
            <a:endParaRPr lang="en-US" dirty="0"/>
          </a:p>
        </p:txBody>
      </p:sp>
      <p:sp>
        <p:nvSpPr>
          <p:cNvPr id="3" name="Content Placeholder 2"/>
          <p:cNvSpPr>
            <a:spLocks noGrp="1"/>
          </p:cNvSpPr>
          <p:nvPr>
            <p:ph idx="1"/>
          </p:nvPr>
        </p:nvSpPr>
        <p:spPr/>
        <p:txBody>
          <a:bodyPr/>
          <a:lstStyle/>
          <a:p>
            <a:r>
              <a:rPr lang="en-US" dirty="0" smtClean="0"/>
              <a:t>Heller et al. (2004) proposed that it may be useful to have leadership programs in order to educate preceptors on how to be good educators</a:t>
            </a:r>
          </a:p>
          <a:p>
            <a:r>
              <a:rPr lang="en-US" dirty="0" smtClean="0"/>
              <a:t>It is important to understand that people aren’t inherently born with leadership skills and it may be useful to incorporate this kind of a plan to ensure that nursing students are being taught effectively</a:t>
            </a:r>
          </a:p>
          <a:p>
            <a:r>
              <a:rPr lang="en-US" dirty="0" smtClean="0"/>
              <a:t>In this study, Heller et al. implemented an “action-learning” course to guide preceptors</a:t>
            </a:r>
          </a:p>
          <a:p>
            <a:r>
              <a:rPr lang="en-US" dirty="0" smtClean="0"/>
              <a:t>A majority of the students believed that this course was useful</a:t>
            </a:r>
            <a:endParaRPr lang="en-US" dirty="0"/>
          </a:p>
        </p:txBody>
      </p:sp>
    </p:spTree>
    <p:extLst>
      <p:ext uri="{BB962C8B-B14F-4D97-AF65-F5344CB8AC3E}">
        <p14:creationId xmlns:p14="http://schemas.microsoft.com/office/powerpoint/2010/main" val="265448789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2610</TotalTime>
  <Words>2107</Words>
  <Application>Microsoft Office PowerPoint</Application>
  <PresentationFormat>Widescreen</PresentationFormat>
  <Paragraphs>135</Paragraphs>
  <Slides>17</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Wisp</vt:lpstr>
      <vt:lpstr>Leadership in Nursing Preceptorship</vt:lpstr>
      <vt:lpstr>The Role of the Preceptor</vt:lpstr>
      <vt:lpstr>Definitions of Leadership</vt:lpstr>
      <vt:lpstr>What defines leadership?</vt:lpstr>
      <vt:lpstr>Characteristics of an Effective Preceptor</vt:lpstr>
      <vt:lpstr>Educational Techniques in Preceptorship</vt:lpstr>
      <vt:lpstr>Problems Preceptors Face</vt:lpstr>
      <vt:lpstr>Solutions</vt:lpstr>
      <vt:lpstr>Educating nurses for leadership roles</vt:lpstr>
      <vt:lpstr>Preceptors and the Leadership Problem</vt:lpstr>
      <vt:lpstr>Leadership Problem Cont’d</vt:lpstr>
      <vt:lpstr>Nursing Leadership and Patient Outcomes</vt:lpstr>
      <vt:lpstr>Types of Leadership</vt:lpstr>
      <vt:lpstr>Types of Leadership (Cont’d)</vt:lpstr>
      <vt:lpstr>Types of Leadership (Cont’d)</vt:lpstr>
      <vt:lpstr>Conclusions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Nursing Preceptorship</dc:title>
  <dc:creator>Cheryl Mazzeo</dc:creator>
  <cp:lastModifiedBy>Cheryl Mazzeo</cp:lastModifiedBy>
  <cp:revision>19</cp:revision>
  <dcterms:created xsi:type="dcterms:W3CDTF">2013-10-13T01:37:31Z</dcterms:created>
  <dcterms:modified xsi:type="dcterms:W3CDTF">2013-10-20T13:28:07Z</dcterms:modified>
</cp:coreProperties>
</file>