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311" autoAdjust="0"/>
  </p:normalViewPr>
  <p:slideViewPr>
    <p:cSldViewPr>
      <p:cViewPr varScale="1">
        <p:scale>
          <a:sx n="23" d="100"/>
          <a:sy n="23" d="100"/>
        </p:scale>
        <p:origin x="-84"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C8E358-4C6B-491E-894E-3E25C18AC76F}" type="datetimeFigureOut">
              <a:rPr lang="en-US" smtClean="0"/>
              <a:pPr/>
              <a:t>4/19/2013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24B2A6-F386-4E05-92E6-D495B21570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the five primary</a:t>
            </a:r>
            <a:r>
              <a:rPr lang="en-US" baseline="0" dirty="0" smtClean="0"/>
              <a:t> points that defines the business case of </a:t>
            </a:r>
            <a:r>
              <a:rPr lang="en-US" baseline="0" dirty="0" err="1" smtClean="0"/>
              <a:t>Zegna</a:t>
            </a:r>
            <a:r>
              <a:rPr lang="en-US" baseline="0" dirty="0" smtClean="0"/>
              <a:t> and the way it operates in the market.</a:t>
            </a:r>
          </a:p>
          <a:p>
            <a:r>
              <a:rPr lang="en-US" baseline="0" dirty="0" smtClean="0"/>
              <a:t>(ANSWER FOR QUESTION 1)</a:t>
            </a:r>
            <a:endParaRPr lang="en-US" dirty="0"/>
          </a:p>
        </p:txBody>
      </p:sp>
      <p:sp>
        <p:nvSpPr>
          <p:cNvPr id="4" name="Slide Number Placeholder 3"/>
          <p:cNvSpPr>
            <a:spLocks noGrp="1"/>
          </p:cNvSpPr>
          <p:nvPr>
            <p:ph type="sldNum" sz="quarter" idx="10"/>
          </p:nvPr>
        </p:nvSpPr>
        <p:spPr/>
        <p:txBody>
          <a:bodyPr/>
          <a:lstStyle/>
          <a:p>
            <a:fld id="{4F24B2A6-F386-4E05-92E6-D495B215700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Quality is one matter that remains as</a:t>
            </a:r>
            <a:r>
              <a:rPr lang="en-US" baseline="0" dirty="0" smtClean="0"/>
              <a:t> the strong source of confidence for companies like </a:t>
            </a:r>
            <a:r>
              <a:rPr lang="en-US" baseline="0" dirty="0" err="1" smtClean="0"/>
              <a:t>Zegna</a:t>
            </a:r>
            <a:r>
              <a:rPr lang="en-US" baseline="0" dirty="0" smtClean="0"/>
              <a:t>. It could be understood that somehow, the capacity of the company to provide what is needed by its clients has made </a:t>
            </a:r>
            <a:r>
              <a:rPr lang="en-US" baseline="0" dirty="0" err="1" smtClean="0"/>
              <a:t>Zegna</a:t>
            </a:r>
            <a:r>
              <a:rPr lang="en-US" baseline="0" dirty="0" smtClean="0"/>
              <a:t> a great name in the industry? </a:t>
            </a:r>
            <a:endParaRPr lang="en-US" baseline="0" dirty="0" smtClean="0"/>
          </a:p>
          <a:p>
            <a:r>
              <a:rPr lang="en-US" baseline="0" dirty="0" smtClean="0"/>
              <a:t>(ANSWER FOR QUESTION 2)</a:t>
            </a:r>
            <a:endParaRPr lang="en-US" dirty="0"/>
          </a:p>
        </p:txBody>
      </p:sp>
      <p:sp>
        <p:nvSpPr>
          <p:cNvPr id="4" name="Slide Number Placeholder 3"/>
          <p:cNvSpPr>
            <a:spLocks noGrp="1"/>
          </p:cNvSpPr>
          <p:nvPr>
            <p:ph type="sldNum" sz="quarter" idx="10"/>
          </p:nvPr>
        </p:nvSpPr>
        <p:spPr/>
        <p:txBody>
          <a:bodyPr/>
          <a:lstStyle/>
          <a:p>
            <a:fld id="{4F24B2A6-F386-4E05-92E6-D495B215700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important for</a:t>
            </a:r>
            <a:r>
              <a:rPr lang="en-US" baseline="0" dirty="0" smtClean="0"/>
              <a:t> brands like </a:t>
            </a:r>
            <a:r>
              <a:rPr lang="en-US" baseline="0" dirty="0" err="1" smtClean="0"/>
              <a:t>Zegna</a:t>
            </a:r>
            <a:r>
              <a:rPr lang="en-US" baseline="0" dirty="0" smtClean="0"/>
              <a:t> to remain in relative line to defining their strength in remaining in the industry. Knowing who their market is and knowing what they want specifically gives </a:t>
            </a:r>
            <a:r>
              <a:rPr lang="en-US" baseline="0" dirty="0" err="1" smtClean="0"/>
              <a:t>Zegna</a:t>
            </a:r>
            <a:r>
              <a:rPr lang="en-US" baseline="0" dirty="0" smtClean="0"/>
              <a:t> an edge </a:t>
            </a:r>
            <a:r>
              <a:rPr lang="en-US" baseline="0" dirty="0" smtClean="0"/>
              <a:t>apart from the others.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(ANSWER FOR QUESTION 2)</a:t>
            </a:r>
            <a:endParaRPr lang="en-US" dirty="0" smtClean="0"/>
          </a:p>
          <a:p>
            <a:endParaRPr lang="en-US" dirty="0"/>
          </a:p>
        </p:txBody>
      </p:sp>
      <p:sp>
        <p:nvSpPr>
          <p:cNvPr id="4" name="Slide Number Placeholder 3"/>
          <p:cNvSpPr>
            <a:spLocks noGrp="1"/>
          </p:cNvSpPr>
          <p:nvPr>
            <p:ph type="sldNum" sz="quarter" idx="10"/>
          </p:nvPr>
        </p:nvSpPr>
        <p:spPr/>
        <p:txBody>
          <a:bodyPr/>
          <a:lstStyle/>
          <a:p>
            <a:fld id="{4F24B2A6-F386-4E05-92E6-D495B215700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Corporate</a:t>
            </a:r>
            <a:r>
              <a:rPr lang="en-US" baseline="0" dirty="0" smtClean="0"/>
              <a:t> responsibility is the element that makes business organizations more responsive to the needs and demands of the community. It could be realized that somehow, it is through this that corporations are able to give back to the communities that </a:t>
            </a:r>
            <a:r>
              <a:rPr lang="en-US" baseline="0" dirty="0" smtClean="0"/>
              <a:t>they are supposed to serve.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(ANSWER FOR QUESTION 3)</a:t>
            </a:r>
            <a:endParaRPr lang="en-US" dirty="0" smtClean="0"/>
          </a:p>
          <a:p>
            <a:endParaRPr lang="en-US" dirty="0"/>
          </a:p>
        </p:txBody>
      </p:sp>
      <p:sp>
        <p:nvSpPr>
          <p:cNvPr id="4" name="Slide Number Placeholder 3"/>
          <p:cNvSpPr>
            <a:spLocks noGrp="1"/>
          </p:cNvSpPr>
          <p:nvPr>
            <p:ph type="sldNum" sz="quarter" idx="10"/>
          </p:nvPr>
        </p:nvSpPr>
        <p:spPr/>
        <p:txBody>
          <a:bodyPr/>
          <a:lstStyle/>
          <a:p>
            <a:fld id="{4F24B2A6-F386-4E05-92E6-D495B215700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Art is an important part</a:t>
            </a:r>
            <a:r>
              <a:rPr lang="en-US" baseline="0" dirty="0" smtClean="0"/>
              <a:t> of the company’s value. Establishing agencies that could preserve these matters could actually make it easier for the organization to retain a name in the market from the point of their beginning to the point of their development in the market.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(ANSWER FOR QUESTION 3)</a:t>
            </a:r>
            <a:endParaRPr lang="en-US" dirty="0" smtClean="0"/>
          </a:p>
          <a:p>
            <a:endParaRPr lang="en-US" dirty="0"/>
          </a:p>
        </p:txBody>
      </p:sp>
      <p:sp>
        <p:nvSpPr>
          <p:cNvPr id="4" name="Slide Number Placeholder 3"/>
          <p:cNvSpPr>
            <a:spLocks noGrp="1"/>
          </p:cNvSpPr>
          <p:nvPr>
            <p:ph type="sldNum" sz="quarter" idx="10"/>
          </p:nvPr>
        </p:nvSpPr>
        <p:spPr/>
        <p:txBody>
          <a:bodyPr/>
          <a:lstStyle/>
          <a:p>
            <a:fld id="{4F24B2A6-F386-4E05-92E6-D495B215700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Luxury</a:t>
            </a:r>
            <a:r>
              <a:rPr lang="en-US" baseline="0" dirty="0" smtClean="0"/>
              <a:t> for </a:t>
            </a:r>
            <a:r>
              <a:rPr lang="en-US" baseline="0" dirty="0" err="1" smtClean="0"/>
              <a:t>Zegna</a:t>
            </a:r>
            <a:r>
              <a:rPr lang="en-US" baseline="0" dirty="0" smtClean="0"/>
              <a:t> is more than just a concept. It is a culture that specifically makes a great impact on how its people intend to live their lives according to style, comfort and quality which specifically marks their name in the market they are engaged with. </a:t>
            </a:r>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(ANSWER FOR QUESTION 4)</a:t>
            </a:r>
            <a:endParaRPr lang="en-US" dirty="0" smtClean="0"/>
          </a:p>
          <a:p>
            <a:endParaRPr lang="en-US" dirty="0"/>
          </a:p>
        </p:txBody>
      </p:sp>
      <p:sp>
        <p:nvSpPr>
          <p:cNvPr id="4" name="Slide Number Placeholder 3"/>
          <p:cNvSpPr>
            <a:spLocks noGrp="1"/>
          </p:cNvSpPr>
          <p:nvPr>
            <p:ph type="sldNum" sz="quarter" idx="10"/>
          </p:nvPr>
        </p:nvSpPr>
        <p:spPr/>
        <p:txBody>
          <a:bodyPr/>
          <a:lstStyle/>
          <a:p>
            <a:fld id="{4F24B2A6-F386-4E05-92E6-D495B215700D}"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B295FE-6872-45D6-B982-F3A2787BB4E3}" type="datetimeFigureOut">
              <a:rPr lang="en-US" smtClean="0"/>
              <a:pPr/>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44F1A-E91C-4BB5-91B9-9084000091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B295FE-6872-45D6-B982-F3A2787BB4E3}" type="datetimeFigureOut">
              <a:rPr lang="en-US" smtClean="0"/>
              <a:pPr/>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44F1A-E91C-4BB5-91B9-9084000091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B295FE-6872-45D6-B982-F3A2787BB4E3}" type="datetimeFigureOut">
              <a:rPr lang="en-US" smtClean="0"/>
              <a:pPr/>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44F1A-E91C-4BB5-91B9-9084000091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B295FE-6872-45D6-B982-F3A2787BB4E3}" type="datetimeFigureOut">
              <a:rPr lang="en-US" smtClean="0"/>
              <a:pPr/>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44F1A-E91C-4BB5-91B9-9084000091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B295FE-6872-45D6-B982-F3A2787BB4E3}" type="datetimeFigureOut">
              <a:rPr lang="en-US" smtClean="0"/>
              <a:pPr/>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44F1A-E91C-4BB5-91B9-9084000091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B295FE-6872-45D6-B982-F3A2787BB4E3}" type="datetimeFigureOut">
              <a:rPr lang="en-US" smtClean="0"/>
              <a:pPr/>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44F1A-E91C-4BB5-91B9-9084000091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B295FE-6872-45D6-B982-F3A2787BB4E3}" type="datetimeFigureOut">
              <a:rPr lang="en-US" smtClean="0"/>
              <a:pPr/>
              <a:t>4/19/2013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044F1A-E91C-4BB5-91B9-9084000091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B295FE-6872-45D6-B982-F3A2787BB4E3}" type="datetimeFigureOut">
              <a:rPr lang="en-US" smtClean="0"/>
              <a:pPr/>
              <a:t>4/19/2013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044F1A-E91C-4BB5-91B9-9084000091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295FE-6872-45D6-B982-F3A2787BB4E3}" type="datetimeFigureOut">
              <a:rPr lang="en-US" smtClean="0"/>
              <a:pPr/>
              <a:t>4/19/2013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044F1A-E91C-4BB5-91B9-9084000091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295FE-6872-45D6-B982-F3A2787BB4E3}" type="datetimeFigureOut">
              <a:rPr lang="en-US" smtClean="0"/>
              <a:pPr/>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44F1A-E91C-4BB5-91B9-9084000091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295FE-6872-45D6-B982-F3A2787BB4E3}" type="datetimeFigureOut">
              <a:rPr lang="en-US" smtClean="0"/>
              <a:pPr/>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44F1A-E91C-4BB5-91B9-9084000091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295FE-6872-45D6-B982-F3A2787BB4E3}" type="datetimeFigureOut">
              <a:rPr lang="en-US" smtClean="0"/>
              <a:pPr/>
              <a:t>4/19/2013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44F1A-E91C-4BB5-91B9-9084000091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hyperlink" Target="http://fashiongear.fibre2fashion.com/brand-story/ermenegildo-zegna/journey.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zegnagroup.com/images/il_lanificio/i_tessuti/i_tessuti.jpg"/>
          <p:cNvPicPr>
            <a:picLocks noChangeAspect="1" noChangeArrowheads="1"/>
          </p:cNvPicPr>
          <p:nvPr/>
        </p:nvPicPr>
        <p:blipFill>
          <a:blip r:embed="rId2" cstate="print">
            <a:lum bright="70000" contrast="-70000"/>
          </a:blip>
          <a:srcRect/>
          <a:stretch>
            <a:fillRect/>
          </a:stretch>
        </p:blipFill>
        <p:spPr bwMode="auto">
          <a:xfrm>
            <a:off x="533400" y="914399"/>
            <a:ext cx="6781800" cy="5574083"/>
          </a:xfrm>
          <a:prstGeom prst="rect">
            <a:avLst/>
          </a:prstGeom>
          <a:noFill/>
          <a:effectLst>
            <a:softEdge rad="127000"/>
          </a:effectLst>
        </p:spPr>
      </p:pic>
      <p:sp>
        <p:nvSpPr>
          <p:cNvPr id="2" name="Title 1"/>
          <p:cNvSpPr>
            <a:spLocks noGrp="1"/>
          </p:cNvSpPr>
          <p:nvPr>
            <p:ph type="ctrTitle"/>
          </p:nvPr>
        </p:nvSpPr>
        <p:spPr/>
        <p:txBody>
          <a:bodyPr/>
          <a:lstStyle/>
          <a:p>
            <a:r>
              <a:rPr lang="en-US" b="1" dirty="0" smtClean="0">
                <a:solidFill>
                  <a:srgbClr val="002060"/>
                </a:solidFill>
              </a:rPr>
              <a:t>Understanding the Branding Approach of </a:t>
            </a:r>
            <a:r>
              <a:rPr lang="en-US" b="1" dirty="0" err="1" smtClean="0">
                <a:solidFill>
                  <a:srgbClr val="002060"/>
                </a:solidFill>
              </a:rPr>
              <a:t>Zegna</a:t>
            </a:r>
            <a:r>
              <a:rPr lang="en-US" b="1" dirty="0" smtClean="0">
                <a:solidFill>
                  <a:srgbClr val="002060"/>
                </a:solidFill>
              </a:rPr>
              <a:t> Wool Mill</a:t>
            </a:r>
            <a:endParaRPr lang="en-US" b="1" dirty="0">
              <a:solidFill>
                <a:srgbClr val="002060"/>
              </a:solidFill>
            </a:endParaRPr>
          </a:p>
        </p:txBody>
      </p:sp>
      <p:sp>
        <p:nvSpPr>
          <p:cNvPr id="3" name="Subtitle 2"/>
          <p:cNvSpPr>
            <a:spLocks noGrp="1"/>
          </p:cNvSpPr>
          <p:nvPr>
            <p:ph type="subTitle" idx="1"/>
          </p:nvPr>
        </p:nvSpPr>
        <p:spPr>
          <a:xfrm>
            <a:off x="1371600" y="3886200"/>
            <a:ext cx="6477000" cy="1752600"/>
          </a:xfrm>
        </p:spPr>
        <p:txBody>
          <a:bodyPr/>
          <a:lstStyle/>
          <a:p>
            <a:r>
              <a:rPr lang="en-US" b="1" i="1" dirty="0" smtClean="0"/>
              <a:t>A Presentation on Analyzing the Marketing Approach of the Company </a:t>
            </a:r>
            <a:endParaRPr lang="en-US"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ml-textil.com/images/uploaded/Cloth%20EZegna+CoccardJJ(1).jpg"/>
          <p:cNvPicPr>
            <a:picLocks noChangeAspect="1" noChangeArrowheads="1"/>
          </p:cNvPicPr>
          <p:nvPr/>
        </p:nvPicPr>
        <p:blipFill>
          <a:blip r:embed="rId3" cstate="print">
            <a:lum bright="70000" contrast="-70000"/>
          </a:blip>
          <a:srcRect/>
          <a:stretch>
            <a:fillRect/>
          </a:stretch>
        </p:blipFill>
        <p:spPr bwMode="auto">
          <a:xfrm>
            <a:off x="762000" y="2667000"/>
            <a:ext cx="7239000" cy="4191000"/>
          </a:xfrm>
          <a:prstGeom prst="rect">
            <a:avLst/>
          </a:prstGeom>
          <a:noFill/>
        </p:spPr>
      </p:pic>
      <p:pic>
        <p:nvPicPr>
          <p:cNvPr id="4098" name="Picture 2" descr="http://fashiongear.fibre2fashion.com/brand-story/ermenegildo-zegna/images/inner-head5.jpg"/>
          <p:cNvPicPr>
            <a:picLocks noChangeAspect="1" noChangeArrowheads="1"/>
          </p:cNvPicPr>
          <p:nvPr/>
        </p:nvPicPr>
        <p:blipFill>
          <a:blip r:embed="rId4" cstate="print"/>
          <a:srcRect/>
          <a:stretch>
            <a:fillRect/>
          </a:stretch>
        </p:blipFill>
        <p:spPr bwMode="auto">
          <a:xfrm>
            <a:off x="0" y="0"/>
            <a:ext cx="3028950" cy="2600325"/>
          </a:xfrm>
          <a:prstGeom prst="rect">
            <a:avLst/>
          </a:prstGeom>
          <a:noFill/>
        </p:spPr>
      </p:pic>
      <p:cxnSp>
        <p:nvCxnSpPr>
          <p:cNvPr id="6" name="Straight Connector 5"/>
          <p:cNvCxnSpPr/>
          <p:nvPr/>
        </p:nvCxnSpPr>
        <p:spPr>
          <a:xfrm>
            <a:off x="3048000" y="1524000"/>
            <a:ext cx="6019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0" y="1676400"/>
            <a:ext cx="6019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1828800"/>
            <a:ext cx="6019800"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64423" y="381000"/>
            <a:ext cx="3177280" cy="584775"/>
          </a:xfrm>
          <a:prstGeom prst="rect">
            <a:avLst/>
          </a:prstGeom>
          <a:noFill/>
        </p:spPr>
        <p:txBody>
          <a:bodyPr wrap="none" lIns="91440" tIns="45720" rIns="91440" bIns="45720">
            <a:spAutoFit/>
          </a:bodyPr>
          <a:lstStyle/>
          <a:p>
            <a:pPr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Case Background </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102" name="Picture 6" descr="http://t2.gstatic.com/images?q=tbn:ANd9GcQXwthFq-VCxT9QBeBmWjlMElP_Iwbc__cR1oZfn_Xn03seOdfF"/>
          <p:cNvPicPr>
            <a:picLocks noChangeAspect="1" noChangeArrowheads="1"/>
          </p:cNvPicPr>
          <p:nvPr/>
        </p:nvPicPr>
        <p:blipFill>
          <a:blip r:embed="rId5" cstate="print"/>
          <a:srcRect/>
          <a:stretch>
            <a:fillRect/>
          </a:stretch>
        </p:blipFill>
        <p:spPr bwMode="auto">
          <a:xfrm>
            <a:off x="7014107" y="5105401"/>
            <a:ext cx="2129894" cy="1752600"/>
          </a:xfrm>
          <a:prstGeom prst="rect">
            <a:avLst/>
          </a:prstGeom>
          <a:noFill/>
          <a:effectLst>
            <a:softEdge rad="317500"/>
          </a:effectLst>
        </p:spPr>
      </p:pic>
      <p:sp>
        <p:nvSpPr>
          <p:cNvPr id="13" name="Rectangle 12"/>
          <p:cNvSpPr/>
          <p:nvPr/>
        </p:nvSpPr>
        <p:spPr>
          <a:xfrm>
            <a:off x="1226383" y="2286000"/>
            <a:ext cx="7917617" cy="923330"/>
          </a:xfrm>
          <a:prstGeom prst="rect">
            <a:avLst/>
          </a:prstGeom>
          <a:noFill/>
        </p:spPr>
        <p:txBody>
          <a:bodyPr wrap="none" lIns="91440" tIns="45720" rIns="91440" bIns="45720">
            <a:spAutoFit/>
          </a:bodyPr>
          <a:lstStyle/>
          <a:p>
            <a:pPr marL="457200" indent="-457200" algn="ctr">
              <a:buAutoNum type="arabicPeriod"/>
            </a:pPr>
            <a:r>
              <a:rPr lang="en-US" sz="2400" b="1" cap="none" spc="0" baseline="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Zegna</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is established  under the course of a value for art </a:t>
            </a:r>
            <a:r>
              <a:rPr lang="en-US" sz="5400" b="1" cap="none" spc="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4" name="Rectangle 13"/>
          <p:cNvSpPr/>
          <p:nvPr/>
        </p:nvSpPr>
        <p:spPr>
          <a:xfrm>
            <a:off x="0" y="3124200"/>
            <a:ext cx="7200754" cy="923330"/>
          </a:xfrm>
          <a:prstGeom prst="rect">
            <a:avLst/>
          </a:prstGeom>
          <a:noFill/>
        </p:spPr>
        <p:txBody>
          <a:bodyPr wrap="none" lIns="91440" tIns="45720" rIns="91440" bIns="45720">
            <a:spAutoFit/>
          </a:bodyPr>
          <a:lstStyle/>
          <a:p>
            <a:pPr algn="ct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a:t>
            </a:r>
            <a:r>
              <a:rPr lang="en-US" sz="5400" b="1" cap="none" spc="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2400" b="1" cap="none" spc="0" baseline="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Zegna</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realizes the need for valuing client demands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5" name="Rectangle 14"/>
          <p:cNvSpPr/>
          <p:nvPr/>
        </p:nvSpPr>
        <p:spPr>
          <a:xfrm>
            <a:off x="2743200" y="4038600"/>
            <a:ext cx="5439374" cy="923330"/>
          </a:xfrm>
          <a:prstGeom prst="rect">
            <a:avLst/>
          </a:prstGeom>
          <a:noFill/>
        </p:spPr>
        <p:txBody>
          <a:bodyPr wrap="none" lIns="91440" tIns="45720" rIns="91440" bIns="45720">
            <a:spAutoFit/>
          </a:bodyPr>
          <a:lstStyle/>
          <a:p>
            <a:pPr algn="ct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 </a:t>
            </a:r>
            <a:r>
              <a:rPr lang="en-US" sz="5400" b="1" cap="none" spc="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2400" b="1" cap="none" spc="0" baseline="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Zegna</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is based on comfort and style </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6" name="Rectangle 15"/>
          <p:cNvSpPr/>
          <p:nvPr/>
        </p:nvSpPr>
        <p:spPr>
          <a:xfrm>
            <a:off x="0" y="4876800"/>
            <a:ext cx="8398389" cy="646331"/>
          </a:xfrm>
          <a:prstGeom prst="rect">
            <a:avLst/>
          </a:prstGeom>
          <a:noFill/>
        </p:spPr>
        <p:txBody>
          <a:bodyPr wrap="none" lIns="91440" tIns="45720" rIns="91440" bIns="45720">
            <a:spAutoFit/>
          </a:bodyPr>
          <a:lstStyle/>
          <a:p>
            <a:pPr algn="ct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 </a:t>
            </a:r>
            <a:r>
              <a:rPr lang="en-US" sz="2400" b="1" cap="none" spc="0" baseline="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Zegna</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is based on serving the community’s desires and needs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7" name="Rectangle 16"/>
          <p:cNvSpPr/>
          <p:nvPr/>
        </p:nvSpPr>
        <p:spPr>
          <a:xfrm>
            <a:off x="0" y="5486400"/>
            <a:ext cx="9026894" cy="1077218"/>
          </a:xfrm>
          <a:prstGeom prst="rect">
            <a:avLst/>
          </a:prstGeom>
          <a:noFill/>
        </p:spPr>
        <p:txBody>
          <a:bodyPr wrap="none" lIns="91440" tIns="45720" rIns="91440" bIns="45720">
            <a:spAutoFit/>
          </a:bodyPr>
          <a:lstStyle/>
          <a:p>
            <a:pPr algn="ct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5.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Zegna</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is established on the course of wanting to provide</a:t>
            </a:r>
          </a:p>
          <a:p>
            <a:pPr algn="ct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what is wanted and needed by the market </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3" grpId="0"/>
      <p:bldP spid="14" grpId="0"/>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ml-textil.com/images/uploaded/Cloth%20EZegna+CoccardJJ(1).jpg"/>
          <p:cNvPicPr>
            <a:picLocks noChangeAspect="1" noChangeArrowheads="1"/>
          </p:cNvPicPr>
          <p:nvPr/>
        </p:nvPicPr>
        <p:blipFill>
          <a:blip r:embed="rId3" cstate="print">
            <a:lum bright="70000" contrast="-70000"/>
          </a:blip>
          <a:srcRect/>
          <a:stretch>
            <a:fillRect/>
          </a:stretch>
        </p:blipFill>
        <p:spPr bwMode="auto">
          <a:xfrm>
            <a:off x="762000" y="2667000"/>
            <a:ext cx="7239000" cy="4191000"/>
          </a:xfrm>
          <a:prstGeom prst="rect">
            <a:avLst/>
          </a:prstGeom>
          <a:noFill/>
        </p:spPr>
      </p:pic>
      <p:pic>
        <p:nvPicPr>
          <p:cNvPr id="4098" name="Picture 2" descr="http://fashiongear.fibre2fashion.com/brand-story/ermenegildo-zegna/images/inner-head5.jpg"/>
          <p:cNvPicPr>
            <a:picLocks noChangeAspect="1" noChangeArrowheads="1"/>
          </p:cNvPicPr>
          <p:nvPr/>
        </p:nvPicPr>
        <p:blipFill>
          <a:blip r:embed="rId4" cstate="print"/>
          <a:srcRect/>
          <a:stretch>
            <a:fillRect/>
          </a:stretch>
        </p:blipFill>
        <p:spPr bwMode="auto">
          <a:xfrm>
            <a:off x="0" y="0"/>
            <a:ext cx="3028950" cy="2600325"/>
          </a:xfrm>
          <a:prstGeom prst="rect">
            <a:avLst/>
          </a:prstGeom>
          <a:noFill/>
        </p:spPr>
      </p:pic>
      <p:cxnSp>
        <p:nvCxnSpPr>
          <p:cNvPr id="6" name="Straight Connector 5"/>
          <p:cNvCxnSpPr/>
          <p:nvPr/>
        </p:nvCxnSpPr>
        <p:spPr>
          <a:xfrm>
            <a:off x="3048000" y="1524000"/>
            <a:ext cx="6019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0" y="1676400"/>
            <a:ext cx="6019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1828800"/>
            <a:ext cx="6019800"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807141" y="381000"/>
            <a:ext cx="3891835" cy="1077218"/>
          </a:xfrm>
          <a:prstGeom prst="rect">
            <a:avLst/>
          </a:prstGeom>
          <a:noFill/>
        </p:spPr>
        <p:txBody>
          <a:bodyPr wrap="none" lIns="91440" tIns="45720" rIns="91440" bIns="45720">
            <a:spAutoFit/>
          </a:bodyPr>
          <a:lstStyle/>
          <a:p>
            <a:pPr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Quality that Goes</a:t>
            </a:r>
          </a:p>
          <a:p>
            <a:pPr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with the Name </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Rectangle 10"/>
          <p:cNvSpPr/>
          <p:nvPr/>
        </p:nvSpPr>
        <p:spPr>
          <a:xfrm>
            <a:off x="762000" y="2819400"/>
            <a:ext cx="7895430" cy="1200329"/>
          </a:xfrm>
          <a:prstGeom prst="rect">
            <a:avLst/>
          </a:prstGeom>
          <a:noFill/>
        </p:spPr>
        <p:txBody>
          <a:bodyPr wrap="none" lIns="91440" tIns="45720" rIns="91440" bIns="45720">
            <a:spAutoFit/>
          </a:bodyPr>
          <a:lstStyle/>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While ther</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 are many luxury brands for women,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Zegna</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Wool Mill is one that remains strongly relative to the desire </a:t>
            </a:r>
          </a:p>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of serving the needs of men for comfort and style </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 name="Rectangle 11"/>
          <p:cNvSpPr/>
          <p:nvPr/>
        </p:nvSpPr>
        <p:spPr>
          <a:xfrm>
            <a:off x="40982" y="4267200"/>
            <a:ext cx="6688819" cy="1938992"/>
          </a:xfrm>
          <a:prstGeom prst="rect">
            <a:avLst/>
          </a:prstGeom>
          <a:noFill/>
        </p:spPr>
        <p:txBody>
          <a:bodyPr wrap="none" lIns="91440" tIns="45720" rIns="91440" bIns="45720">
            <a:spAutoFit/>
          </a:bodyPr>
          <a:lstStyle/>
          <a:p>
            <a:pPr algn="ct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With the quality that </a:t>
            </a:r>
            <a:r>
              <a:rPr lang="en-US" sz="2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Zegna</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tried to </a:t>
            </a:r>
          </a:p>
          <a:p>
            <a:pPr algn="ct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establish in the past, his personal involvement </a:t>
            </a:r>
          </a:p>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the process of producing the finest products</a:t>
            </a:r>
          </a:p>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 his company</a:t>
            </a: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makes each final result a source of </a:t>
            </a:r>
          </a:p>
          <a:p>
            <a:pPr algn="ct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q</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uality defined name as presented in the market. </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4102" name="Picture 6" descr="http://t2.gstatic.com/images?q=tbn:ANd9GcQXwthFq-VCxT9QBeBmWjlMElP_Iwbc__cR1oZfn_Xn03seOdfF"/>
          <p:cNvPicPr>
            <a:picLocks noChangeAspect="1" noChangeArrowheads="1"/>
          </p:cNvPicPr>
          <p:nvPr/>
        </p:nvPicPr>
        <p:blipFill>
          <a:blip r:embed="rId5" cstate="print"/>
          <a:srcRect/>
          <a:stretch>
            <a:fillRect/>
          </a:stretch>
        </p:blipFill>
        <p:spPr bwMode="auto">
          <a:xfrm>
            <a:off x="7014107" y="5105401"/>
            <a:ext cx="2129894" cy="1752600"/>
          </a:xfrm>
          <a:prstGeom prst="rect">
            <a:avLst/>
          </a:prstGeom>
          <a:noFill/>
          <a:effectLst>
            <a:softEdge rad="317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plus(in)">
                                      <p:cBhvr>
                                        <p:cTn id="13" dur="20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heel(4)">
                                      <p:cBhvr>
                                        <p:cTn id="1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ml-textil.com/images/uploaded/Cloth%20EZegna+CoccardJJ(1).jpg"/>
          <p:cNvPicPr>
            <a:picLocks noChangeAspect="1" noChangeArrowheads="1"/>
          </p:cNvPicPr>
          <p:nvPr/>
        </p:nvPicPr>
        <p:blipFill>
          <a:blip r:embed="rId3" cstate="print">
            <a:lum bright="70000" contrast="-70000"/>
          </a:blip>
          <a:srcRect/>
          <a:stretch>
            <a:fillRect/>
          </a:stretch>
        </p:blipFill>
        <p:spPr bwMode="auto">
          <a:xfrm>
            <a:off x="762000" y="2667000"/>
            <a:ext cx="7239000" cy="4191000"/>
          </a:xfrm>
          <a:prstGeom prst="rect">
            <a:avLst/>
          </a:prstGeom>
          <a:noFill/>
        </p:spPr>
      </p:pic>
      <p:pic>
        <p:nvPicPr>
          <p:cNvPr id="4098" name="Picture 2" descr="http://fashiongear.fibre2fashion.com/brand-story/ermenegildo-zegna/images/inner-head5.jpg"/>
          <p:cNvPicPr>
            <a:picLocks noChangeAspect="1" noChangeArrowheads="1"/>
          </p:cNvPicPr>
          <p:nvPr/>
        </p:nvPicPr>
        <p:blipFill>
          <a:blip r:embed="rId4" cstate="print"/>
          <a:srcRect/>
          <a:stretch>
            <a:fillRect/>
          </a:stretch>
        </p:blipFill>
        <p:spPr bwMode="auto">
          <a:xfrm>
            <a:off x="0" y="0"/>
            <a:ext cx="3028950" cy="2600325"/>
          </a:xfrm>
          <a:prstGeom prst="rect">
            <a:avLst/>
          </a:prstGeom>
          <a:noFill/>
        </p:spPr>
      </p:pic>
      <p:cxnSp>
        <p:nvCxnSpPr>
          <p:cNvPr id="6" name="Straight Connector 5"/>
          <p:cNvCxnSpPr/>
          <p:nvPr/>
        </p:nvCxnSpPr>
        <p:spPr>
          <a:xfrm>
            <a:off x="3048000" y="1524000"/>
            <a:ext cx="6019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0" y="1676400"/>
            <a:ext cx="6019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1828800"/>
            <a:ext cx="6019800"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027703" y="381000"/>
            <a:ext cx="5450723" cy="1077218"/>
          </a:xfrm>
          <a:prstGeom prst="rect">
            <a:avLst/>
          </a:prstGeom>
          <a:noFill/>
        </p:spPr>
        <p:txBody>
          <a:bodyPr wrap="none" lIns="91440" tIns="45720" rIns="91440" bIns="45720">
            <a:spAutoFit/>
          </a:bodyPr>
          <a:lstStyle/>
          <a:p>
            <a:pPr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Comfort and Style In Exchange </a:t>
            </a:r>
          </a:p>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 LOYALTY</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102" name="Picture 6" descr="http://t2.gstatic.com/images?q=tbn:ANd9GcQXwthFq-VCxT9QBeBmWjlMElP_Iwbc__cR1oZfn_Xn03seOdfF"/>
          <p:cNvPicPr>
            <a:picLocks noChangeAspect="1" noChangeArrowheads="1"/>
          </p:cNvPicPr>
          <p:nvPr/>
        </p:nvPicPr>
        <p:blipFill>
          <a:blip r:embed="rId5" cstate="print"/>
          <a:srcRect/>
          <a:stretch>
            <a:fillRect/>
          </a:stretch>
        </p:blipFill>
        <p:spPr bwMode="auto">
          <a:xfrm>
            <a:off x="7014107" y="5105401"/>
            <a:ext cx="2129894" cy="1752600"/>
          </a:xfrm>
          <a:prstGeom prst="rect">
            <a:avLst/>
          </a:prstGeom>
          <a:noFill/>
          <a:effectLst>
            <a:softEdge rad="317500"/>
          </a:effectLst>
        </p:spPr>
      </p:pic>
      <p:sp>
        <p:nvSpPr>
          <p:cNvPr id="13" name="Rectangle 12"/>
          <p:cNvSpPr/>
          <p:nvPr/>
        </p:nvSpPr>
        <p:spPr>
          <a:xfrm>
            <a:off x="2971800" y="1981200"/>
            <a:ext cx="5858527" cy="830997"/>
          </a:xfrm>
          <a:prstGeom prst="rect">
            <a:avLst/>
          </a:prstGeom>
          <a:noFill/>
        </p:spPr>
        <p:txBody>
          <a:bodyPr wrap="none" lIns="91440" tIns="45720" rIns="91440" bIns="45720">
            <a:spAutoFit/>
          </a:bodyPr>
          <a:lstStyle/>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branding approach of </a:t>
            </a:r>
            <a:r>
              <a:rPr lang="en-US" sz="2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Zegna</a:t>
            </a: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is based on </a:t>
            </a:r>
          </a:p>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providing what their market demands for</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4" name="TextBox 13"/>
          <p:cNvSpPr txBox="1"/>
          <p:nvPr/>
        </p:nvSpPr>
        <p:spPr>
          <a:xfrm>
            <a:off x="457200" y="2971800"/>
            <a:ext cx="5638800" cy="1938992"/>
          </a:xfrm>
          <a:prstGeom prst="rect">
            <a:avLst/>
          </a:prstGeom>
          <a:noFill/>
        </p:spPr>
        <p:txBody>
          <a:bodyPr wrap="square" rtlCol="0">
            <a:spAutoFit/>
          </a:bodyPr>
          <a:lstStyle/>
          <a:p>
            <a:r>
              <a:rPr lang="en-US" sz="2000" b="1" dirty="0" smtClean="0"/>
              <a:t>The difference between serving men and women in fashion obviously draws down with that of the fact that men also focuses on high-end comfort apart from style. Believably, this is the reason why </a:t>
            </a:r>
            <a:r>
              <a:rPr lang="en-US" sz="2000" b="1" dirty="0" err="1" smtClean="0"/>
              <a:t>Zegna</a:t>
            </a:r>
            <a:r>
              <a:rPr lang="en-US" sz="2000" b="1" dirty="0" smtClean="0"/>
              <a:t> aims to give what the men clients want from their clothes.</a:t>
            </a:r>
            <a:endParaRPr lang="en-US" sz="2000" b="1" dirty="0"/>
          </a:p>
        </p:txBody>
      </p:sp>
      <p:sp>
        <p:nvSpPr>
          <p:cNvPr id="15" name="Rectangle 14"/>
          <p:cNvSpPr/>
          <p:nvPr/>
        </p:nvSpPr>
        <p:spPr>
          <a:xfrm>
            <a:off x="1361825" y="4800600"/>
            <a:ext cx="4820101" cy="1200329"/>
          </a:xfrm>
          <a:prstGeom prst="rect">
            <a:avLst/>
          </a:prstGeom>
          <a:noFill/>
        </p:spPr>
        <p:txBody>
          <a:bodyPr wrap="non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Men are willing to pay, </a:t>
            </a:r>
          </a:p>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when they find what they want,</a:t>
            </a:r>
          </a:p>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they stay loyal to the brand. </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ppt_w</p:attrName>
                                        </p:attrNameLst>
                                      </p:cBhvr>
                                      <p:tavLst>
                                        <p:tav tm="0">
                                          <p:val>
                                            <p:strVal val="#ppt_w*0.70"/>
                                          </p:val>
                                        </p:tav>
                                        <p:tav tm="100000">
                                          <p:val>
                                            <p:strVal val="#ppt_w"/>
                                          </p:val>
                                        </p:tav>
                                      </p:tavLst>
                                    </p:anim>
                                    <p:anim calcmode="lin" valueType="num">
                                      <p:cBhvr>
                                        <p:cTn id="14" dur="1000" fill="hold"/>
                                        <p:tgtEl>
                                          <p:spTgt spid="13"/>
                                        </p:tgtEl>
                                        <p:attrNameLst>
                                          <p:attrName>ppt_h</p:attrName>
                                        </p:attrNameLst>
                                      </p:cBhvr>
                                      <p:tavLst>
                                        <p:tav tm="0">
                                          <p:val>
                                            <p:strVal val="#ppt_h"/>
                                          </p:val>
                                        </p:tav>
                                        <p:tav tm="100000">
                                          <p:val>
                                            <p:strVal val="#ppt_h"/>
                                          </p:val>
                                        </p:tav>
                                      </p:tavLst>
                                    </p:anim>
                                    <p:animEffect transition="in" filter="fade">
                                      <p:cBhvr>
                                        <p:cTn id="15" dur="10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plus(in)">
                                      <p:cBhvr>
                                        <p:cTn id="20" dur="20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Horizontal)">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ml-textil.com/images/uploaded/Cloth%20EZegna+CoccardJJ(1).jpg"/>
          <p:cNvPicPr>
            <a:picLocks noChangeAspect="1" noChangeArrowheads="1"/>
          </p:cNvPicPr>
          <p:nvPr/>
        </p:nvPicPr>
        <p:blipFill>
          <a:blip r:embed="rId3" cstate="print">
            <a:lum bright="70000" contrast="-70000"/>
          </a:blip>
          <a:srcRect/>
          <a:stretch>
            <a:fillRect/>
          </a:stretch>
        </p:blipFill>
        <p:spPr bwMode="auto">
          <a:xfrm>
            <a:off x="762000" y="2667000"/>
            <a:ext cx="7239000" cy="4191000"/>
          </a:xfrm>
          <a:prstGeom prst="rect">
            <a:avLst/>
          </a:prstGeom>
          <a:noFill/>
        </p:spPr>
      </p:pic>
      <p:pic>
        <p:nvPicPr>
          <p:cNvPr id="4098" name="Picture 2" descr="http://fashiongear.fibre2fashion.com/brand-story/ermenegildo-zegna/images/inner-head5.jpg"/>
          <p:cNvPicPr>
            <a:picLocks noChangeAspect="1" noChangeArrowheads="1"/>
          </p:cNvPicPr>
          <p:nvPr/>
        </p:nvPicPr>
        <p:blipFill>
          <a:blip r:embed="rId4" cstate="print"/>
          <a:srcRect/>
          <a:stretch>
            <a:fillRect/>
          </a:stretch>
        </p:blipFill>
        <p:spPr bwMode="auto">
          <a:xfrm>
            <a:off x="0" y="0"/>
            <a:ext cx="3028950" cy="2600325"/>
          </a:xfrm>
          <a:prstGeom prst="rect">
            <a:avLst/>
          </a:prstGeom>
          <a:noFill/>
        </p:spPr>
      </p:pic>
      <p:cxnSp>
        <p:nvCxnSpPr>
          <p:cNvPr id="6" name="Straight Connector 5"/>
          <p:cNvCxnSpPr/>
          <p:nvPr/>
        </p:nvCxnSpPr>
        <p:spPr>
          <a:xfrm>
            <a:off x="3048000" y="1524000"/>
            <a:ext cx="6019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0" y="1676400"/>
            <a:ext cx="6019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1828800"/>
            <a:ext cx="6019800"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82486" y="381000"/>
            <a:ext cx="5761514" cy="954107"/>
          </a:xfrm>
          <a:prstGeom prst="rect">
            <a:avLst/>
          </a:prstGeom>
          <a:noFill/>
        </p:spPr>
        <p:txBody>
          <a:bodyPr wrap="none" lIns="91440" tIns="45720" rIns="91440" bIns="45720">
            <a:spAutoFit/>
          </a:bodyPr>
          <a:lstStyle/>
          <a:p>
            <a:pPr algn="ct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Considering Corporate Responsibility </a:t>
            </a:r>
          </a:p>
          <a:p>
            <a:pPr algn="ct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 a Source of Market Competence </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102" name="Picture 6" descr="http://t2.gstatic.com/images?q=tbn:ANd9GcQXwthFq-VCxT9QBeBmWjlMElP_Iwbc__cR1oZfn_Xn03seOdfF"/>
          <p:cNvPicPr>
            <a:picLocks noChangeAspect="1" noChangeArrowheads="1"/>
          </p:cNvPicPr>
          <p:nvPr/>
        </p:nvPicPr>
        <p:blipFill>
          <a:blip r:embed="rId5" cstate="print"/>
          <a:srcRect/>
          <a:stretch>
            <a:fillRect/>
          </a:stretch>
        </p:blipFill>
        <p:spPr bwMode="auto">
          <a:xfrm>
            <a:off x="7014107" y="5105401"/>
            <a:ext cx="2129894" cy="1752600"/>
          </a:xfrm>
          <a:prstGeom prst="rect">
            <a:avLst/>
          </a:prstGeom>
          <a:noFill/>
          <a:effectLst>
            <a:softEdge rad="317500"/>
          </a:effectLst>
        </p:spPr>
      </p:pic>
      <p:sp>
        <p:nvSpPr>
          <p:cNvPr id="13" name="Rectangle 12"/>
          <p:cNvSpPr/>
          <p:nvPr/>
        </p:nvSpPr>
        <p:spPr>
          <a:xfrm>
            <a:off x="3235043" y="1981200"/>
            <a:ext cx="5332101" cy="1569660"/>
          </a:xfrm>
          <a:prstGeom prst="rect">
            <a:avLst/>
          </a:prstGeom>
          <a:noFill/>
        </p:spPr>
        <p:txBody>
          <a:bodyPr wrap="none" lIns="91440" tIns="45720" rIns="91440" bIns="45720">
            <a:spAutoFit/>
          </a:bodyPr>
          <a:lstStyle/>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Establishing the </a:t>
            </a:r>
            <a:r>
              <a:rPr lang="en-US" sz="2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Zegna</a:t>
            </a: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Foundation </a:t>
            </a:r>
          </a:p>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gives the compan</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 a chance to give back</a:t>
            </a:r>
          </a:p>
          <a:p>
            <a:pPr algn="ct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to the society what they have gained </a:t>
            </a:r>
          </a:p>
          <a:p>
            <a:pPr algn="ct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from serving the market. </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4" name="TextBox 13"/>
          <p:cNvSpPr txBox="1"/>
          <p:nvPr/>
        </p:nvSpPr>
        <p:spPr>
          <a:xfrm>
            <a:off x="0" y="3657600"/>
            <a:ext cx="5638800" cy="1631216"/>
          </a:xfrm>
          <a:prstGeom prst="rect">
            <a:avLst/>
          </a:prstGeom>
          <a:noFill/>
        </p:spPr>
        <p:txBody>
          <a:bodyPr wrap="square" rtlCol="0">
            <a:spAutoFit/>
          </a:bodyPr>
          <a:lstStyle/>
          <a:p>
            <a:r>
              <a:rPr lang="en-US" sz="2000" b="1" dirty="0" smtClean="0"/>
              <a:t>The foundation supports several welfare programs that assist the less fortunate members of the community. This gives the organization an opportunity to mark the cause behind their efforts of providing luxurious clothing for men. </a:t>
            </a:r>
            <a:endParaRPr lang="en-US" sz="2000" b="1" dirty="0"/>
          </a:p>
        </p:txBody>
      </p:sp>
      <p:sp>
        <p:nvSpPr>
          <p:cNvPr id="15" name="Rectangle 14"/>
          <p:cNvSpPr/>
          <p:nvPr/>
        </p:nvSpPr>
        <p:spPr>
          <a:xfrm>
            <a:off x="914400" y="5257800"/>
            <a:ext cx="6823855" cy="1200329"/>
          </a:xfrm>
          <a:prstGeom prst="rect">
            <a:avLst/>
          </a:prstGeom>
          <a:noFill/>
        </p:spPr>
        <p:txBody>
          <a:bodyPr wrap="non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Every organization needs to give back to the society.</a:t>
            </a:r>
          </a:p>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For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Zegna</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their foundation provides this option</a:t>
            </a:r>
          </a:p>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through providing more than what is needed.</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plus(in)">
                                      <p:cBhvr>
                                        <p:cTn id="13" dur="20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strips(downLeft)">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ml-textil.com/images/uploaded/Cloth%20EZegna+CoccardJJ(1).jpg"/>
          <p:cNvPicPr>
            <a:picLocks noChangeAspect="1" noChangeArrowheads="1"/>
          </p:cNvPicPr>
          <p:nvPr/>
        </p:nvPicPr>
        <p:blipFill>
          <a:blip r:embed="rId3" cstate="print">
            <a:lum bright="70000" contrast="-70000"/>
          </a:blip>
          <a:srcRect/>
          <a:stretch>
            <a:fillRect/>
          </a:stretch>
        </p:blipFill>
        <p:spPr bwMode="auto">
          <a:xfrm>
            <a:off x="762000" y="2667000"/>
            <a:ext cx="7239000" cy="4191000"/>
          </a:xfrm>
          <a:prstGeom prst="rect">
            <a:avLst/>
          </a:prstGeom>
          <a:noFill/>
        </p:spPr>
      </p:pic>
      <p:pic>
        <p:nvPicPr>
          <p:cNvPr id="4098" name="Picture 2" descr="http://fashiongear.fibre2fashion.com/brand-story/ermenegildo-zegna/images/inner-head5.jpg"/>
          <p:cNvPicPr>
            <a:picLocks noChangeAspect="1" noChangeArrowheads="1"/>
          </p:cNvPicPr>
          <p:nvPr/>
        </p:nvPicPr>
        <p:blipFill>
          <a:blip r:embed="rId4" cstate="print"/>
          <a:srcRect/>
          <a:stretch>
            <a:fillRect/>
          </a:stretch>
        </p:blipFill>
        <p:spPr bwMode="auto">
          <a:xfrm>
            <a:off x="0" y="0"/>
            <a:ext cx="3028950" cy="2600325"/>
          </a:xfrm>
          <a:prstGeom prst="rect">
            <a:avLst/>
          </a:prstGeom>
          <a:noFill/>
        </p:spPr>
      </p:pic>
      <p:cxnSp>
        <p:nvCxnSpPr>
          <p:cNvPr id="6" name="Straight Connector 5"/>
          <p:cNvCxnSpPr/>
          <p:nvPr/>
        </p:nvCxnSpPr>
        <p:spPr>
          <a:xfrm>
            <a:off x="3048000" y="1524000"/>
            <a:ext cx="6019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0" y="1676400"/>
            <a:ext cx="6019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1828800"/>
            <a:ext cx="6019800"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82486" y="381000"/>
            <a:ext cx="5761514" cy="954107"/>
          </a:xfrm>
          <a:prstGeom prst="rect">
            <a:avLst/>
          </a:prstGeom>
          <a:noFill/>
        </p:spPr>
        <p:txBody>
          <a:bodyPr wrap="none" lIns="91440" tIns="45720" rIns="91440" bIns="45720">
            <a:spAutoFit/>
          </a:bodyPr>
          <a:lstStyle/>
          <a:p>
            <a:pPr algn="ct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Considering Corporate Responsibility </a:t>
            </a:r>
          </a:p>
          <a:p>
            <a:pPr algn="ct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 a Source of Market Competence </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102" name="Picture 6" descr="http://t2.gstatic.com/images?q=tbn:ANd9GcQXwthFq-VCxT9QBeBmWjlMElP_Iwbc__cR1oZfn_Xn03seOdfF"/>
          <p:cNvPicPr>
            <a:picLocks noChangeAspect="1" noChangeArrowheads="1"/>
          </p:cNvPicPr>
          <p:nvPr/>
        </p:nvPicPr>
        <p:blipFill>
          <a:blip r:embed="rId5" cstate="print"/>
          <a:srcRect/>
          <a:stretch>
            <a:fillRect/>
          </a:stretch>
        </p:blipFill>
        <p:spPr bwMode="auto">
          <a:xfrm>
            <a:off x="7014107" y="5105401"/>
            <a:ext cx="2129894" cy="1752600"/>
          </a:xfrm>
          <a:prstGeom prst="rect">
            <a:avLst/>
          </a:prstGeom>
          <a:noFill/>
          <a:effectLst>
            <a:softEdge rad="317500"/>
          </a:effectLst>
        </p:spPr>
      </p:pic>
      <p:sp>
        <p:nvSpPr>
          <p:cNvPr id="13" name="Rectangle 12"/>
          <p:cNvSpPr/>
          <p:nvPr/>
        </p:nvSpPr>
        <p:spPr>
          <a:xfrm>
            <a:off x="3937324" y="1981200"/>
            <a:ext cx="3927550" cy="461665"/>
          </a:xfrm>
          <a:prstGeom prst="rect">
            <a:avLst/>
          </a:prstGeom>
          <a:noFill/>
        </p:spPr>
        <p:txBody>
          <a:bodyPr wrap="none" lIns="91440" tIns="45720" rIns="91440" bIns="45720">
            <a:spAutoFit/>
          </a:bodyPr>
          <a:lstStyle/>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CESA ZEGNA and ALL APERTO</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5" name="Rectangle 14"/>
          <p:cNvSpPr/>
          <p:nvPr/>
        </p:nvSpPr>
        <p:spPr>
          <a:xfrm>
            <a:off x="758538" y="4114800"/>
            <a:ext cx="6678431" cy="1200329"/>
          </a:xfrm>
          <a:prstGeom prst="rect">
            <a:avLst/>
          </a:prstGeom>
          <a:noFill/>
        </p:spPr>
        <p:txBody>
          <a:bodyPr wrap="non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Mostly focused on art and culture,</a:t>
            </a:r>
          </a:p>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these agencies of the organization aim to preserve</a:t>
            </a:r>
          </a:p>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the value of the business for art, style and design. </a:t>
            </a:r>
          </a:p>
        </p:txBody>
      </p:sp>
      <p:sp>
        <p:nvSpPr>
          <p:cNvPr id="12" name="TextBox 11"/>
          <p:cNvSpPr txBox="1"/>
          <p:nvPr/>
        </p:nvSpPr>
        <p:spPr>
          <a:xfrm>
            <a:off x="3429000" y="2438400"/>
            <a:ext cx="4876800" cy="1200329"/>
          </a:xfrm>
          <a:prstGeom prst="rect">
            <a:avLst/>
          </a:prstGeom>
          <a:noFill/>
        </p:spPr>
        <p:txBody>
          <a:bodyPr wrap="square" rtlCol="0">
            <a:spAutoFit/>
          </a:bodyPr>
          <a:lstStyle/>
          <a:p>
            <a:r>
              <a:rPr lang="en-US" dirty="0" smtClean="0"/>
              <a:t>These institutions established by the business specifically provides a better source of trust for the community to give them particular a particular mark in the market.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000" fill="hold"/>
                                        <p:tgtEl>
                                          <p:spTgt spid="12"/>
                                        </p:tgtEl>
                                        <p:attrNameLst>
                                          <p:attrName>ppt_w</p:attrName>
                                        </p:attrNameLst>
                                      </p:cBhvr>
                                      <p:tavLst>
                                        <p:tav tm="0">
                                          <p:val>
                                            <p:strVal val="#ppt_w*0.70"/>
                                          </p:val>
                                        </p:tav>
                                        <p:tav tm="100000">
                                          <p:val>
                                            <p:strVal val="#ppt_w"/>
                                          </p:val>
                                        </p:tav>
                                      </p:tavLst>
                                    </p:anim>
                                    <p:anim calcmode="lin" valueType="num">
                                      <p:cBhvr>
                                        <p:cTn id="20" dur="1000" fill="hold"/>
                                        <p:tgtEl>
                                          <p:spTgt spid="12"/>
                                        </p:tgtEl>
                                        <p:attrNameLst>
                                          <p:attrName>ppt_h</p:attrName>
                                        </p:attrNameLst>
                                      </p:cBhvr>
                                      <p:tavLst>
                                        <p:tav tm="0">
                                          <p:val>
                                            <p:strVal val="#ppt_h"/>
                                          </p:val>
                                        </p:tav>
                                        <p:tav tm="100000">
                                          <p:val>
                                            <p:strVal val="#ppt_h"/>
                                          </p:val>
                                        </p:tav>
                                      </p:tavLst>
                                    </p:anim>
                                    <p:animEffect transition="in" filter="fade">
                                      <p:cBhvr>
                                        <p:cTn id="21" dur="10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strips(downLeft)">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5"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ml-textil.com/images/uploaded/Cloth%20EZegna+CoccardJJ(1).jpg"/>
          <p:cNvPicPr>
            <a:picLocks noChangeAspect="1" noChangeArrowheads="1"/>
          </p:cNvPicPr>
          <p:nvPr/>
        </p:nvPicPr>
        <p:blipFill>
          <a:blip r:embed="rId3" cstate="print">
            <a:lum bright="70000" contrast="-70000"/>
          </a:blip>
          <a:srcRect/>
          <a:stretch>
            <a:fillRect/>
          </a:stretch>
        </p:blipFill>
        <p:spPr bwMode="auto">
          <a:xfrm>
            <a:off x="762000" y="2667000"/>
            <a:ext cx="7239000" cy="4191000"/>
          </a:xfrm>
          <a:prstGeom prst="rect">
            <a:avLst/>
          </a:prstGeom>
          <a:noFill/>
        </p:spPr>
      </p:pic>
      <p:pic>
        <p:nvPicPr>
          <p:cNvPr id="4098" name="Picture 2" descr="http://fashiongear.fibre2fashion.com/brand-story/ermenegildo-zegna/images/inner-head5.jpg"/>
          <p:cNvPicPr>
            <a:picLocks noChangeAspect="1" noChangeArrowheads="1"/>
          </p:cNvPicPr>
          <p:nvPr/>
        </p:nvPicPr>
        <p:blipFill>
          <a:blip r:embed="rId4" cstate="print"/>
          <a:srcRect/>
          <a:stretch>
            <a:fillRect/>
          </a:stretch>
        </p:blipFill>
        <p:spPr bwMode="auto">
          <a:xfrm>
            <a:off x="0" y="0"/>
            <a:ext cx="3028950" cy="2600325"/>
          </a:xfrm>
          <a:prstGeom prst="rect">
            <a:avLst/>
          </a:prstGeom>
          <a:noFill/>
        </p:spPr>
      </p:pic>
      <p:cxnSp>
        <p:nvCxnSpPr>
          <p:cNvPr id="6" name="Straight Connector 5"/>
          <p:cNvCxnSpPr/>
          <p:nvPr/>
        </p:nvCxnSpPr>
        <p:spPr>
          <a:xfrm>
            <a:off x="3048000" y="1524000"/>
            <a:ext cx="6019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0" y="1676400"/>
            <a:ext cx="6019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1828800"/>
            <a:ext cx="6019800"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pic>
        <p:nvPicPr>
          <p:cNvPr id="4102" name="Picture 6" descr="http://t2.gstatic.com/images?q=tbn:ANd9GcQXwthFq-VCxT9QBeBmWjlMElP_Iwbc__cR1oZfn_Xn03seOdfF"/>
          <p:cNvPicPr>
            <a:picLocks noChangeAspect="1" noChangeArrowheads="1"/>
          </p:cNvPicPr>
          <p:nvPr/>
        </p:nvPicPr>
        <p:blipFill>
          <a:blip r:embed="rId5" cstate="print"/>
          <a:srcRect/>
          <a:stretch>
            <a:fillRect/>
          </a:stretch>
        </p:blipFill>
        <p:spPr bwMode="auto">
          <a:xfrm>
            <a:off x="7014107" y="5105401"/>
            <a:ext cx="2129894" cy="1752600"/>
          </a:xfrm>
          <a:prstGeom prst="rect">
            <a:avLst/>
          </a:prstGeom>
          <a:noFill/>
          <a:effectLst>
            <a:softEdge rad="317500"/>
          </a:effectLst>
        </p:spPr>
      </p:pic>
      <p:sp>
        <p:nvSpPr>
          <p:cNvPr id="14" name="Rectangle 13"/>
          <p:cNvSpPr/>
          <p:nvPr/>
        </p:nvSpPr>
        <p:spPr>
          <a:xfrm>
            <a:off x="3371239" y="457200"/>
            <a:ext cx="4458849" cy="646331"/>
          </a:xfrm>
          <a:prstGeom prst="rect">
            <a:avLst/>
          </a:prstGeom>
          <a:noFill/>
        </p:spPr>
        <p:txBody>
          <a:bodyPr wrap="none" lIns="91440" tIns="45720" rIns="91440" bIns="45720">
            <a:spAutoFit/>
          </a:bodyPr>
          <a:lstStyle/>
          <a:p>
            <a:pPr algn="ctr"/>
            <a:r>
              <a:rPr lang="en-US"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Concept of Luxury</a:t>
            </a: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6" name="Rectangle 15"/>
          <p:cNvSpPr/>
          <p:nvPr/>
        </p:nvSpPr>
        <p:spPr>
          <a:xfrm>
            <a:off x="517289" y="2971800"/>
            <a:ext cx="8472897" cy="3539430"/>
          </a:xfrm>
          <a:prstGeom prst="rect">
            <a:avLst/>
          </a:prstGeom>
          <a:noFill/>
        </p:spPr>
        <p:txBody>
          <a:bodyPr wrap="none" lIns="91440" tIns="45720" rIns="91440" bIns="45720">
            <a:spAutoFit/>
          </a:bodyPr>
          <a:lstStyle/>
          <a:p>
            <a:pPr algn="ct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ZEGNA follows the assumption by which</a:t>
            </a:r>
          </a:p>
          <a:p>
            <a:pPr algn="ct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it attaches its culture to what  is most likely desired </a:t>
            </a:r>
          </a:p>
          <a:p>
            <a:pPr algn="ct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 the market it serves. </a:t>
            </a:r>
          </a:p>
          <a:p>
            <a:pPr algn="ct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It als</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 considers the need to provide what is needed</a:t>
            </a:r>
          </a:p>
          <a:p>
            <a:pPr algn="ct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by t</a:t>
            </a: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 community as a whole. Through mandating</a:t>
            </a:r>
          </a:p>
          <a:p>
            <a:pPr algn="ct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their assets, they intend to give attention to what they </a:t>
            </a:r>
          </a:p>
          <a:p>
            <a:pPr algn="ct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ould give back to the society as part</a:t>
            </a:r>
          </a:p>
          <a:p>
            <a:pPr algn="ct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of their responsibility.</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plus(in)">
                                      <p:cBhvr>
                                        <p:cTn id="13"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7115" y="457200"/>
            <a:ext cx="377827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REFERENCES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TextBox 4"/>
          <p:cNvSpPr txBox="1"/>
          <p:nvPr/>
        </p:nvSpPr>
        <p:spPr>
          <a:xfrm>
            <a:off x="609600" y="1600200"/>
            <a:ext cx="8153400" cy="2308324"/>
          </a:xfrm>
          <a:prstGeom prst="rect">
            <a:avLst/>
          </a:prstGeom>
          <a:noFill/>
        </p:spPr>
        <p:txBody>
          <a:bodyPr wrap="square" rtlCol="0">
            <a:spAutoFit/>
          </a:bodyPr>
          <a:lstStyle/>
          <a:p>
            <a:pPr marL="1028700" indent="-1028700"/>
            <a:r>
              <a:rPr lang="en-US" dirty="0" err="1" smtClean="0"/>
              <a:t>Ermenegildo</a:t>
            </a:r>
            <a:r>
              <a:rPr lang="en-US" dirty="0" smtClean="0"/>
              <a:t> </a:t>
            </a:r>
            <a:r>
              <a:rPr lang="en-US" dirty="0" err="1" smtClean="0"/>
              <a:t>Zegna</a:t>
            </a:r>
            <a:r>
              <a:rPr lang="en-US" dirty="0" smtClean="0"/>
              <a:t>. </a:t>
            </a:r>
            <a:r>
              <a:rPr lang="en-US" dirty="0" smtClean="0">
                <a:hlinkClick r:id="rId2"/>
              </a:rPr>
              <a:t>http://fashiongear.fibre2fashion.com/brand-story/ermenegildo-zegna/journey.asp</a:t>
            </a:r>
            <a:r>
              <a:rPr lang="en-US" dirty="0" smtClean="0"/>
              <a:t>. (Retrieved on April 19, 2013)</a:t>
            </a:r>
          </a:p>
          <a:p>
            <a:pPr marL="1028700" indent="-1028700"/>
            <a:r>
              <a:rPr lang="en-US" dirty="0" err="1" smtClean="0"/>
              <a:t>Matten</a:t>
            </a:r>
            <a:r>
              <a:rPr lang="en-US" dirty="0" smtClean="0"/>
              <a:t>, D.; Crane, A.; </a:t>
            </a:r>
            <a:r>
              <a:rPr lang="en-US" dirty="0" err="1" smtClean="0"/>
              <a:t>Chapple</a:t>
            </a:r>
            <a:r>
              <a:rPr lang="en-US" dirty="0" smtClean="0"/>
              <a:t>, W. (2003). "</a:t>
            </a:r>
            <a:r>
              <a:rPr lang="en-US" i="1" dirty="0" smtClean="0"/>
              <a:t>Behind the mask: Revealing the true face of corporate citizenship</a:t>
            </a:r>
            <a:r>
              <a:rPr lang="en-US" dirty="0" smtClean="0"/>
              <a:t>". Journal Business Ethics 45 (1): 109.</a:t>
            </a:r>
          </a:p>
          <a:p>
            <a:pPr marL="1028700" indent="-1028700"/>
            <a:r>
              <a:rPr lang="en-US" dirty="0" err="1" smtClean="0"/>
              <a:t>Menon</a:t>
            </a:r>
            <a:r>
              <a:rPr lang="en-US" dirty="0" smtClean="0"/>
              <a:t>, A.; </a:t>
            </a:r>
            <a:r>
              <a:rPr lang="en-US" dirty="0" err="1" smtClean="0"/>
              <a:t>Menon</a:t>
            </a:r>
            <a:r>
              <a:rPr lang="en-US" dirty="0" smtClean="0"/>
              <a:t>, A. (1997). "</a:t>
            </a:r>
            <a:r>
              <a:rPr lang="en-US" i="1" dirty="0" err="1" smtClean="0"/>
              <a:t>Enviropreneurial</a:t>
            </a:r>
            <a:r>
              <a:rPr lang="en-US" i="1" dirty="0" smtClean="0"/>
              <a:t> marketing strategy: the emergence of corporate environmentalism as marketing </a:t>
            </a:r>
            <a:r>
              <a:rPr lang="en-US" i="1" dirty="0" err="1" smtClean="0"/>
              <a:t>strategy</a:t>
            </a:r>
            <a:r>
              <a:rPr lang="en-US" dirty="0" err="1" smtClean="0"/>
              <a:t>".Journal</a:t>
            </a:r>
            <a:r>
              <a:rPr lang="en-US" dirty="0" smtClean="0"/>
              <a:t> of Marketing 61 (1): 51–67.</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839</Words>
  <Application>Microsoft Office PowerPoint</Application>
  <PresentationFormat>On-screen Show (4:3)</PresentationFormat>
  <Paragraphs>77</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Understanding the Branding Approach of Zegna Wool Mill</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Branding Approach of Zegna Wool Mill</dc:title>
  <dc:creator>Researcher</dc:creator>
  <cp:lastModifiedBy>Researcher</cp:lastModifiedBy>
  <cp:revision>11</cp:revision>
  <dcterms:created xsi:type="dcterms:W3CDTF">2013-04-19T13:58:16Z</dcterms:created>
  <dcterms:modified xsi:type="dcterms:W3CDTF">2013-04-19T15:45:26Z</dcterms:modified>
</cp:coreProperties>
</file>