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56" r:id="rId2"/>
    <p:sldId id="257" r:id="rId3"/>
    <p:sldId id="259" r:id="rId4"/>
    <p:sldId id="260" r:id="rId5"/>
    <p:sldId id="261" r:id="rId6"/>
    <p:sldId id="262" r:id="rId7"/>
    <p:sldId id="263" r:id="rId8"/>
    <p:sldId id="264"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788890-65C3-46F6-A3FC-9D95BD7F6681}" type="datetimeFigureOut">
              <a:rPr lang="en-US" smtClean="0"/>
              <a:t>12/7/2012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16C59-4C9E-4431-9355-3C6F5B69D12B}" type="slidenum">
              <a:rPr lang="en-US" smtClean="0"/>
              <a:t>‹#›</a:t>
            </a:fld>
            <a:endParaRPr lang="en-US"/>
          </a:p>
        </p:txBody>
      </p:sp>
    </p:spTree>
    <p:extLst>
      <p:ext uri="{BB962C8B-B14F-4D97-AF65-F5344CB8AC3E}">
        <p14:creationId xmlns:p14="http://schemas.microsoft.com/office/powerpoint/2010/main" val="352069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Marine Debris is defined as any persistent solid</a:t>
            </a:r>
            <a:r>
              <a:rPr lang="en-US" baseline="0" dirty="0" smtClean="0"/>
              <a:t> material that is manufactured or processed and directly or indirectly, intentionally or unintentionally, disposed of or abandoned into the marine environment. There are different types of marine debris, such as plastic, glass, metals, </a:t>
            </a:r>
            <a:r>
              <a:rPr lang="en-US" baseline="0" dirty="0" err="1" smtClean="0"/>
              <a:t>styrofoam</a:t>
            </a:r>
            <a:r>
              <a:rPr lang="en-US" baseline="0" dirty="0" smtClean="0"/>
              <a:t>, rubber, dilapidated or degraded fishing great and fishing vessels.  The primary source of marine debris is from waste disposal.  The debris is transported from the land to ocean environments through wind, </a:t>
            </a:r>
            <a:r>
              <a:rPr lang="en-US" baseline="0" dirty="0" err="1" smtClean="0"/>
              <a:t>stormwater</a:t>
            </a:r>
            <a:r>
              <a:rPr lang="en-US" baseline="0" dirty="0" smtClean="0"/>
              <a:t>, rivers and streams. Marine Debris degrades ocean habitats, endangers marine and coastal organisms, causes </a:t>
            </a:r>
            <a:r>
              <a:rPr lang="en-US" baseline="0" dirty="0" err="1" smtClean="0"/>
              <a:t>naviagation</a:t>
            </a:r>
            <a:r>
              <a:rPr lang="en-US" baseline="0" dirty="0" smtClean="0"/>
              <a:t> hazards, results in economic losses, increases human health risks and </a:t>
            </a:r>
            <a:r>
              <a:rPr lang="en-US" baseline="0" dirty="0" err="1" smtClean="0"/>
              <a:t>saftey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0D16C59-4C9E-4431-9355-3C6F5B69D12B}" type="slidenum">
              <a:rPr lang="en-US" smtClean="0"/>
              <a:t>2</a:t>
            </a:fld>
            <a:endParaRPr lang="en-US"/>
          </a:p>
        </p:txBody>
      </p:sp>
    </p:spTree>
    <p:extLst>
      <p:ext uri="{BB962C8B-B14F-4D97-AF65-F5344CB8AC3E}">
        <p14:creationId xmlns:p14="http://schemas.microsoft.com/office/powerpoint/2010/main" val="4169315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Marine Debris contains</a:t>
            </a:r>
            <a:r>
              <a:rPr lang="en-US" baseline="0" dirty="0" smtClean="0"/>
              <a:t> Persistent Organic Pollutants.  These are found in plastics.  The plastics are composed of man-made polymers that contain other types of organic pollutants such as phthalates, phenols, </a:t>
            </a:r>
            <a:r>
              <a:rPr lang="en-US" baseline="0" dirty="0" err="1" smtClean="0"/>
              <a:t>bisphenol</a:t>
            </a:r>
            <a:r>
              <a:rPr lang="en-US" baseline="0" dirty="0" smtClean="0"/>
              <a:t> A, as well as hydrophobic compounds, such as polychlorinated biphenyls (PCBs) and chlorinated </a:t>
            </a:r>
            <a:r>
              <a:rPr lang="en-US" baseline="0" dirty="0" err="1" smtClean="0"/>
              <a:t>pesitcides</a:t>
            </a:r>
            <a:r>
              <a:rPr lang="en-US" baseline="0" dirty="0" smtClean="0"/>
              <a:t>.  The presence of these chemicals in the environment impact the entire marine food chain through bioaccumulation.  The bottom dwelling </a:t>
            </a:r>
            <a:r>
              <a:rPr lang="en-US" baseline="0" dirty="0" err="1" smtClean="0"/>
              <a:t>organisims</a:t>
            </a:r>
            <a:r>
              <a:rPr lang="en-US" baseline="0" dirty="0" smtClean="0"/>
              <a:t> are consumed by the smaller fish, which are consumed by the larger fish, which are ultimately consumer by the ocean mammals.  The </a:t>
            </a:r>
            <a:r>
              <a:rPr lang="en-US" baseline="0" dirty="0" err="1" smtClean="0"/>
              <a:t>consequnces</a:t>
            </a:r>
            <a:r>
              <a:rPr lang="en-US" baseline="0" dirty="0" smtClean="0"/>
              <a:t> of marine </a:t>
            </a:r>
            <a:r>
              <a:rPr lang="en-US" baseline="0" dirty="0" err="1" smtClean="0"/>
              <a:t>debri</a:t>
            </a:r>
            <a:r>
              <a:rPr lang="en-US" baseline="0" dirty="0" smtClean="0"/>
              <a:t> are therefore impacting ecology and health of marine organisms, as well as human health through seafood consumption. </a:t>
            </a:r>
            <a:endParaRPr lang="en-US" dirty="0"/>
          </a:p>
        </p:txBody>
      </p:sp>
      <p:sp>
        <p:nvSpPr>
          <p:cNvPr id="4" name="Slide Number Placeholder 3"/>
          <p:cNvSpPr>
            <a:spLocks noGrp="1"/>
          </p:cNvSpPr>
          <p:nvPr>
            <p:ph type="sldNum" sz="quarter" idx="10"/>
          </p:nvPr>
        </p:nvSpPr>
        <p:spPr/>
        <p:txBody>
          <a:bodyPr/>
          <a:lstStyle/>
          <a:p>
            <a:fld id="{00D16C59-4C9E-4431-9355-3C6F5B69D12B}" type="slidenum">
              <a:rPr lang="en-US" smtClean="0"/>
              <a:t>3</a:t>
            </a:fld>
            <a:endParaRPr lang="en-US"/>
          </a:p>
        </p:txBody>
      </p:sp>
    </p:spTree>
    <p:extLst>
      <p:ext uri="{BB962C8B-B14F-4D97-AF65-F5344CB8AC3E}">
        <p14:creationId xmlns:p14="http://schemas.microsoft.com/office/powerpoint/2010/main" val="2548129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Habitat</a:t>
            </a:r>
            <a:r>
              <a:rPr lang="en-US" baseline="0" dirty="0" smtClean="0"/>
              <a:t> alterations can be caused by the accumulation of marine debris in oceanic zones, beaches and benthic (bottom) habitats.  As the debris increases, the habitat structure can change.  Light levels are </a:t>
            </a:r>
            <a:r>
              <a:rPr lang="en-US" baseline="0" dirty="0" err="1" smtClean="0"/>
              <a:t>decreaed</a:t>
            </a:r>
            <a:r>
              <a:rPr lang="en-US" baseline="0" dirty="0" smtClean="0"/>
              <a:t> in </a:t>
            </a:r>
            <a:r>
              <a:rPr lang="en-US" baseline="0" dirty="0" err="1" smtClean="0"/>
              <a:t>undelying</a:t>
            </a:r>
            <a:r>
              <a:rPr lang="en-US" baseline="0" dirty="0" smtClean="0"/>
              <a:t> water, and thereby oxygen level is depleted.  This then affects the biology of the </a:t>
            </a:r>
            <a:r>
              <a:rPr lang="en-US" baseline="0" dirty="0" err="1" smtClean="0"/>
              <a:t>enviornment</a:t>
            </a:r>
            <a:r>
              <a:rPr lang="en-US" baseline="0" dirty="0" smtClean="0"/>
              <a:t> as well.  In addition, the accumulation of debris along the bottom or benthos can result in habitat destruction from abrasion, fragmentation of sensitive species, such as coral reefs.   Marine debris entanglements have been found in all marine species such as invertebrates, fish, birds, turtles, seals, sea lions, dolphins, and whales.  This causes a threat to endangered species. </a:t>
            </a:r>
            <a:endParaRPr lang="en-US" dirty="0"/>
          </a:p>
        </p:txBody>
      </p:sp>
      <p:sp>
        <p:nvSpPr>
          <p:cNvPr id="4" name="Slide Number Placeholder 3"/>
          <p:cNvSpPr>
            <a:spLocks noGrp="1"/>
          </p:cNvSpPr>
          <p:nvPr>
            <p:ph type="sldNum" sz="quarter" idx="10"/>
          </p:nvPr>
        </p:nvSpPr>
        <p:spPr/>
        <p:txBody>
          <a:bodyPr/>
          <a:lstStyle/>
          <a:p>
            <a:fld id="{00D16C59-4C9E-4431-9355-3C6F5B69D12B}" type="slidenum">
              <a:rPr lang="en-US" smtClean="0"/>
              <a:t>4</a:t>
            </a:fld>
            <a:endParaRPr lang="en-US"/>
          </a:p>
        </p:txBody>
      </p:sp>
    </p:spTree>
    <p:extLst>
      <p:ext uri="{BB962C8B-B14F-4D97-AF65-F5344CB8AC3E}">
        <p14:creationId xmlns:p14="http://schemas.microsoft.com/office/powerpoint/2010/main" val="518939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Cost for Clean Up of Marine Debris</a:t>
            </a:r>
            <a:r>
              <a:rPr lang="en-US" baseline="0" dirty="0" smtClean="0"/>
              <a:t> can accumulate just like the debris itself.  Costs can develop from loss of revenue for Beach closing.  For example in New Jersey in 1988, 706 million to almost 3 billion was spent in beach cleanup.  Repairing Vessels.  For instance, the Japanese fishing industry spent 4.2 billion dollars in repairing vessels that were damaged by marine debris in 1992.   In 2006, a law was passed allowing 10 million dollars to establish a program to assess impacts, map, identify, remove, prevent and </a:t>
            </a:r>
            <a:r>
              <a:rPr lang="en-US" baseline="0" dirty="0" err="1" smtClean="0"/>
              <a:t>researh</a:t>
            </a:r>
            <a:r>
              <a:rPr lang="en-US" baseline="0" dirty="0" smtClean="0"/>
              <a:t> marine debris.   </a:t>
            </a:r>
            <a:endParaRPr lang="en-US" dirty="0"/>
          </a:p>
        </p:txBody>
      </p:sp>
      <p:sp>
        <p:nvSpPr>
          <p:cNvPr id="4" name="Slide Number Placeholder 3"/>
          <p:cNvSpPr>
            <a:spLocks noGrp="1"/>
          </p:cNvSpPr>
          <p:nvPr>
            <p:ph type="sldNum" sz="quarter" idx="10"/>
          </p:nvPr>
        </p:nvSpPr>
        <p:spPr/>
        <p:txBody>
          <a:bodyPr/>
          <a:lstStyle/>
          <a:p>
            <a:fld id="{00D16C59-4C9E-4431-9355-3C6F5B69D12B}" type="slidenum">
              <a:rPr lang="en-US" smtClean="0"/>
              <a:t>5</a:t>
            </a:fld>
            <a:endParaRPr lang="en-US"/>
          </a:p>
        </p:txBody>
      </p:sp>
    </p:spTree>
    <p:extLst>
      <p:ext uri="{BB962C8B-B14F-4D97-AF65-F5344CB8AC3E}">
        <p14:creationId xmlns:p14="http://schemas.microsoft.com/office/powerpoint/2010/main" val="1483087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NOAA Marine Debris</a:t>
            </a:r>
            <a:r>
              <a:rPr lang="en-US" baseline="0" dirty="0" smtClean="0"/>
              <a:t> Program supports and offers grant opportunities.  Two different grants were recently offered in November 2012.  community based marine debris and fishing for energy small grants fund.  In the past, the community based marine debris removal grant removed more than 3,814 metric tons of marine debris since 2006.  Removal of old </a:t>
            </a:r>
            <a:r>
              <a:rPr lang="en-US" baseline="0" dirty="0" err="1" smtClean="0"/>
              <a:t>abadnoned</a:t>
            </a:r>
            <a:r>
              <a:rPr lang="en-US" baseline="0" dirty="0" smtClean="0"/>
              <a:t> or degraded fishing gear</a:t>
            </a:r>
            <a:endParaRPr lang="en-US" dirty="0"/>
          </a:p>
        </p:txBody>
      </p:sp>
      <p:sp>
        <p:nvSpPr>
          <p:cNvPr id="4" name="Slide Number Placeholder 3"/>
          <p:cNvSpPr>
            <a:spLocks noGrp="1"/>
          </p:cNvSpPr>
          <p:nvPr>
            <p:ph type="sldNum" sz="quarter" idx="10"/>
          </p:nvPr>
        </p:nvSpPr>
        <p:spPr/>
        <p:txBody>
          <a:bodyPr/>
          <a:lstStyle/>
          <a:p>
            <a:fld id="{00D16C59-4C9E-4431-9355-3C6F5B69D12B}" type="slidenum">
              <a:rPr lang="en-US" smtClean="0"/>
              <a:t>6</a:t>
            </a:fld>
            <a:endParaRPr lang="en-US"/>
          </a:p>
        </p:txBody>
      </p:sp>
    </p:spTree>
    <p:extLst>
      <p:ext uri="{BB962C8B-B14F-4D97-AF65-F5344CB8AC3E}">
        <p14:creationId xmlns:p14="http://schemas.microsoft.com/office/powerpoint/2010/main" val="2864409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benefits</a:t>
            </a:r>
            <a:r>
              <a:rPr lang="en-US" baseline="0" dirty="0" smtClean="0"/>
              <a:t> of marine debris removal </a:t>
            </a:r>
            <a:r>
              <a:rPr lang="en-US" baseline="0" dirty="0" err="1" smtClean="0"/>
              <a:t>outweight</a:t>
            </a:r>
            <a:r>
              <a:rPr lang="en-US" baseline="0" dirty="0" smtClean="0"/>
              <a:t> the millions of dollars in costs.  In addition, the NOAA has implemented laws and programs to make industries more aware, as well as regulate the amount of discharge that is sent to the ocean.  This can help reduce future costs.  In addition, the removal of marine debris benefits safety, marine life and environmental health.  It can </a:t>
            </a:r>
            <a:r>
              <a:rPr lang="en-US" baseline="0" dirty="0" err="1" smtClean="0"/>
              <a:t>preent</a:t>
            </a:r>
            <a:r>
              <a:rPr lang="en-US" baseline="0" dirty="0" smtClean="0"/>
              <a:t> entanglement of endangered and threatened species, decrease hazards for navigation, decrease damage to coral reef, decrease environmental contaminants in the environment. </a:t>
            </a:r>
            <a:endParaRPr lang="en-US" dirty="0"/>
          </a:p>
        </p:txBody>
      </p:sp>
      <p:sp>
        <p:nvSpPr>
          <p:cNvPr id="4" name="Slide Number Placeholder 3"/>
          <p:cNvSpPr>
            <a:spLocks noGrp="1"/>
          </p:cNvSpPr>
          <p:nvPr>
            <p:ph type="sldNum" sz="quarter" idx="10"/>
          </p:nvPr>
        </p:nvSpPr>
        <p:spPr/>
        <p:txBody>
          <a:bodyPr/>
          <a:lstStyle/>
          <a:p>
            <a:fld id="{00D16C59-4C9E-4431-9355-3C6F5B69D12B}" type="slidenum">
              <a:rPr lang="en-US" smtClean="0"/>
              <a:t>7</a:t>
            </a:fld>
            <a:endParaRPr lang="en-US"/>
          </a:p>
        </p:txBody>
      </p:sp>
    </p:spTree>
    <p:extLst>
      <p:ext uri="{BB962C8B-B14F-4D97-AF65-F5344CB8AC3E}">
        <p14:creationId xmlns:p14="http://schemas.microsoft.com/office/powerpoint/2010/main" val="31162904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C3E18B9-1B73-40BD-BB66-DA80333228D5}" type="datetimeFigureOut">
              <a:rPr lang="en-US" smtClean="0"/>
              <a:t>12/7/2012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6C26BC5-2FD8-4E78-B974-77F8692076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3E18B9-1B73-40BD-BB66-DA80333228D5}" type="datetimeFigureOut">
              <a:rPr lang="en-US" smtClean="0"/>
              <a:t>12/7/2012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C26BC5-2FD8-4E78-B974-77F8692076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3E18B9-1B73-40BD-BB66-DA80333228D5}" type="datetimeFigureOut">
              <a:rPr lang="en-US" smtClean="0"/>
              <a:t>12/7/2012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C26BC5-2FD8-4E78-B974-77F8692076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3E18B9-1B73-40BD-BB66-DA80333228D5}" type="datetimeFigureOut">
              <a:rPr lang="en-US" smtClean="0"/>
              <a:t>12/7/2012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C26BC5-2FD8-4E78-B974-77F8692076C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3E18B9-1B73-40BD-BB66-DA80333228D5}" type="datetimeFigureOut">
              <a:rPr lang="en-US" smtClean="0"/>
              <a:t>12/7/2012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C26BC5-2FD8-4E78-B974-77F8692076C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3E18B9-1B73-40BD-BB66-DA80333228D5}" type="datetimeFigureOut">
              <a:rPr lang="en-US" smtClean="0"/>
              <a:t>12/7/2012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C26BC5-2FD8-4E78-B974-77F8692076C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3E18B9-1B73-40BD-BB66-DA80333228D5}" type="datetimeFigureOut">
              <a:rPr lang="en-US" smtClean="0"/>
              <a:t>12/7/2012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6C26BC5-2FD8-4E78-B974-77F8692076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C3E18B9-1B73-40BD-BB66-DA80333228D5}" type="datetimeFigureOut">
              <a:rPr lang="en-US" smtClean="0"/>
              <a:t>12/7/2012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6C26BC5-2FD8-4E78-B974-77F8692076C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C3E18B9-1B73-40BD-BB66-DA80333228D5}" type="datetimeFigureOut">
              <a:rPr lang="en-US" smtClean="0"/>
              <a:t>12/7/2012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6C26BC5-2FD8-4E78-B974-77F8692076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C3E18B9-1B73-40BD-BB66-DA80333228D5}" type="datetimeFigureOut">
              <a:rPr lang="en-US" smtClean="0"/>
              <a:t>12/7/2012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C26BC5-2FD8-4E78-B974-77F8692076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C3E18B9-1B73-40BD-BB66-DA80333228D5}" type="datetimeFigureOut">
              <a:rPr lang="en-US" smtClean="0"/>
              <a:t>12/7/2012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6C26BC5-2FD8-4E78-B974-77F8692076C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C3E18B9-1B73-40BD-BB66-DA80333228D5}" type="datetimeFigureOut">
              <a:rPr lang="en-US" smtClean="0"/>
              <a:t>12/7/2012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6C26BC5-2FD8-4E78-B974-77F8692076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wrcb.ca.gov/sandiego/water_issues/programs/bay_cleanu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782"/>
            <a:ext cx="8229600" cy="990600"/>
          </a:xfrm>
        </p:spPr>
        <p:txBody>
          <a:bodyPr/>
          <a:lstStyle/>
          <a:p>
            <a:r>
              <a:rPr lang="en-US" dirty="0" smtClean="0"/>
              <a:t>Marine Debris</a:t>
            </a:r>
            <a:endParaRPr lang="en-US" dirty="0"/>
          </a:p>
        </p:txBody>
      </p:sp>
      <p:sp>
        <p:nvSpPr>
          <p:cNvPr id="3" name="Subtitle 2"/>
          <p:cNvSpPr>
            <a:spLocks noGrp="1"/>
          </p:cNvSpPr>
          <p:nvPr>
            <p:ph type="subTitle" idx="1"/>
          </p:nvPr>
        </p:nvSpPr>
        <p:spPr>
          <a:xfrm>
            <a:off x="2590800" y="6248400"/>
            <a:ext cx="6400800" cy="609600"/>
          </a:xfrm>
        </p:spPr>
        <p:txBody>
          <a:bodyPr/>
          <a:lstStyle/>
          <a:p>
            <a:r>
              <a:rPr lang="en-US" dirty="0" smtClean="0"/>
              <a:t>By: Name</a:t>
            </a:r>
            <a:endParaRPr lang="en-US" dirty="0"/>
          </a:p>
        </p:txBody>
      </p:sp>
      <p:pic>
        <p:nvPicPr>
          <p:cNvPr id="1028" name="Picture 4" descr="Marine debris washes up on our sh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44273"/>
            <a:ext cx="66675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rine debris washes up on our sho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3094325"/>
            <a:ext cx="6667500"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810000" y="5237449"/>
            <a:ext cx="5334000" cy="369332"/>
          </a:xfrm>
          <a:prstGeom prst="rect">
            <a:avLst/>
          </a:prstGeom>
        </p:spPr>
        <p:txBody>
          <a:bodyPr wrap="square">
            <a:spAutoFit/>
          </a:bodyPr>
          <a:lstStyle/>
          <a:p>
            <a:r>
              <a:rPr lang="en-US" dirty="0" smtClean="0">
                <a:solidFill>
                  <a:srgbClr val="FFC000"/>
                </a:solidFill>
              </a:rPr>
              <a:t>http://www.epa.gov/region9/marine-debris/</a:t>
            </a:r>
            <a:endParaRPr lang="en-US" dirty="0">
              <a:solidFill>
                <a:srgbClr val="FFC000"/>
              </a:solidFill>
            </a:endParaRPr>
          </a:p>
        </p:txBody>
      </p:sp>
    </p:spTree>
    <p:extLst>
      <p:ext uri="{BB962C8B-B14F-4D97-AF65-F5344CB8AC3E}">
        <p14:creationId xmlns:p14="http://schemas.microsoft.com/office/powerpoint/2010/main" val="37496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Persistent </a:t>
            </a:r>
            <a:r>
              <a:rPr lang="en-US" dirty="0"/>
              <a:t>solid material that is manufactured or </a:t>
            </a:r>
            <a:r>
              <a:rPr lang="en-US" dirty="0" smtClean="0"/>
              <a:t>processed and </a:t>
            </a:r>
            <a:r>
              <a:rPr lang="en-US" dirty="0"/>
              <a:t>disposed of or abandoned into the marine </a:t>
            </a:r>
            <a:r>
              <a:rPr lang="en-US" dirty="0" smtClean="0"/>
              <a:t>environment. (NOAA, 2010)</a:t>
            </a:r>
          </a:p>
          <a:p>
            <a:pPr lvl="1"/>
            <a:r>
              <a:rPr lang="en-US" dirty="0" smtClean="0"/>
              <a:t>Types: plastic</a:t>
            </a:r>
            <a:r>
              <a:rPr lang="en-US" dirty="0"/>
              <a:t>, glass, metals, </a:t>
            </a:r>
            <a:r>
              <a:rPr lang="en-US" dirty="0" err="1"/>
              <a:t>styrofoam</a:t>
            </a:r>
            <a:r>
              <a:rPr lang="en-US" dirty="0"/>
              <a:t>, rubber, </a:t>
            </a:r>
            <a:r>
              <a:rPr lang="en-US" dirty="0" smtClean="0"/>
              <a:t>dilapidated </a:t>
            </a:r>
            <a:r>
              <a:rPr lang="en-US" dirty="0"/>
              <a:t>fishing gear and </a:t>
            </a:r>
            <a:r>
              <a:rPr lang="en-US" dirty="0" smtClean="0"/>
              <a:t>dilapidated </a:t>
            </a:r>
            <a:r>
              <a:rPr lang="en-US" dirty="0"/>
              <a:t>vessels </a:t>
            </a:r>
            <a:r>
              <a:rPr lang="en-US" dirty="0" smtClean="0"/>
              <a:t>(EPA, 2011)</a:t>
            </a:r>
          </a:p>
          <a:p>
            <a:pPr lvl="3"/>
            <a:r>
              <a:rPr lang="en-US" dirty="0" smtClean="0"/>
              <a:t>Primary source: Waste disposal</a:t>
            </a:r>
          </a:p>
          <a:p>
            <a:pPr lvl="3"/>
            <a:r>
              <a:rPr lang="en-US" dirty="0" smtClean="0"/>
              <a:t>Transport: From Land to Ocean</a:t>
            </a:r>
          </a:p>
          <a:p>
            <a:r>
              <a:rPr lang="en-US" dirty="0" smtClean="0"/>
              <a:t>Effects (EPA, 2011):</a:t>
            </a:r>
          </a:p>
          <a:p>
            <a:pPr lvl="1"/>
            <a:r>
              <a:rPr lang="en-US" dirty="0"/>
              <a:t>D</a:t>
            </a:r>
            <a:r>
              <a:rPr lang="en-US" dirty="0" smtClean="0"/>
              <a:t>egrades </a:t>
            </a:r>
            <a:r>
              <a:rPr lang="en-US" dirty="0"/>
              <a:t>ocean </a:t>
            </a:r>
            <a:r>
              <a:rPr lang="en-US" dirty="0" smtClean="0"/>
              <a:t>habitats</a:t>
            </a:r>
          </a:p>
          <a:p>
            <a:pPr lvl="1"/>
            <a:r>
              <a:rPr lang="en-US" dirty="0" smtClean="0"/>
              <a:t>Endangers </a:t>
            </a:r>
            <a:r>
              <a:rPr lang="en-US" dirty="0"/>
              <a:t>marine and coastal </a:t>
            </a:r>
            <a:r>
              <a:rPr lang="en-US" dirty="0" smtClean="0"/>
              <a:t>wildlife</a:t>
            </a:r>
          </a:p>
          <a:p>
            <a:pPr lvl="1"/>
            <a:r>
              <a:rPr lang="en-US" dirty="0"/>
              <a:t>C</a:t>
            </a:r>
            <a:r>
              <a:rPr lang="en-US" dirty="0" smtClean="0"/>
              <a:t>auses </a:t>
            </a:r>
            <a:r>
              <a:rPr lang="en-US" dirty="0"/>
              <a:t>navigation </a:t>
            </a:r>
            <a:r>
              <a:rPr lang="en-US" dirty="0" smtClean="0"/>
              <a:t>hazards</a:t>
            </a:r>
          </a:p>
          <a:p>
            <a:pPr lvl="1"/>
            <a:r>
              <a:rPr lang="en-US" dirty="0" smtClean="0"/>
              <a:t>Results </a:t>
            </a:r>
            <a:r>
              <a:rPr lang="en-US" dirty="0"/>
              <a:t>in economic losses </a:t>
            </a:r>
            <a:endParaRPr lang="en-US" dirty="0" smtClean="0"/>
          </a:p>
          <a:p>
            <a:pPr lvl="1"/>
            <a:r>
              <a:rPr lang="en-US" dirty="0" smtClean="0"/>
              <a:t>Increases risk human health and safety </a:t>
            </a:r>
          </a:p>
          <a:p>
            <a:pPr lvl="1"/>
            <a:endParaRPr lang="en-US" dirty="0" smtClean="0"/>
          </a:p>
          <a:p>
            <a:endParaRPr lang="en-US" dirty="0"/>
          </a:p>
        </p:txBody>
      </p:sp>
      <p:sp>
        <p:nvSpPr>
          <p:cNvPr id="2" name="Title 1"/>
          <p:cNvSpPr>
            <a:spLocks noGrp="1"/>
          </p:cNvSpPr>
          <p:nvPr>
            <p:ph type="title"/>
          </p:nvPr>
        </p:nvSpPr>
        <p:spPr/>
        <p:txBody>
          <a:bodyPr/>
          <a:lstStyle/>
          <a:p>
            <a:r>
              <a:rPr lang="en-US" dirty="0" smtClean="0"/>
              <a:t>Marine Debris</a:t>
            </a:r>
            <a:endParaRPr lang="en-US" dirty="0"/>
          </a:p>
        </p:txBody>
      </p:sp>
    </p:spTree>
    <p:extLst>
      <p:ext uri="{BB962C8B-B14F-4D97-AF65-F5344CB8AC3E}">
        <p14:creationId xmlns:p14="http://schemas.microsoft.com/office/powerpoint/2010/main" val="1186453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Persistent </a:t>
            </a:r>
            <a:r>
              <a:rPr lang="en-US" b="1" dirty="0"/>
              <a:t>Organic Pollutants </a:t>
            </a:r>
            <a:r>
              <a:rPr lang="en-US" b="1" dirty="0" smtClean="0"/>
              <a:t>(POPs)</a:t>
            </a:r>
            <a:endParaRPr lang="en-US" dirty="0"/>
          </a:p>
          <a:p>
            <a:pPr lvl="1"/>
            <a:r>
              <a:rPr lang="en-US" dirty="0" smtClean="0"/>
              <a:t>Plastics phthalates, </a:t>
            </a:r>
            <a:r>
              <a:rPr lang="en-US" dirty="0" err="1" smtClean="0"/>
              <a:t>organotins</a:t>
            </a:r>
            <a:r>
              <a:rPr lang="en-US" dirty="0" smtClean="0"/>
              <a:t>, phenols, </a:t>
            </a:r>
            <a:r>
              <a:rPr lang="en-US" dirty="0" err="1" smtClean="0"/>
              <a:t>bisphenol</a:t>
            </a:r>
            <a:r>
              <a:rPr lang="en-US" dirty="0" smtClean="0"/>
              <a:t> A, polychlorinated biphenyls (PCBs), </a:t>
            </a:r>
            <a:r>
              <a:rPr lang="en-US" dirty="0" err="1" smtClean="0"/>
              <a:t>chloniated</a:t>
            </a:r>
            <a:r>
              <a:rPr lang="en-US" dirty="0" smtClean="0"/>
              <a:t> pesticides</a:t>
            </a:r>
          </a:p>
          <a:p>
            <a:pPr lvl="1"/>
            <a:r>
              <a:rPr lang="en-US" dirty="0" smtClean="0"/>
              <a:t>Impact the Food Chain through bioaccumulation</a:t>
            </a:r>
          </a:p>
          <a:p>
            <a:pPr lvl="2"/>
            <a:r>
              <a:rPr lang="en-US" dirty="0" smtClean="0"/>
              <a:t>Bottom Dwelling </a:t>
            </a:r>
            <a:r>
              <a:rPr lang="en-US" dirty="0" err="1" smtClean="0"/>
              <a:t>organisms</a:t>
            </a:r>
            <a:r>
              <a:rPr lang="en-US" dirty="0" err="1" smtClean="0">
                <a:sym typeface="Wingdings" pitchFamily="2" charset="2"/>
              </a:rPr>
              <a:t>Small</a:t>
            </a:r>
            <a:r>
              <a:rPr lang="en-US" dirty="0" smtClean="0">
                <a:sym typeface="Wingdings" pitchFamily="2" charset="2"/>
              </a:rPr>
              <a:t> </a:t>
            </a:r>
            <a:r>
              <a:rPr lang="en-US" dirty="0" err="1" smtClean="0">
                <a:sym typeface="Wingdings" pitchFamily="2" charset="2"/>
              </a:rPr>
              <a:t>fishlarger</a:t>
            </a:r>
            <a:r>
              <a:rPr lang="en-US" dirty="0" smtClean="0">
                <a:sym typeface="Wingdings" pitchFamily="2" charset="2"/>
              </a:rPr>
              <a:t> </a:t>
            </a:r>
            <a:r>
              <a:rPr lang="en-US" dirty="0" err="1" smtClean="0">
                <a:sym typeface="Wingdings" pitchFamily="2" charset="2"/>
              </a:rPr>
              <a:t>fishmammals</a:t>
            </a:r>
            <a:r>
              <a:rPr lang="en-US" dirty="0" smtClean="0"/>
              <a:t>. </a:t>
            </a:r>
            <a:endParaRPr lang="en-US" dirty="0"/>
          </a:p>
          <a:p>
            <a:r>
              <a:rPr lang="en-US" dirty="0" smtClean="0"/>
              <a:t>. Consequences: Huge Impact to Ecology and Health of Marine Organisms</a:t>
            </a:r>
          </a:p>
          <a:p>
            <a:r>
              <a:rPr lang="en-US" dirty="0" smtClean="0"/>
              <a:t>(SCWRP, 2004)</a:t>
            </a:r>
            <a:endParaRPr lang="en-US" dirty="0"/>
          </a:p>
        </p:txBody>
      </p:sp>
      <p:sp>
        <p:nvSpPr>
          <p:cNvPr id="3" name="Title 2"/>
          <p:cNvSpPr>
            <a:spLocks noGrp="1"/>
          </p:cNvSpPr>
          <p:nvPr>
            <p:ph type="title"/>
          </p:nvPr>
        </p:nvSpPr>
        <p:spPr/>
        <p:txBody>
          <a:bodyPr/>
          <a:lstStyle/>
          <a:p>
            <a:r>
              <a:rPr lang="en-US" dirty="0" smtClean="0"/>
              <a:t>Important to Remove</a:t>
            </a:r>
            <a:endParaRPr lang="en-US" dirty="0"/>
          </a:p>
        </p:txBody>
      </p:sp>
    </p:spTree>
    <p:extLst>
      <p:ext uri="{BB962C8B-B14F-4D97-AF65-F5344CB8AC3E}">
        <p14:creationId xmlns:p14="http://schemas.microsoft.com/office/powerpoint/2010/main" val="1073762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Habitat Changes</a:t>
            </a:r>
            <a:endParaRPr lang="en-US" dirty="0"/>
          </a:p>
          <a:p>
            <a:pPr lvl="1"/>
            <a:r>
              <a:rPr lang="en-US" dirty="0" smtClean="0"/>
              <a:t>Debris accumulates=alters habitat</a:t>
            </a:r>
          </a:p>
          <a:p>
            <a:pPr lvl="2"/>
            <a:r>
              <a:rPr lang="en-US" dirty="0" smtClean="0"/>
              <a:t>Light levels decrease=oxygen levels decrease=decreased habitat for marine life</a:t>
            </a:r>
          </a:p>
          <a:p>
            <a:pPr lvl="1"/>
            <a:r>
              <a:rPr lang="en-US" dirty="0" smtClean="0"/>
              <a:t>Habitat degradation:</a:t>
            </a:r>
          </a:p>
          <a:p>
            <a:pPr lvl="2"/>
            <a:r>
              <a:rPr lang="en-US" dirty="0" smtClean="0"/>
              <a:t>Debris smothering, abrasion, fragmentation of sensitive habitats</a:t>
            </a:r>
          </a:p>
          <a:p>
            <a:pPr lvl="2"/>
            <a:r>
              <a:rPr lang="en-US" dirty="0" smtClean="0"/>
              <a:t>(EPA, 2011)</a:t>
            </a:r>
          </a:p>
          <a:p>
            <a:r>
              <a:rPr lang="en-US" b="1" dirty="0" smtClean="0"/>
              <a:t>Entanglement</a:t>
            </a:r>
          </a:p>
          <a:p>
            <a:pPr lvl="1"/>
            <a:r>
              <a:rPr lang="en-US" dirty="0"/>
              <a:t>Marine debris </a:t>
            </a:r>
            <a:r>
              <a:rPr lang="en-US" dirty="0" smtClean="0"/>
              <a:t>entanglements: invertebrates</a:t>
            </a:r>
            <a:r>
              <a:rPr lang="en-US" dirty="0"/>
              <a:t>, fish, </a:t>
            </a:r>
            <a:r>
              <a:rPr lang="en-US" dirty="0" smtClean="0"/>
              <a:t>birds</a:t>
            </a:r>
            <a:r>
              <a:rPr lang="en-US" dirty="0"/>
              <a:t>, </a:t>
            </a:r>
            <a:r>
              <a:rPr lang="en-US" dirty="0" smtClean="0"/>
              <a:t>turtles</a:t>
            </a:r>
            <a:r>
              <a:rPr lang="en-US" dirty="0"/>
              <a:t>, seals, sea lions, dolphins, and whales </a:t>
            </a:r>
            <a:endParaRPr lang="en-US" dirty="0" smtClean="0"/>
          </a:p>
          <a:p>
            <a:pPr lvl="2"/>
            <a:r>
              <a:rPr lang="en-US" b="1" dirty="0" smtClean="0"/>
              <a:t>Threat to endangered species!</a:t>
            </a:r>
            <a:endParaRPr lang="en-US" b="1" dirty="0"/>
          </a:p>
        </p:txBody>
      </p:sp>
      <p:sp>
        <p:nvSpPr>
          <p:cNvPr id="3" name="Title 2"/>
          <p:cNvSpPr>
            <a:spLocks noGrp="1"/>
          </p:cNvSpPr>
          <p:nvPr>
            <p:ph type="title"/>
          </p:nvPr>
        </p:nvSpPr>
        <p:spPr/>
        <p:txBody>
          <a:bodyPr/>
          <a:lstStyle/>
          <a:p>
            <a:r>
              <a:rPr lang="en-US" dirty="0" smtClean="0"/>
              <a:t>Physical Effects</a:t>
            </a:r>
            <a:endParaRPr lang="en-US" dirty="0"/>
          </a:p>
        </p:txBody>
      </p:sp>
    </p:spTree>
    <p:extLst>
      <p:ext uri="{BB962C8B-B14F-4D97-AF65-F5344CB8AC3E}">
        <p14:creationId xmlns:p14="http://schemas.microsoft.com/office/powerpoint/2010/main" val="608215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Loss of Revenue for Beach Closing due to marine debris accumulation.</a:t>
            </a:r>
          </a:p>
          <a:p>
            <a:pPr lvl="1"/>
            <a:r>
              <a:rPr lang="en-US" dirty="0"/>
              <a:t>1988 to New Jersey alone </a:t>
            </a:r>
            <a:r>
              <a:rPr lang="en-US" dirty="0" smtClean="0"/>
              <a:t>spent </a:t>
            </a:r>
            <a:r>
              <a:rPr lang="en-US" dirty="0"/>
              <a:t>$706 million to nearly $3 billion </a:t>
            </a:r>
            <a:r>
              <a:rPr lang="en-US" dirty="0" smtClean="0"/>
              <a:t>in beach cleanup. (EPA, 2011) </a:t>
            </a:r>
          </a:p>
          <a:p>
            <a:pPr lvl="1"/>
            <a:r>
              <a:rPr lang="en-US" dirty="0"/>
              <a:t>Los Angeles County's 31 miles of beaches cost $4.2 million to clean in 1994</a:t>
            </a:r>
            <a:r>
              <a:rPr lang="en-US" dirty="0" smtClean="0"/>
              <a:t>. (NOAA, 2011)</a:t>
            </a:r>
          </a:p>
          <a:p>
            <a:r>
              <a:rPr lang="en-US" dirty="0" smtClean="0"/>
              <a:t>Repair of vessels </a:t>
            </a:r>
          </a:p>
          <a:p>
            <a:pPr lvl="1"/>
            <a:r>
              <a:rPr lang="en-US" dirty="0" smtClean="0"/>
              <a:t>Japanese </a:t>
            </a:r>
            <a:r>
              <a:rPr lang="en-US" dirty="0"/>
              <a:t>fishing industry </a:t>
            </a:r>
            <a:r>
              <a:rPr lang="en-US" dirty="0" smtClean="0"/>
              <a:t>=$</a:t>
            </a:r>
            <a:r>
              <a:rPr lang="en-US" dirty="0"/>
              <a:t>4.2 billion </a:t>
            </a:r>
            <a:r>
              <a:rPr lang="en-US" dirty="0" smtClean="0"/>
              <a:t>repairing </a:t>
            </a:r>
            <a:r>
              <a:rPr lang="en-US" dirty="0"/>
              <a:t>vessels damaged by marine debris in 1992 (NOAA 2008). </a:t>
            </a:r>
            <a:endParaRPr lang="en-US" dirty="0" smtClean="0"/>
          </a:p>
          <a:p>
            <a:r>
              <a:rPr lang="en-US" b="1" dirty="0"/>
              <a:t>Marine Debris Research, Prevention, and Reduction Act of </a:t>
            </a:r>
            <a:r>
              <a:rPr lang="en-US" b="1" dirty="0" smtClean="0"/>
              <a:t>2006</a:t>
            </a:r>
          </a:p>
          <a:p>
            <a:pPr lvl="1"/>
            <a:r>
              <a:rPr lang="en-US" dirty="0" smtClean="0"/>
              <a:t>Law setting $10 Million to establish program for impact, mapping, identifying, removal, prevention and research. (NOAA, 2011)  </a:t>
            </a:r>
            <a:endParaRPr lang="en-US" dirty="0"/>
          </a:p>
          <a:p>
            <a:pPr lvl="1"/>
            <a:endParaRPr lang="en-US"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Costs and Fixing the Problem</a:t>
            </a:r>
            <a:endParaRPr lang="en-US" dirty="0"/>
          </a:p>
        </p:txBody>
      </p:sp>
    </p:spTree>
    <p:extLst>
      <p:ext uri="{BB962C8B-B14F-4D97-AF65-F5344CB8AC3E}">
        <p14:creationId xmlns:p14="http://schemas.microsoft.com/office/powerpoint/2010/main" val="382990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Supports Grant Opportunities</a:t>
            </a:r>
          </a:p>
          <a:p>
            <a:pPr lvl="1"/>
            <a:r>
              <a:rPr lang="en-US" b="1" dirty="0"/>
              <a:t>Community-based Marine Debris Removal </a:t>
            </a:r>
            <a:r>
              <a:rPr lang="en-US" b="1" dirty="0" smtClean="0"/>
              <a:t>Grant</a:t>
            </a:r>
          </a:p>
          <a:p>
            <a:pPr lvl="2"/>
            <a:r>
              <a:rPr lang="en-US" dirty="0" smtClean="0"/>
              <a:t>76 </a:t>
            </a:r>
            <a:r>
              <a:rPr lang="en-US" dirty="0"/>
              <a:t>marine debris removal projects </a:t>
            </a:r>
            <a:r>
              <a:rPr lang="en-US" dirty="0" smtClean="0"/>
              <a:t>funded removed </a:t>
            </a:r>
            <a:r>
              <a:rPr lang="en-US" dirty="0"/>
              <a:t>more than 3,814 metric tons of marine debris from our oceans since 2006</a:t>
            </a:r>
            <a:endParaRPr lang="en-US" b="1" dirty="0" smtClean="0"/>
          </a:p>
          <a:p>
            <a:pPr lvl="2"/>
            <a:r>
              <a:rPr lang="en-US" b="1" dirty="0" smtClean="0"/>
              <a:t> </a:t>
            </a:r>
            <a:endParaRPr lang="en-US" b="1" dirty="0"/>
          </a:p>
          <a:p>
            <a:pPr lvl="1"/>
            <a:r>
              <a:rPr lang="en-US" b="1" dirty="0"/>
              <a:t>Fishing for Energy Small Grants Fund </a:t>
            </a:r>
            <a:endParaRPr lang="en-US" b="1" dirty="0" smtClean="0"/>
          </a:p>
          <a:p>
            <a:pPr lvl="2"/>
            <a:r>
              <a:rPr lang="en-US" dirty="0" smtClean="0"/>
              <a:t>Removal of old, abandoned and degraded fishing gear </a:t>
            </a:r>
            <a:endParaRPr lang="en-US" dirty="0"/>
          </a:p>
        </p:txBody>
      </p:sp>
      <p:sp>
        <p:nvSpPr>
          <p:cNvPr id="3" name="Title 2"/>
          <p:cNvSpPr>
            <a:spLocks noGrp="1"/>
          </p:cNvSpPr>
          <p:nvPr>
            <p:ph type="title"/>
          </p:nvPr>
        </p:nvSpPr>
        <p:spPr/>
        <p:txBody>
          <a:bodyPr/>
          <a:lstStyle/>
          <a:p>
            <a:r>
              <a:rPr lang="en-US" dirty="0" smtClean="0"/>
              <a:t>Marine Debris Program</a:t>
            </a:r>
            <a:endParaRPr lang="en-US" dirty="0"/>
          </a:p>
        </p:txBody>
      </p:sp>
    </p:spTree>
    <p:extLst>
      <p:ext uri="{BB962C8B-B14F-4D97-AF65-F5344CB8AC3E}">
        <p14:creationId xmlns:p14="http://schemas.microsoft.com/office/powerpoint/2010/main" val="3112544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Benefits outweigh continuous costs</a:t>
            </a:r>
          </a:p>
          <a:p>
            <a:pPr lvl="1"/>
            <a:r>
              <a:rPr lang="en-US" dirty="0" smtClean="0"/>
              <a:t>Reduce future costs=laws and regulations</a:t>
            </a:r>
          </a:p>
          <a:p>
            <a:r>
              <a:rPr lang="en-US" dirty="0" smtClean="0"/>
              <a:t>Removal Benefits for Safety, Sustaining Marine Life and Environmental Health</a:t>
            </a:r>
          </a:p>
          <a:p>
            <a:pPr lvl="1"/>
            <a:r>
              <a:rPr lang="en-US" dirty="0" smtClean="0"/>
              <a:t>Deter entanglement of endangered </a:t>
            </a:r>
            <a:r>
              <a:rPr lang="en-US" dirty="0"/>
              <a:t>and threatened marine life</a:t>
            </a:r>
          </a:p>
          <a:p>
            <a:pPr lvl="1"/>
            <a:r>
              <a:rPr lang="en-US" dirty="0" smtClean="0"/>
              <a:t>Decrease hazards </a:t>
            </a:r>
            <a:r>
              <a:rPr lang="en-US" dirty="0"/>
              <a:t>to safe navigation</a:t>
            </a:r>
          </a:p>
          <a:p>
            <a:pPr lvl="1"/>
            <a:r>
              <a:rPr lang="en-US" dirty="0" smtClean="0"/>
              <a:t>Decrease damage to coral </a:t>
            </a:r>
            <a:r>
              <a:rPr lang="en-US" dirty="0"/>
              <a:t>reef habitat</a:t>
            </a:r>
          </a:p>
          <a:p>
            <a:pPr lvl="1"/>
            <a:r>
              <a:rPr lang="en-US" dirty="0" smtClean="0"/>
              <a:t>Decreases environmental contaminants into the environmental leading to bioaccumulation in food chain.</a:t>
            </a:r>
          </a:p>
          <a:p>
            <a:pPr lvl="1"/>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Benefits of Marine Debris Removal	</a:t>
            </a:r>
            <a:endParaRPr lang="en-US" dirty="0"/>
          </a:p>
        </p:txBody>
      </p:sp>
    </p:spTree>
    <p:extLst>
      <p:ext uri="{BB962C8B-B14F-4D97-AF65-F5344CB8AC3E}">
        <p14:creationId xmlns:p14="http://schemas.microsoft.com/office/powerpoint/2010/main" val="2241022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2050" name="Picture 2" descr="http://aquascapeadventures.com/wp-content/uploads/2011/10/Turtle_Marine_Debr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295400"/>
            <a:ext cx="6858000" cy="4724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29000" y="5934670"/>
            <a:ext cx="4572000" cy="923330"/>
          </a:xfrm>
          <a:prstGeom prst="rect">
            <a:avLst/>
          </a:prstGeom>
        </p:spPr>
        <p:txBody>
          <a:bodyPr>
            <a:spAutoFit/>
          </a:bodyPr>
          <a:lstStyle/>
          <a:p>
            <a:r>
              <a:rPr lang="en-US" dirty="0" smtClean="0"/>
              <a:t>http://aquascapeconservation.org/wp-content/uploads/2011/10/Turtle_Marine_Debris.png</a:t>
            </a:r>
            <a:endParaRPr lang="en-US" dirty="0"/>
          </a:p>
        </p:txBody>
      </p:sp>
    </p:spTree>
    <p:extLst>
      <p:ext uri="{BB962C8B-B14F-4D97-AF65-F5344CB8AC3E}">
        <p14:creationId xmlns:p14="http://schemas.microsoft.com/office/powerpoint/2010/main" val="1963818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600" dirty="0" smtClean="0">
                <a:latin typeface="Times New Roman" pitchFamily="18" charset="0"/>
                <a:cs typeface="Times New Roman" pitchFamily="18" charset="0"/>
              </a:rPr>
              <a:t>EPA.  (2011).  Marine Debris in the North Pacific.  A Summary of Existing Information and Identification of Data Gaps.  </a:t>
            </a:r>
            <a:endParaRPr lang="en-US" sz="1600" dirty="0"/>
          </a:p>
          <a:p>
            <a:r>
              <a:rPr lang="en-US" sz="1600" dirty="0" smtClean="0">
                <a:latin typeface="Times New Roman" pitchFamily="18" charset="0"/>
                <a:cs typeface="Times New Roman" pitchFamily="18" charset="0"/>
              </a:rPr>
              <a:t>National </a:t>
            </a:r>
            <a:r>
              <a:rPr lang="en-US" sz="1600" dirty="0">
                <a:latin typeface="Times New Roman" pitchFamily="18" charset="0"/>
                <a:cs typeface="Times New Roman" pitchFamily="18" charset="0"/>
              </a:rPr>
              <a:t>Oceanic and Atmospheric Administration (NOAA). 2010. Information on Marine Debris. &lt;http://</a:t>
            </a:r>
            <a:r>
              <a:rPr lang="en-US" sz="1600" dirty="0" smtClean="0">
                <a:latin typeface="Times New Roman" pitchFamily="18" charset="0"/>
                <a:cs typeface="Times New Roman" pitchFamily="18" charset="0"/>
              </a:rPr>
              <a:t>marinedebris.noaa.gov/info/welcome.html</a:t>
            </a:r>
            <a:r>
              <a:rPr lang="en-US" sz="1600" dirty="0">
                <a:latin typeface="Times New Roman" pitchFamily="18" charset="0"/>
                <a:cs typeface="Times New Roman" pitchFamily="18" charset="0"/>
              </a:rPr>
              <a:t>&gt;. </a:t>
            </a:r>
            <a:endParaRPr lang="en-US" sz="1600" dirty="0" smtClean="0">
              <a:latin typeface="Times New Roman" pitchFamily="18" charset="0"/>
              <a:cs typeface="Times New Roman" pitchFamily="18" charset="0"/>
            </a:endParaRPr>
          </a:p>
          <a:p>
            <a:r>
              <a:rPr lang="en-US" sz="1600" dirty="0">
                <a:latin typeface="Times New Roman" pitchFamily="18" charset="0"/>
                <a:cs typeface="Times New Roman" pitchFamily="18" charset="0"/>
              </a:rPr>
              <a:t>National Oceanic and Atmospheric Administration (NOAA), Interagency Marine Debris Coordinating Committee. 2008. Interagency Report on Marine Debris Sources, Impacts, Strategies &amp; Recommendations. Silver Spring, MD. Available at: &lt;http://marinedebris.noaa.gov/&gt; January 2011. </a:t>
            </a:r>
            <a:endParaRPr lang="en-US" sz="1600" dirty="0" smtClean="0">
              <a:latin typeface="Times New Roman" pitchFamily="18" charset="0"/>
              <a:cs typeface="Times New Roman" pitchFamily="18" charset="0"/>
            </a:endParaRPr>
          </a:p>
          <a:p>
            <a:r>
              <a:rPr lang="en-US" sz="1600" dirty="0">
                <a:latin typeface="Times New Roman" pitchFamily="18" charset="0"/>
                <a:cs typeface="Times New Roman" pitchFamily="18" charset="0"/>
              </a:rPr>
              <a:t>National Oceanic and Atmospheric </a:t>
            </a:r>
            <a:r>
              <a:rPr lang="en-US" sz="1600" dirty="0" smtClean="0">
                <a:latin typeface="Times New Roman" pitchFamily="18" charset="0"/>
                <a:cs typeface="Times New Roman" pitchFamily="18" charset="0"/>
              </a:rPr>
              <a:t>Administration (NOAA), Marine Debris. http</a:t>
            </a:r>
            <a:r>
              <a:rPr lang="en-US" sz="1600" dirty="0">
                <a:latin typeface="Times New Roman" pitchFamily="18" charset="0"/>
                <a:cs typeface="Times New Roman" pitchFamily="18" charset="0"/>
              </a:rPr>
              <a:t>://marinedebris.noaa.gov/about/act.html</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SCWRP.  (2004).</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Ecological Assessment of San Diego Bay: A component of the Bight'98 Regional </a:t>
            </a:r>
            <a:r>
              <a:rPr lang="en-US" sz="1600" dirty="0" smtClean="0">
                <a:latin typeface="Times New Roman" pitchFamily="18" charset="0"/>
                <a:cs typeface="Times New Roman" pitchFamily="18" charset="0"/>
              </a:rPr>
              <a:t>Survey.  </a:t>
            </a:r>
            <a:r>
              <a:rPr lang="en-US" sz="1600" dirty="0">
                <a:latin typeface="Times New Roman" pitchFamily="18" charset="0"/>
                <a:cs typeface="Times New Roman" pitchFamily="18" charset="0"/>
              </a:rPr>
              <a:t>Available at: </a:t>
            </a:r>
            <a:r>
              <a:rPr lang="en-US" sz="1600" dirty="0">
                <a:latin typeface="Times New Roman" pitchFamily="18" charset="0"/>
                <a:cs typeface="Times New Roman" pitchFamily="18" charset="0"/>
                <a:hlinkClick r:id="rId2"/>
              </a:rPr>
              <a:t>http://www.swrcb.ca.gov/sandiego/water_issues/programs/bay_cleanup</a:t>
            </a:r>
            <a:r>
              <a:rPr lang="en-US" sz="1600" dirty="0" smtClean="0">
                <a:latin typeface="Times New Roman" pitchFamily="18" charset="0"/>
                <a:cs typeface="Times New Roman" pitchFamily="18" charset="0"/>
                <a:hlinkClick r:id="rId2"/>
              </a:rPr>
              <a:t>/</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References	</a:t>
            </a:r>
            <a:endParaRPr lang="en-US" dirty="0"/>
          </a:p>
        </p:txBody>
      </p:sp>
    </p:spTree>
    <p:extLst>
      <p:ext uri="{BB962C8B-B14F-4D97-AF65-F5344CB8AC3E}">
        <p14:creationId xmlns:p14="http://schemas.microsoft.com/office/powerpoint/2010/main" val="352112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TotalTime>
  <Words>1214</Words>
  <Application>Microsoft Office PowerPoint</Application>
  <PresentationFormat>On-screen Show (4:3)</PresentationFormat>
  <Paragraphs>75</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Marine Debris</vt:lpstr>
      <vt:lpstr>Marine Debris</vt:lpstr>
      <vt:lpstr>Important to Remove</vt:lpstr>
      <vt:lpstr>Physical Effects</vt:lpstr>
      <vt:lpstr>Costs and Fixing the Problem</vt:lpstr>
      <vt:lpstr>Marine Debris Program</vt:lpstr>
      <vt:lpstr>Benefits of Marine Debris Removal </vt:lpstr>
      <vt:lpstr>Questions?</vt:lpstr>
      <vt:lpstr>References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Marine Debris</dc:title>
  <dc:creator>owner</dc:creator>
  <cp:lastModifiedBy>owner</cp:lastModifiedBy>
  <cp:revision>22</cp:revision>
  <dcterms:created xsi:type="dcterms:W3CDTF">2012-12-08T07:24:13Z</dcterms:created>
  <dcterms:modified xsi:type="dcterms:W3CDTF">2012-12-08T09:19:55Z</dcterms:modified>
</cp:coreProperties>
</file>