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28389-EF46-4E62-8B75-92186B9112DE}" type="datetimeFigureOut">
              <a:rPr lang="en-US" smtClean="0"/>
              <a:pPr/>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5657B-C7A1-445A-84AB-2C92EB5B68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as of 2005 the Neonatal Resuscitation Program (NRP) of the American Academy of Pediatrics has no longer recommended routinely suctioning the upper airway of all infants born through </a:t>
            </a:r>
            <a:r>
              <a:rPr lang="en-US" dirty="0" err="1" smtClean="0"/>
              <a:t>meconium</a:t>
            </a:r>
            <a:r>
              <a:rPr lang="en-US" dirty="0" smtClean="0"/>
              <a:t> before delivering the shoulders (Whitfield, </a:t>
            </a:r>
            <a:r>
              <a:rPr lang="en-US" dirty="0" err="1" smtClean="0"/>
              <a:t>Charsha</a:t>
            </a:r>
            <a:r>
              <a:rPr lang="en-US" dirty="0" smtClean="0"/>
              <a:t>, &amp; </a:t>
            </a:r>
            <a:r>
              <a:rPr lang="en-US" dirty="0" err="1" smtClean="0"/>
              <a:t>Chiruvolu</a:t>
            </a:r>
            <a:r>
              <a:rPr lang="en-US" dirty="0" smtClean="0"/>
              <a:t>, 2009). </a:t>
            </a:r>
          </a:p>
          <a:p>
            <a:endParaRPr lang="en-US" dirty="0"/>
          </a:p>
        </p:txBody>
      </p:sp>
      <p:sp>
        <p:nvSpPr>
          <p:cNvPr id="4" name="Slide Number Placeholder 3"/>
          <p:cNvSpPr>
            <a:spLocks noGrp="1"/>
          </p:cNvSpPr>
          <p:nvPr>
            <p:ph type="sldNum" sz="quarter" idx="10"/>
          </p:nvPr>
        </p:nvSpPr>
        <p:spPr/>
        <p:txBody>
          <a:bodyPr/>
          <a:lstStyle/>
          <a:p>
            <a:fld id="{A185657B-C7A1-445A-84AB-2C92EB5B681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Several members felt that this recommendation should not be interpreted to mean that </a:t>
            </a:r>
            <a:r>
              <a:rPr lang="en-US" sz="1200" kern="1200" dirty="0" err="1" smtClean="0">
                <a:solidFill>
                  <a:schemeClr val="tx1"/>
                </a:solidFill>
                <a:latin typeface="+mn-lt"/>
                <a:ea typeface="+mn-ea"/>
                <a:cs typeface="+mn-cs"/>
              </a:rPr>
              <a:t>intrapartum</a:t>
            </a:r>
            <a:r>
              <a:rPr lang="en-US" sz="1200" kern="1200" dirty="0" smtClean="0">
                <a:solidFill>
                  <a:schemeClr val="tx1"/>
                </a:solidFill>
                <a:latin typeface="+mn-lt"/>
                <a:ea typeface="+mn-ea"/>
                <a:cs typeface="+mn-cs"/>
              </a:rPr>
              <a:t> suctioning of infants born through MSAF is contraindicated.  They believed that this form of management still seemed reasonable and could provide the benefit of clearing the </a:t>
            </a:r>
            <a:r>
              <a:rPr lang="en-US" sz="1200" kern="1200" dirty="0" err="1" smtClean="0">
                <a:solidFill>
                  <a:schemeClr val="tx1"/>
                </a:solidFill>
                <a:latin typeface="+mn-lt"/>
                <a:ea typeface="+mn-ea"/>
                <a:cs typeface="+mn-cs"/>
              </a:rPr>
              <a:t>oropharynx</a:t>
            </a:r>
            <a:r>
              <a:rPr lang="en-US" sz="1200" kern="1200" dirty="0" smtClean="0">
                <a:solidFill>
                  <a:schemeClr val="tx1"/>
                </a:solidFill>
                <a:latin typeface="+mn-lt"/>
                <a:ea typeface="+mn-ea"/>
                <a:cs typeface="+mn-cs"/>
              </a:rPr>
              <a:t> in case of a need for the visualization of the trachea in direct suctioning (</a:t>
            </a:r>
            <a:r>
              <a:rPr lang="en-US" sz="1200" kern="1200" dirty="0" err="1" smtClean="0">
                <a:solidFill>
                  <a:schemeClr val="tx1"/>
                </a:solidFill>
                <a:latin typeface="+mn-lt"/>
                <a:ea typeface="+mn-ea"/>
                <a:cs typeface="+mn-cs"/>
              </a:rPr>
              <a:t>Kattwinkel</a:t>
            </a:r>
            <a:r>
              <a:rPr lang="en-US" sz="1200" kern="1200" dirty="0" smtClean="0">
                <a:solidFill>
                  <a:schemeClr val="tx1"/>
                </a:solidFill>
                <a:latin typeface="+mn-lt"/>
                <a:ea typeface="+mn-ea"/>
                <a:cs typeface="+mn-cs"/>
              </a:rPr>
              <a:t>, 2008).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Using the NPM as a guiding framework in this study helps to review the outcomes and benefits of suctioning the upper airway of infants born through </a:t>
            </a:r>
            <a:r>
              <a:rPr lang="en-US" dirty="0" err="1" smtClean="0"/>
              <a:t>meconium</a:t>
            </a:r>
            <a:r>
              <a:rPr lang="en-US" dirty="0" smtClean="0"/>
              <a:t>-stained amniotic fluid before the shoulders are delivered and after the birth process, compared with no suctioning of infants.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185657B-C7A1-445A-84AB-2C92EB5B681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Survey</a:t>
            </a:r>
            <a:r>
              <a:rPr lang="en-US" sz="1200" kern="1200" baseline="0" dirty="0" smtClean="0">
                <a:solidFill>
                  <a:schemeClr val="tx1"/>
                </a:solidFill>
                <a:latin typeface="+mn-lt"/>
                <a:ea typeface="+mn-ea"/>
                <a:cs typeface="+mn-cs"/>
              </a:rPr>
              <a:t> is the method used </a:t>
            </a:r>
            <a:r>
              <a:rPr lang="en-US" sz="1200" kern="1200" dirty="0" smtClean="0">
                <a:solidFill>
                  <a:schemeClr val="tx1"/>
                </a:solidFill>
                <a:latin typeface="+mn-lt"/>
                <a:ea typeface="+mn-ea"/>
                <a:cs typeface="+mn-cs"/>
              </a:rPr>
              <a:t>to collect data for exploring outcomes pertaining to suctioning the upper airway of infants born through </a:t>
            </a:r>
            <a:r>
              <a:rPr lang="en-US" sz="1200" kern="1200" dirty="0" err="1" smtClean="0">
                <a:solidFill>
                  <a:schemeClr val="tx1"/>
                </a:solidFill>
                <a:latin typeface="+mn-lt"/>
                <a:ea typeface="+mn-ea"/>
                <a:cs typeface="+mn-cs"/>
              </a:rPr>
              <a:t>meconium</a:t>
            </a:r>
            <a:r>
              <a:rPr lang="en-US" sz="1200" kern="1200" dirty="0" smtClean="0">
                <a:solidFill>
                  <a:schemeClr val="tx1"/>
                </a:solidFill>
                <a:latin typeface="+mn-lt"/>
                <a:ea typeface="+mn-ea"/>
                <a:cs typeface="+mn-cs"/>
              </a:rPr>
              <a:t>-stained amniotic fluid.  The process will be compared with before the shoulders are delivered and after the birth process in relation to the application of no suctioning techniques in these infants, as recalled by midwives. A subset of the entire population will be used to select subjects from a population of certified nurse midwives (CNMs) and certified midwives (CMs).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strength of the study lies in being able to capture a wide cross section of midwives thereby engaging a larger sample. Therefore, in my estimation a sample of 250 midwives could be a representative one for this study. </a:t>
            </a:r>
            <a:endParaRPr lang="en-US" dirty="0"/>
          </a:p>
        </p:txBody>
      </p:sp>
      <p:sp>
        <p:nvSpPr>
          <p:cNvPr id="4" name="Slide Number Placeholder 3"/>
          <p:cNvSpPr>
            <a:spLocks noGrp="1"/>
          </p:cNvSpPr>
          <p:nvPr>
            <p:ph type="sldNum" sz="quarter" idx="10"/>
          </p:nvPr>
        </p:nvSpPr>
        <p:spPr/>
        <p:txBody>
          <a:bodyPr/>
          <a:lstStyle/>
          <a:p>
            <a:fld id="{A185657B-C7A1-445A-84AB-2C92EB5B681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line with ethical considerations, permission will be obtained from the Philadelphia University Institutional Review Board to conduct the study in a sample of midwives in active duty. These institutions will have to authorize entry and study intervention procedures. Consent forms must be signed prior to using their case.</a:t>
            </a:r>
          </a:p>
          <a:p>
            <a:endParaRPr lang="en-US" dirty="0"/>
          </a:p>
        </p:txBody>
      </p:sp>
      <p:sp>
        <p:nvSpPr>
          <p:cNvPr id="4" name="Slide Number Placeholder 3"/>
          <p:cNvSpPr>
            <a:spLocks noGrp="1"/>
          </p:cNvSpPr>
          <p:nvPr>
            <p:ph type="sldNum" sz="quarter" idx="10"/>
          </p:nvPr>
        </p:nvSpPr>
        <p:spPr/>
        <p:txBody>
          <a:bodyPr/>
          <a:lstStyle/>
          <a:p>
            <a:fld id="{A185657B-C7A1-445A-84AB-2C92EB5B681B}"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SPSS is utilized to assist in removing duplicating information and extraneous data. </a:t>
            </a:r>
            <a:r>
              <a:rPr lang="en-US" sz="1200" kern="1200" dirty="0" err="1" smtClean="0">
                <a:solidFill>
                  <a:schemeClr val="tx1"/>
                </a:solidFill>
                <a:latin typeface="+mn-lt"/>
                <a:ea typeface="+mn-ea"/>
                <a:cs typeface="+mn-cs"/>
              </a:rPr>
              <a:t>Bivariate</a:t>
            </a:r>
            <a:r>
              <a:rPr lang="en-US" sz="1200" kern="1200" dirty="0" smtClean="0">
                <a:solidFill>
                  <a:schemeClr val="tx1"/>
                </a:solidFill>
                <a:latin typeface="+mn-lt"/>
                <a:ea typeface="+mn-ea"/>
                <a:cs typeface="+mn-cs"/>
              </a:rPr>
              <a:t> association has been chosen because it involves the analysis of two distinct variables X and Y in this comparative analysis between ‘underwent </a:t>
            </a:r>
            <a:r>
              <a:rPr lang="en-US" sz="1200" kern="1200" dirty="0" err="1" smtClean="0">
                <a:solidFill>
                  <a:schemeClr val="tx1"/>
                </a:solidFill>
                <a:latin typeface="+mn-lt"/>
                <a:ea typeface="+mn-ea"/>
                <a:cs typeface="+mn-cs"/>
              </a:rPr>
              <a:t>oropharyngeal</a:t>
            </a:r>
            <a:r>
              <a:rPr lang="en-US" sz="1200" kern="1200" dirty="0" smtClean="0">
                <a:solidFill>
                  <a:schemeClr val="tx1"/>
                </a:solidFill>
                <a:latin typeface="+mn-lt"/>
                <a:ea typeface="+mn-ea"/>
                <a:cs typeface="+mn-cs"/>
              </a:rPr>
              <a:t> and nasopharyngeal suctioning before delivery and postnatal suctioning in an effort to clear the airway and no suctioning (</a:t>
            </a:r>
            <a:r>
              <a:rPr lang="en-US" sz="1200" kern="1200" dirty="0" err="1" smtClean="0">
                <a:solidFill>
                  <a:schemeClr val="tx1"/>
                </a:solidFill>
                <a:latin typeface="+mn-lt"/>
                <a:ea typeface="+mn-ea"/>
                <a:cs typeface="+mn-cs"/>
              </a:rPr>
              <a:t>Babbie</a:t>
            </a:r>
            <a:r>
              <a:rPr lang="en-US" sz="1200" kern="1200" dirty="0" smtClean="0">
                <a:solidFill>
                  <a:schemeClr val="tx1"/>
                </a:solidFill>
                <a:latin typeface="+mn-lt"/>
                <a:ea typeface="+mn-ea"/>
                <a:cs typeface="+mn-cs"/>
              </a:rPr>
              <a:t>, 2009)</a:t>
            </a:r>
            <a:endParaRPr lang="en-US" dirty="0"/>
          </a:p>
        </p:txBody>
      </p:sp>
      <p:sp>
        <p:nvSpPr>
          <p:cNvPr id="4" name="Slide Number Placeholder 3"/>
          <p:cNvSpPr>
            <a:spLocks noGrp="1"/>
          </p:cNvSpPr>
          <p:nvPr>
            <p:ph type="sldNum" sz="quarter" idx="10"/>
          </p:nvPr>
        </p:nvSpPr>
        <p:spPr/>
        <p:txBody>
          <a:bodyPr/>
          <a:lstStyle/>
          <a:p>
            <a:fld id="{A185657B-C7A1-445A-84AB-2C92EB5B681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4FC55C-066F-4977-915A-309B2323062B}" type="datetimeFigureOut">
              <a:rPr lang="en-US" smtClean="0"/>
              <a:pPr/>
              <a:t>3/16/2013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F199300-5149-4BC0-9FA3-3751D99C2F1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FC55C-066F-4977-915A-309B2323062B}" type="datetimeFigureOut">
              <a:rPr lang="en-US" smtClean="0"/>
              <a:pPr/>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300-5149-4BC0-9FA3-3751D99C2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4FC55C-066F-4977-915A-309B2323062B}" type="datetimeFigureOut">
              <a:rPr lang="en-US" smtClean="0"/>
              <a:pPr/>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300-5149-4BC0-9FA3-3751D99C2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4FC55C-066F-4977-915A-309B2323062B}" type="datetimeFigureOut">
              <a:rPr lang="en-US" smtClean="0"/>
              <a:pPr/>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300-5149-4BC0-9FA3-3751D99C2F1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4FC55C-066F-4977-915A-309B2323062B}" type="datetimeFigureOut">
              <a:rPr lang="en-US" smtClean="0"/>
              <a:pPr/>
              <a:t>3/16/2013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F199300-5149-4BC0-9FA3-3751D99C2F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4FC55C-066F-4977-915A-309B2323062B}" type="datetimeFigureOut">
              <a:rPr lang="en-US" smtClean="0"/>
              <a:pPr/>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9300-5149-4BC0-9FA3-3751D99C2F1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4FC55C-066F-4977-915A-309B2323062B}" type="datetimeFigureOut">
              <a:rPr lang="en-US" smtClean="0"/>
              <a:pPr/>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99300-5149-4BC0-9FA3-3751D99C2F1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4FC55C-066F-4977-915A-309B2323062B}" type="datetimeFigureOut">
              <a:rPr lang="en-US" smtClean="0"/>
              <a:pPr/>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99300-5149-4BC0-9FA3-3751D99C2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FC55C-066F-4977-915A-309B2323062B}" type="datetimeFigureOut">
              <a:rPr lang="en-US" smtClean="0"/>
              <a:pPr/>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99300-5149-4BC0-9FA3-3751D99C2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4FC55C-066F-4977-915A-309B2323062B}" type="datetimeFigureOut">
              <a:rPr lang="en-US" smtClean="0"/>
              <a:pPr/>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9300-5149-4BC0-9FA3-3751D99C2F1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4FC55C-066F-4977-915A-309B2323062B}" type="datetimeFigureOut">
              <a:rPr lang="en-US" smtClean="0"/>
              <a:pPr/>
              <a:t>3/16/2013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F199300-5149-4BC0-9FA3-3751D99C2F1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4FC55C-066F-4977-915A-309B2323062B}" type="datetimeFigureOut">
              <a:rPr lang="en-US" smtClean="0"/>
              <a:pPr/>
              <a:t>3/16/2013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199300-5149-4BC0-9FA3-3751D99C2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400800" cy="1600200"/>
          </a:xfrm>
        </p:spPr>
        <p:txBody>
          <a:bodyPr>
            <a:normAutofit fontScale="77500" lnSpcReduction="20000"/>
          </a:bodyPr>
          <a:lstStyle/>
          <a:p>
            <a:r>
              <a:rPr lang="en-US" sz="3500" dirty="0" smtClean="0"/>
              <a:t>A Survey of Infants Born </a:t>
            </a:r>
          </a:p>
          <a:p>
            <a:r>
              <a:rPr lang="en-US" sz="3500" dirty="0" smtClean="0"/>
              <a:t>Through </a:t>
            </a:r>
            <a:r>
              <a:rPr lang="en-US" sz="3500" dirty="0" err="1" smtClean="0"/>
              <a:t>Meconium</a:t>
            </a:r>
            <a:r>
              <a:rPr lang="en-US" sz="3500" dirty="0" smtClean="0"/>
              <a:t>-Stained </a:t>
            </a:r>
          </a:p>
          <a:p>
            <a:r>
              <a:rPr lang="en-US" sz="3500" dirty="0" smtClean="0"/>
              <a:t>Amniotic Fluid</a:t>
            </a:r>
            <a:r>
              <a:rPr lang="en-US" dirty="0" smtClean="0"/>
              <a:t/>
            </a:r>
            <a:br>
              <a:rPr lang="en-US" dirty="0" smtClean="0"/>
            </a:br>
            <a:endParaRPr lang="en-US" dirty="0"/>
          </a:p>
        </p:txBody>
      </p:sp>
      <p:sp>
        <p:nvSpPr>
          <p:cNvPr id="2" name="Title 1"/>
          <p:cNvSpPr>
            <a:spLocks noGrp="1"/>
          </p:cNvSpPr>
          <p:nvPr>
            <p:ph type="ctrTitle"/>
          </p:nvPr>
        </p:nvSpPr>
        <p:spPr/>
        <p:txBody>
          <a:bodyPr>
            <a:normAutofit/>
          </a:bodyPr>
          <a:lstStyle/>
          <a:p>
            <a:r>
              <a:rPr sz="4400" smtClean="0"/>
              <a:t> Midwife Management of Infants</a:t>
            </a:r>
            <a:endParaRPr lang="en-US" sz="4400" dirty="0"/>
          </a:p>
        </p:txBody>
      </p:sp>
      <p:sp>
        <p:nvSpPr>
          <p:cNvPr id="4" name="TextBox 3"/>
          <p:cNvSpPr txBox="1"/>
          <p:nvPr/>
        </p:nvSpPr>
        <p:spPr>
          <a:xfrm>
            <a:off x="3048000" y="5181600"/>
            <a:ext cx="3200400" cy="523220"/>
          </a:xfrm>
          <a:prstGeom prst="rect">
            <a:avLst/>
          </a:prstGeom>
          <a:noFill/>
        </p:spPr>
        <p:txBody>
          <a:bodyPr wrap="square" rtlCol="0">
            <a:spAutoFit/>
          </a:bodyPr>
          <a:lstStyle/>
          <a:p>
            <a:pPr algn="ctr"/>
            <a:r>
              <a:rPr lang="en-US" sz="2800" dirty="0" smtClean="0"/>
              <a:t>By: </a:t>
            </a:r>
            <a:r>
              <a:rPr lang="en-US" sz="2800" i="1" dirty="0" smtClean="0"/>
              <a:t>Name</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Phenomenon of Interest </a:t>
            </a:r>
            <a:endParaRPr lang="en-US" dirty="0"/>
          </a:p>
        </p:txBody>
      </p:sp>
      <p:sp>
        <p:nvSpPr>
          <p:cNvPr id="3" name="Content Placeholder 2"/>
          <p:cNvSpPr>
            <a:spLocks noGrp="1"/>
          </p:cNvSpPr>
          <p:nvPr>
            <p:ph sz="quarter" idx="1"/>
          </p:nvPr>
        </p:nvSpPr>
        <p:spPr/>
        <p:txBody>
          <a:bodyPr>
            <a:normAutofit/>
          </a:bodyPr>
          <a:lstStyle/>
          <a:p>
            <a:r>
              <a:rPr lang="en-US" dirty="0" smtClean="0"/>
              <a:t>All infants who were born through MSAF (</a:t>
            </a:r>
            <a:r>
              <a:rPr lang="en-US" dirty="0" err="1" smtClean="0"/>
              <a:t>Meconium</a:t>
            </a:r>
            <a:r>
              <a:rPr lang="en-US" dirty="0" smtClean="0"/>
              <a:t> Stained Amniotic Fluids) routinely underwent </a:t>
            </a:r>
            <a:r>
              <a:rPr lang="en-US" dirty="0" err="1" smtClean="0"/>
              <a:t>oropharyngeal</a:t>
            </a:r>
            <a:r>
              <a:rPr lang="en-US" dirty="0" smtClean="0"/>
              <a:t> and nasopharyngeal suctioning before the delivery shoulders. Postnatal suctioning was also used in vigorous infants in an effort to clear the airway and reduce the incidence and severity of MAS (</a:t>
            </a:r>
            <a:r>
              <a:rPr lang="en-US" dirty="0" err="1" smtClean="0"/>
              <a:t>Meconium</a:t>
            </a:r>
            <a:r>
              <a:rPr lang="en-US" dirty="0" smtClean="0"/>
              <a:t> Aspiration Syndrome)  </a:t>
            </a:r>
          </a:p>
          <a:p>
            <a:pPr>
              <a:buNone/>
            </a:pPr>
            <a:endParaRPr lang="en-US" dirty="0" smtClean="0"/>
          </a:p>
          <a:p>
            <a:r>
              <a:rPr lang="en-US" dirty="0" smtClean="0"/>
              <a:t>However, there are no clear benefits brought about through this type of management, particularly in the prevention and reduction of </a:t>
            </a:r>
            <a:r>
              <a:rPr lang="en-US" dirty="0" err="1" smtClean="0"/>
              <a:t>Meconium</a:t>
            </a:r>
            <a:r>
              <a:rPr lang="en-US" dirty="0" smtClean="0"/>
              <a:t> Aspiration Syndrome.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Phenomenon of Interest</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Meaning and interpretation of the recommendation from the NRP is unclear and even key members are in disagreement</a:t>
            </a:r>
          </a:p>
          <a:p>
            <a:endParaRPr lang="en-US" dirty="0" smtClean="0"/>
          </a:p>
          <a:p>
            <a:endParaRPr lang="en-US" dirty="0" smtClean="0"/>
          </a:p>
          <a:p>
            <a:r>
              <a:rPr lang="en-US" dirty="0" smtClean="0"/>
              <a:t>This study hypothesize that infants born through </a:t>
            </a:r>
            <a:r>
              <a:rPr lang="en-US" dirty="0" err="1" smtClean="0"/>
              <a:t>meconium</a:t>
            </a:r>
            <a:r>
              <a:rPr lang="en-US" dirty="0" smtClean="0"/>
              <a:t>-stained amniotic fluid who received suctioning are less likely to have incidences of </a:t>
            </a:r>
            <a:r>
              <a:rPr lang="en-US" dirty="0" err="1" smtClean="0"/>
              <a:t>meconium</a:t>
            </a:r>
            <a:r>
              <a:rPr lang="en-US" dirty="0" smtClean="0"/>
              <a:t> aspiration syndrome</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endParaRPr lang="en-US" dirty="0" smtClean="0"/>
          </a:p>
          <a:p>
            <a:r>
              <a:rPr lang="en-US" dirty="0" err="1" smtClean="0"/>
              <a:t>Meconium</a:t>
            </a:r>
            <a:r>
              <a:rPr lang="en-US" dirty="0" smtClean="0"/>
              <a:t> </a:t>
            </a:r>
            <a:r>
              <a:rPr lang="en-US" dirty="0" smtClean="0"/>
              <a:t>Stained Amniotic Fluid – incidence of the baby opening its bowels in </a:t>
            </a:r>
            <a:r>
              <a:rPr lang="en-US" dirty="0" err="1" smtClean="0"/>
              <a:t>utero</a:t>
            </a:r>
            <a:r>
              <a:rPr lang="en-US" dirty="0" smtClean="0"/>
              <a:t>, thereby creating a yellow to brownish discoloration in the amniotic fluid. </a:t>
            </a:r>
            <a:endParaRPr lang="en-US" dirty="0" smtClean="0"/>
          </a:p>
          <a:p>
            <a:endParaRPr lang="en-US" dirty="0" smtClean="0"/>
          </a:p>
          <a:p>
            <a:r>
              <a:rPr lang="en-US" dirty="0" smtClean="0"/>
              <a:t> </a:t>
            </a:r>
            <a:r>
              <a:rPr lang="en-US" dirty="0" err="1" smtClean="0"/>
              <a:t>Meconium</a:t>
            </a:r>
            <a:r>
              <a:rPr lang="en-US" dirty="0" smtClean="0"/>
              <a:t> Aspiration Syndrome - associated with aspiration or diffusion of </a:t>
            </a:r>
            <a:r>
              <a:rPr lang="en-US" dirty="0" err="1" smtClean="0"/>
              <a:t>meconium</a:t>
            </a:r>
            <a:r>
              <a:rPr lang="en-US" dirty="0" smtClean="0"/>
              <a:t> into the fetal airway, which causes respiratory distress and hypoxemia during or just before the delivery.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Scholarly Format and Methodology</a:t>
            </a:r>
            <a:endParaRPr lang="en-US" b="1"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t>Research Design</a:t>
            </a:r>
          </a:p>
          <a:p>
            <a:pPr lvl="2"/>
            <a:r>
              <a:rPr lang="en-US" sz="2400" dirty="0" smtClean="0"/>
              <a:t>Quantitative</a:t>
            </a:r>
          </a:p>
          <a:p>
            <a:pPr lvl="2"/>
            <a:r>
              <a:rPr lang="en-US" sz="2400" dirty="0" smtClean="0"/>
              <a:t>Survey is utilized</a:t>
            </a:r>
          </a:p>
          <a:p>
            <a:pPr lvl="2">
              <a:buNone/>
            </a:pPr>
            <a:endParaRPr lang="en-US" sz="2600" dirty="0" smtClean="0"/>
          </a:p>
          <a:p>
            <a:r>
              <a:rPr lang="en-US" sz="3200" dirty="0" smtClean="0"/>
              <a:t>Sampling</a:t>
            </a:r>
          </a:p>
          <a:p>
            <a:pPr lvl="2"/>
            <a:r>
              <a:rPr lang="en-US" sz="2800" dirty="0" smtClean="0"/>
              <a:t>Non-probability</a:t>
            </a:r>
          </a:p>
          <a:p>
            <a:pPr lvl="2"/>
            <a:r>
              <a:rPr lang="en-US" sz="2800" dirty="0" smtClean="0"/>
              <a:t>Purposive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cont…</a:t>
            </a:r>
            <a:endParaRPr lang="en-US" b="1"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t>Data Collection Procedure</a:t>
            </a:r>
          </a:p>
          <a:p>
            <a:pPr lvl="2"/>
            <a:r>
              <a:rPr lang="en-US" sz="2600" dirty="0" smtClean="0"/>
              <a:t>Survey will be done by Survey monkey</a:t>
            </a:r>
          </a:p>
          <a:p>
            <a:pPr lvl="2"/>
            <a:r>
              <a:rPr lang="en-US" sz="2600" dirty="0" smtClean="0"/>
              <a:t>Names of possible participants to be obtained from www. midwife.org</a:t>
            </a:r>
          </a:p>
          <a:p>
            <a:pPr lvl="2"/>
            <a:r>
              <a:rPr lang="en-US" sz="2600" dirty="0" smtClean="0"/>
              <a:t>Cover letter and survey form are sent via e-mail to each possible participant</a:t>
            </a:r>
          </a:p>
          <a:p>
            <a:pPr lvl="2"/>
            <a:r>
              <a:rPr lang="en-US" sz="2600" dirty="0" smtClean="0"/>
              <a:t>Data is collected and stored electronically</a:t>
            </a:r>
          </a:p>
          <a:p>
            <a:pPr lvl="2"/>
            <a:r>
              <a:rPr lang="en-US" sz="2600" dirty="0" smtClean="0"/>
              <a:t>Time frame: 3 weeks</a:t>
            </a: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cont…</a:t>
            </a:r>
            <a:endParaRPr lang="en-US" b="1"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t>Data Analysis Plan</a:t>
            </a:r>
          </a:p>
          <a:p>
            <a:pPr lvl="2"/>
            <a:r>
              <a:rPr lang="en-US" sz="2800" dirty="0" smtClean="0"/>
              <a:t>Statistical Package for the Social Sciences (SPSS) will be used to manage data collection procedures in this study </a:t>
            </a:r>
          </a:p>
          <a:p>
            <a:pPr lvl="2"/>
            <a:r>
              <a:rPr lang="en-US" sz="2800" dirty="0" smtClean="0"/>
              <a:t>Application of descriptive statistics</a:t>
            </a:r>
          </a:p>
          <a:p>
            <a:pPr lvl="2"/>
            <a:r>
              <a:rPr lang="en-US" sz="2800" dirty="0" err="1" smtClean="0"/>
              <a:t>Bivariate</a:t>
            </a:r>
            <a:r>
              <a:rPr lang="en-US" sz="2800" dirty="0" smtClean="0"/>
              <a:t> association</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p:txBody>
          <a:bodyPr>
            <a:normAutofit fontScale="92500" lnSpcReduction="20000"/>
          </a:bodyPr>
          <a:lstStyle/>
          <a:p>
            <a:pPr hangingPunct="0">
              <a:buNone/>
            </a:pPr>
            <a:r>
              <a:rPr lang="en-US" dirty="0" err="1" smtClean="0"/>
              <a:t>Babbie</a:t>
            </a:r>
            <a:r>
              <a:rPr lang="en-US" dirty="0" smtClean="0"/>
              <a:t>, E. (2009).</a:t>
            </a:r>
            <a:r>
              <a:rPr lang="en-US" i="1" dirty="0" smtClean="0"/>
              <a:t>The Practice of Social Research (12th edition).</a:t>
            </a:r>
            <a:r>
              <a:rPr lang="en-US" dirty="0" smtClean="0"/>
              <a:t> New 	York Wadsworth Publishing</a:t>
            </a:r>
          </a:p>
          <a:p>
            <a:pPr hangingPunct="0"/>
            <a:endParaRPr lang="en-US" dirty="0" smtClean="0"/>
          </a:p>
          <a:p>
            <a:pPr hangingPunct="0">
              <a:buNone/>
            </a:pPr>
            <a:r>
              <a:rPr lang="en-US" dirty="0" err="1" smtClean="0"/>
              <a:t>Kattwinkel</a:t>
            </a:r>
            <a:r>
              <a:rPr lang="en-US" dirty="0" smtClean="0"/>
              <a:t>, J. (2008). Neonatal resuscitation guidelines for 	ILCOR and NRP: evaluating the evidence and developing a 	consensus. </a:t>
            </a:r>
            <a:r>
              <a:rPr lang="en-US" i="1" dirty="0" smtClean="0"/>
              <a:t>Journal of </a:t>
            </a:r>
            <a:r>
              <a:rPr lang="en-US" i="1" dirty="0" err="1" smtClean="0"/>
              <a:t>Perinatology</a:t>
            </a:r>
            <a:r>
              <a:rPr lang="en-US" dirty="0" smtClean="0"/>
              <a:t>, </a:t>
            </a:r>
            <a:r>
              <a:rPr lang="en-US" i="1" dirty="0" smtClean="0"/>
              <a:t>28</a:t>
            </a:r>
            <a:r>
              <a:rPr lang="en-US" dirty="0" smtClean="0"/>
              <a:t>, S27-S29.</a:t>
            </a:r>
          </a:p>
          <a:p>
            <a:pPr hangingPunct="0"/>
            <a:endParaRPr lang="en-US" dirty="0" smtClean="0"/>
          </a:p>
          <a:p>
            <a:pPr hangingPunct="0">
              <a:buNone/>
            </a:pPr>
            <a:r>
              <a:rPr lang="en-US" dirty="0" smtClean="0"/>
              <a:t>Whitfield, J. M., </a:t>
            </a:r>
            <a:r>
              <a:rPr lang="en-US" dirty="0" err="1" smtClean="0"/>
              <a:t>Charsha</a:t>
            </a:r>
            <a:r>
              <a:rPr lang="en-US" dirty="0" smtClean="0"/>
              <a:t>, D. S., &amp; </a:t>
            </a:r>
            <a:r>
              <a:rPr lang="en-US" dirty="0" err="1" smtClean="0"/>
              <a:t>Chiruvolu</a:t>
            </a:r>
            <a:r>
              <a:rPr lang="en-US" dirty="0" smtClean="0"/>
              <a:t>, A. (2009). 	Prevention of </a:t>
            </a:r>
            <a:r>
              <a:rPr lang="en-US" dirty="0" err="1" smtClean="0"/>
              <a:t>meconium</a:t>
            </a:r>
            <a:r>
              <a:rPr lang="en-US" dirty="0" smtClean="0"/>
              <a:t> aspiration syndrome: an update and 	the Baylor experience [Online exclusive]. </a:t>
            </a:r>
            <a:r>
              <a:rPr lang="en-US" i="1" dirty="0" smtClean="0"/>
              <a:t>Proceedings (Baylor 	</a:t>
            </a:r>
            <a:r>
              <a:rPr lang="en-US" i="1" dirty="0" err="1" smtClean="0"/>
              <a:t>University.Medical</a:t>
            </a:r>
            <a:r>
              <a:rPr lang="en-US" i="1" dirty="0" smtClean="0"/>
              <a:t> Center</a:t>
            </a:r>
            <a:r>
              <a:rPr lang="en-US" dirty="0" smtClean="0"/>
              <a:t>). Retrieved from 	</a:t>
            </a:r>
            <a:r>
              <a:rPr lang="en-US" u="sng" dirty="0" smtClean="0"/>
              <a:t>http://www.ncbi.nlm.nih.gov/pmc/articles/PMC266685</a:t>
            </a:r>
            <a:r>
              <a:rPr lang="en-US" dirty="0" smtClean="0"/>
              <a:t>	</a:t>
            </a:r>
            <a:r>
              <a:rPr lang="en-US" u="sng" dirty="0" smtClean="0"/>
              <a:t>7/</a:t>
            </a:r>
            <a:r>
              <a:rPr lang="en-US" u="sng" dirty="0" err="1" smtClean="0"/>
              <a:t>pdf</a:t>
            </a:r>
            <a:r>
              <a:rPr lang="en-US" u="sng" dirty="0" smtClean="0"/>
              <a:t>/bumc0022-0128.pdf</a:t>
            </a:r>
            <a:endParaRPr lang="en-US" dirty="0" smtClean="0"/>
          </a:p>
          <a:p>
            <a:pPr hangingPunct="0"/>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TotalTime>
  <Words>716</Words>
  <Application>Microsoft Office PowerPoint</Application>
  <PresentationFormat>On-screen Show (4:3)</PresentationFormat>
  <Paragraphs>60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Midwife Management of Infants</vt:lpstr>
      <vt:lpstr>Phenomenon of Interest </vt:lpstr>
      <vt:lpstr>Phenomenon of Interest</vt:lpstr>
      <vt:lpstr>Definition</vt:lpstr>
      <vt:lpstr>Scholarly Format and Methodology</vt:lpstr>
      <vt:lpstr>Methodology cont…</vt:lpstr>
      <vt:lpstr>Methodology cont…</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Midwife Management of Infants</dc:title>
  <dc:creator>christian</dc:creator>
  <cp:lastModifiedBy>christian</cp:lastModifiedBy>
  <cp:revision>18</cp:revision>
  <dcterms:created xsi:type="dcterms:W3CDTF">2013-03-15T20:57:53Z</dcterms:created>
  <dcterms:modified xsi:type="dcterms:W3CDTF">2013-03-16T08:38:39Z</dcterms:modified>
</cp:coreProperties>
</file>