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4640" autoAdjust="0"/>
  </p:normalViewPr>
  <p:slideViewPr>
    <p:cSldViewPr>
      <p:cViewPr varScale="1">
        <p:scale>
          <a:sx n="70" d="100"/>
          <a:sy n="70" d="100"/>
        </p:scale>
        <p:origin x="-5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598F2-1ECB-4395-8067-24E4608973FF}"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0890B-3B42-4F27-9D59-C43298E5A8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598F2-1ECB-4395-8067-24E4608973FF}" type="datetimeFigureOut">
              <a:rPr lang="en-US" smtClean="0"/>
              <a:pPr/>
              <a:t>10/25/2012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0890B-3B42-4F27-9D59-C43298E5A8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mf.org/external/np/seminars/eng/2011/res2/pdf/fm.pdf"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7figurehomebusiness.com/wp-content/uploads/2010/11/article-marketing-004.jpg"/>
          <p:cNvPicPr>
            <a:picLocks noChangeAspect="1" noChangeArrowheads="1"/>
          </p:cNvPicPr>
          <p:nvPr/>
        </p:nvPicPr>
        <p:blipFill>
          <a:blip r:embed="rId2" cstate="print"/>
          <a:srcRect/>
          <a:stretch>
            <a:fillRect/>
          </a:stretch>
        </p:blipFill>
        <p:spPr bwMode="auto">
          <a:xfrm rot="19561182">
            <a:off x="479733" y="1364872"/>
            <a:ext cx="4762500" cy="3171826"/>
          </a:xfrm>
          <a:prstGeom prst="rect">
            <a:avLst/>
          </a:prstGeom>
          <a:noFill/>
        </p:spPr>
      </p:pic>
      <p:sp>
        <p:nvSpPr>
          <p:cNvPr id="2" name="Title 1"/>
          <p:cNvSpPr>
            <a:spLocks noGrp="1"/>
          </p:cNvSpPr>
          <p:nvPr>
            <p:ph type="ctrTitle"/>
          </p:nvPr>
        </p:nvSpPr>
        <p:spPr>
          <a:xfrm>
            <a:off x="5334000" y="2130425"/>
            <a:ext cx="3124200" cy="1470025"/>
          </a:xfrm>
        </p:spPr>
        <p:txBody>
          <a:bodyPr>
            <a:normAutofit fontScale="90000"/>
          </a:bodyPr>
          <a:lstStyle/>
          <a:p>
            <a:r>
              <a:rPr lang="en-US" b="1" dirty="0"/>
              <a:t>MONETARY POLICY STRATEGY:</a:t>
            </a:r>
            <a:r>
              <a:rPr lang="en-US" dirty="0"/>
              <a:t/>
            </a:r>
            <a:br>
              <a:rPr lang="en-US" dirty="0"/>
            </a:br>
            <a:r>
              <a:rPr lang="en-US" dirty="0"/>
              <a:t>LESSONS FROM THE </a:t>
            </a:r>
            <a:r>
              <a:rPr lang="en-US" dirty="0" smtClean="0"/>
              <a:t>CRISIS</a:t>
            </a:r>
            <a:br>
              <a:rPr lang="en-US" dirty="0" smtClean="0"/>
            </a:br>
            <a:r>
              <a:rPr lang="en-US" i="1" dirty="0" smtClean="0"/>
              <a:t>by </a:t>
            </a:r>
            <a:r>
              <a:rPr lang="en-US" i="1" dirty="0"/>
              <a:t>Frederic S. </a:t>
            </a:r>
            <a:r>
              <a:rPr lang="en-US" i="1" dirty="0" err="1"/>
              <a:t>Mishkin</a:t>
            </a:r>
            <a:endParaRPr lang="en-US" i="1" dirty="0"/>
          </a:p>
        </p:txBody>
      </p:sp>
      <p:sp>
        <p:nvSpPr>
          <p:cNvPr id="3" name="Subtitle 2"/>
          <p:cNvSpPr>
            <a:spLocks noGrp="1"/>
          </p:cNvSpPr>
          <p:nvPr>
            <p:ph type="subTitle" idx="1"/>
          </p:nvPr>
        </p:nvSpPr>
        <p:spPr>
          <a:xfrm>
            <a:off x="1752600" y="5334000"/>
            <a:ext cx="6400800" cy="609600"/>
          </a:xfrm>
        </p:spPr>
        <p:txBody>
          <a:bodyPr/>
          <a:lstStyle/>
          <a:p>
            <a:r>
              <a:rPr lang="en-US" dirty="0" smtClean="0"/>
              <a:t>Article-Based Presentation</a:t>
            </a:r>
            <a:endParaRPr lang="en-US" dirty="0"/>
          </a:p>
        </p:txBody>
      </p:sp>
      <p:sp>
        <p:nvSpPr>
          <p:cNvPr id="5" name="TextBox 4"/>
          <p:cNvSpPr txBox="1"/>
          <p:nvPr/>
        </p:nvSpPr>
        <p:spPr>
          <a:xfrm>
            <a:off x="2590800" y="5867400"/>
            <a:ext cx="6172200" cy="738664"/>
          </a:xfrm>
          <a:prstGeom prst="rect">
            <a:avLst/>
          </a:prstGeom>
          <a:noFill/>
        </p:spPr>
        <p:txBody>
          <a:bodyPr wrap="square" rtlCol="0">
            <a:spAutoFit/>
          </a:bodyPr>
          <a:lstStyle/>
          <a:p>
            <a:r>
              <a:rPr lang="en-US" sz="1400" dirty="0" smtClean="0"/>
              <a:t>Source: </a:t>
            </a:r>
            <a:r>
              <a:rPr lang="en-US" sz="1400" dirty="0"/>
              <a:t>NATIONAL BUREAU OF ECONOMIC </a:t>
            </a:r>
            <a:r>
              <a:rPr lang="en-US" sz="1400" dirty="0" smtClean="0"/>
              <a:t>RESEARCH. </a:t>
            </a:r>
            <a:r>
              <a:rPr lang="en-US" sz="1400" dirty="0" smtClean="0">
                <a:hlinkClick r:id="rId3"/>
              </a:rPr>
              <a:t>http://www.imf.org/external/np/seminars/eng/2011/res2/pdf/fm.pdf</a:t>
            </a:r>
            <a:r>
              <a:rPr lang="en-US" sz="1400" dirty="0" smtClean="0"/>
              <a:t>. Retrieved from the Internet on October 25, 2012</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0" dur="1000" fill="hold"/>
                                        <p:tgtEl>
                                          <p:spTgt spid="10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strVal val="#ppt_w*0.70"/>
                                          </p:val>
                                        </p:tav>
                                        <p:tav tm="100000">
                                          <p:val>
                                            <p:strVal val="#ppt_w"/>
                                          </p:val>
                                        </p:tav>
                                      </p:tavLst>
                                    </p:anim>
                                    <p:anim calcmode="lin" valueType="num">
                                      <p:cBhvr>
                                        <p:cTn id="20" dur="1000" fill="hold"/>
                                        <p:tgtEl>
                                          <p:spTgt spid="2"/>
                                        </p:tgtEl>
                                        <p:attrNameLst>
                                          <p:attrName>ppt_h</p:attrName>
                                        </p:attrNameLst>
                                      </p:cBhvr>
                                      <p:tavLst>
                                        <p:tav tm="0">
                                          <p:val>
                                            <p:strVal val="#ppt_h"/>
                                          </p:val>
                                        </p:tav>
                                        <p:tav tm="100000">
                                          <p:val>
                                            <p:strVal val="#ppt_h"/>
                                          </p:val>
                                        </p:tav>
                                      </p:tavLst>
                                    </p:anim>
                                    <p:animEffect transition="in" filter="fade">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strips(downLeft)">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plus(in)">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fontScale="90000"/>
          </a:bodyPr>
          <a:lstStyle/>
          <a:p>
            <a:r>
              <a:rPr lang="en-US" b="1" dirty="0" smtClean="0"/>
              <a:t>The Representative-Agent Framework</a:t>
            </a:r>
            <a:endParaRPr lang="en-US" b="1" dirty="0"/>
          </a:p>
        </p:txBody>
      </p:sp>
      <p:sp>
        <p:nvSpPr>
          <p:cNvPr id="6" name="Content Placeholder 5"/>
          <p:cNvSpPr>
            <a:spLocks noGrp="1"/>
          </p:cNvSpPr>
          <p:nvPr>
            <p:ph idx="1"/>
          </p:nvPr>
        </p:nvSpPr>
        <p:spPr>
          <a:xfrm>
            <a:off x="381000" y="1295400"/>
            <a:ext cx="8229600" cy="2514600"/>
          </a:xfrm>
        </p:spPr>
        <p:txBody>
          <a:bodyPr>
            <a:normAutofit fontScale="92500" lnSpcReduction="20000"/>
          </a:bodyPr>
          <a:lstStyle/>
          <a:p>
            <a:r>
              <a:rPr lang="en-US" b="1" dirty="0" smtClean="0"/>
              <a:t>This framework intends to make a specific indication of what and how market frictions should be able to function in relation to the process of assuming better economic status in relation to the competition of different organizations enjoined in the industries</a:t>
            </a:r>
            <a:endParaRPr lang="en-US" b="1" dirty="0"/>
          </a:p>
        </p:txBody>
      </p:sp>
      <p:sp>
        <p:nvSpPr>
          <p:cNvPr id="7" name="TextBox 6"/>
          <p:cNvSpPr txBox="1"/>
          <p:nvPr/>
        </p:nvSpPr>
        <p:spPr>
          <a:xfrm>
            <a:off x="381000" y="3733800"/>
            <a:ext cx="2743200" cy="2031325"/>
          </a:xfrm>
          <a:prstGeom prst="rect">
            <a:avLst/>
          </a:prstGeom>
          <a:noFill/>
        </p:spPr>
        <p:txBody>
          <a:bodyPr wrap="square" rtlCol="0">
            <a:spAutoFit/>
          </a:bodyPr>
          <a:lstStyle/>
          <a:p>
            <a:r>
              <a:rPr lang="en-US" dirty="0" smtClean="0"/>
              <a:t>The asymmetric information about the utilization of financial assets in the market by the financial sectors ought to have a role in influencing economic fluctuations.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amond(in)">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plus(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a:bodyPr>
          <a:lstStyle/>
          <a:p>
            <a:r>
              <a:rPr lang="en-US" b="1" dirty="0" smtClean="0"/>
              <a:t>Central Points of Learning </a:t>
            </a:r>
            <a:endParaRPr lang="en-US" b="1" dirty="0"/>
          </a:p>
        </p:txBody>
      </p:sp>
      <p:sp>
        <p:nvSpPr>
          <p:cNvPr id="6" name="Content Placeholder 5"/>
          <p:cNvSpPr>
            <a:spLocks noGrp="1"/>
          </p:cNvSpPr>
          <p:nvPr>
            <p:ph idx="1"/>
          </p:nvPr>
        </p:nvSpPr>
        <p:spPr>
          <a:xfrm>
            <a:off x="381000" y="1295400"/>
            <a:ext cx="8229600" cy="1600200"/>
          </a:xfrm>
        </p:spPr>
        <p:txBody>
          <a:bodyPr>
            <a:normAutofit/>
          </a:bodyPr>
          <a:lstStyle/>
          <a:p>
            <a:r>
              <a:rPr lang="en-US" b="1" dirty="0" smtClean="0"/>
              <a:t>1. Flexible inflation creates a more responsive market to particular economic challenges </a:t>
            </a:r>
            <a:endParaRPr lang="en-US" b="1" dirty="0"/>
          </a:p>
        </p:txBody>
      </p:sp>
      <p:sp>
        <p:nvSpPr>
          <p:cNvPr id="7" name="TextBox 6"/>
          <p:cNvSpPr txBox="1"/>
          <p:nvPr/>
        </p:nvSpPr>
        <p:spPr>
          <a:xfrm>
            <a:off x="457200" y="3048000"/>
            <a:ext cx="2743200" cy="3416320"/>
          </a:xfrm>
          <a:prstGeom prst="rect">
            <a:avLst/>
          </a:prstGeom>
          <a:noFill/>
        </p:spPr>
        <p:txBody>
          <a:bodyPr wrap="square" rtlCol="0">
            <a:spAutoFit/>
          </a:bodyPr>
          <a:lstStyle/>
          <a:p>
            <a:r>
              <a:rPr lang="en-US" dirty="0" smtClean="0"/>
              <a:t>Upon the courses of research, it has been realized through time that the more flexible the inflation rate is, the more balanced the market becomes especially when it comes to developing new waves of economic policies that are designed to balance out the factors used in the market.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amond(in)">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plus(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a:bodyPr>
          <a:lstStyle/>
          <a:p>
            <a:r>
              <a:rPr lang="en-US" b="1" dirty="0" smtClean="0"/>
              <a:t>Central Points of Learning </a:t>
            </a:r>
            <a:endParaRPr lang="en-US" b="1" dirty="0"/>
          </a:p>
        </p:txBody>
      </p:sp>
      <p:sp>
        <p:nvSpPr>
          <p:cNvPr id="6" name="Content Placeholder 5"/>
          <p:cNvSpPr>
            <a:spLocks noGrp="1"/>
          </p:cNvSpPr>
          <p:nvPr>
            <p:ph idx="1"/>
          </p:nvPr>
        </p:nvSpPr>
        <p:spPr>
          <a:xfrm>
            <a:off x="381000" y="1295400"/>
            <a:ext cx="8229600" cy="1600200"/>
          </a:xfrm>
        </p:spPr>
        <p:txBody>
          <a:bodyPr>
            <a:normAutofit/>
          </a:bodyPr>
          <a:lstStyle/>
          <a:p>
            <a:r>
              <a:rPr lang="en-US" b="1" dirty="0" smtClean="0"/>
              <a:t>2. Equivalence and Risk Management is better than dealing with the problem as it becomes harder to consider for resolution </a:t>
            </a:r>
            <a:endParaRPr lang="en-US" b="1" dirty="0"/>
          </a:p>
        </p:txBody>
      </p:sp>
      <p:sp>
        <p:nvSpPr>
          <p:cNvPr id="7" name="TextBox 6"/>
          <p:cNvSpPr txBox="1"/>
          <p:nvPr/>
        </p:nvSpPr>
        <p:spPr>
          <a:xfrm>
            <a:off x="457200" y="2971800"/>
            <a:ext cx="2743200" cy="2308324"/>
          </a:xfrm>
          <a:prstGeom prst="rect">
            <a:avLst/>
          </a:prstGeom>
          <a:noFill/>
        </p:spPr>
        <p:txBody>
          <a:bodyPr wrap="square" rtlCol="0">
            <a:spAutoFit/>
          </a:bodyPr>
          <a:lstStyle/>
          <a:p>
            <a:r>
              <a:rPr lang="en-US" dirty="0" smtClean="0"/>
              <a:t> Future forecasting in relation to the economic status of a nation intends to make a certain point of preparation that would make a specific impact on how the future of the economy develops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strips(downLeft)">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a:bodyPr>
          <a:lstStyle/>
          <a:p>
            <a:r>
              <a:rPr lang="en-US" b="1" dirty="0" smtClean="0"/>
              <a:t>Overall Reaction on the Article </a:t>
            </a:r>
            <a:endParaRPr lang="en-US" b="1" dirty="0"/>
          </a:p>
        </p:txBody>
      </p:sp>
      <p:sp>
        <p:nvSpPr>
          <p:cNvPr id="8" name="Content Placeholder 7"/>
          <p:cNvSpPr>
            <a:spLocks noGrp="1"/>
          </p:cNvSpPr>
          <p:nvPr>
            <p:ph idx="1"/>
          </p:nvPr>
        </p:nvSpPr>
        <p:spPr>
          <a:xfrm>
            <a:off x="457200" y="1371600"/>
            <a:ext cx="8229600" cy="4525963"/>
          </a:xfrm>
        </p:spPr>
        <p:txBody>
          <a:bodyPr>
            <a:normAutofit fontScale="92500" lnSpcReduction="10000"/>
          </a:bodyPr>
          <a:lstStyle/>
          <a:p>
            <a:r>
              <a:rPr lang="en-US" dirty="0" smtClean="0">
                <a:solidFill>
                  <a:srgbClr val="002060"/>
                </a:solidFill>
              </a:rPr>
              <a:t>The article presents a good indication on how the market would become better founded on solid ground especially in relation to handling elements of fluctuation and imbalance in the market. </a:t>
            </a:r>
          </a:p>
          <a:p>
            <a:r>
              <a:rPr lang="en-US" dirty="0" smtClean="0">
                <a:solidFill>
                  <a:srgbClr val="002060"/>
                </a:solidFill>
              </a:rPr>
              <a:t>Market prices, inflation rate and other elements of market stability are affected by the condition of the behavior of the market players namely the household and the central bankers who control the situation in the economy. </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wheel(4)">
                                      <p:cBhvr>
                                        <p:cTn id="13" dur="2000"/>
                                        <p:tgtEl>
                                          <p:spTgt spid="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wheel(4)">
                                      <p:cBhvr>
                                        <p:cTn id="18"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fontScale="90000"/>
          </a:bodyPr>
          <a:lstStyle/>
          <a:p>
            <a:r>
              <a:rPr lang="en-US" b="1" dirty="0" smtClean="0"/>
              <a:t>Learning From the Past Era of Economic Recession </a:t>
            </a:r>
            <a:endParaRPr lang="en-US" b="1" dirty="0"/>
          </a:p>
        </p:txBody>
      </p:sp>
      <p:sp>
        <p:nvSpPr>
          <p:cNvPr id="3" name="Content Placeholder 2"/>
          <p:cNvSpPr>
            <a:spLocks noGrp="1"/>
          </p:cNvSpPr>
          <p:nvPr>
            <p:ph idx="1"/>
          </p:nvPr>
        </p:nvSpPr>
        <p:spPr/>
        <p:txBody>
          <a:bodyPr>
            <a:normAutofit lnSpcReduction="10000"/>
          </a:bodyPr>
          <a:lstStyle/>
          <a:p>
            <a:pPr lvl="7">
              <a:buNone/>
            </a:pPr>
            <a:r>
              <a:rPr lang="en-US" sz="2400" i="1" dirty="0" smtClean="0"/>
              <a:t>The monetary policy that seemed to have been so strong in the past proved to be quite short in handling the economic commotion </a:t>
            </a:r>
            <a:r>
              <a:rPr lang="en-US" sz="2400" i="1" dirty="0" smtClean="0"/>
              <a:t>during </a:t>
            </a:r>
            <a:r>
              <a:rPr lang="en-US" sz="2400" i="1" dirty="0" smtClean="0"/>
              <a:t>the years 2007 to 2009. </a:t>
            </a:r>
          </a:p>
          <a:p>
            <a:pPr>
              <a:buNone/>
            </a:pPr>
            <a:endParaRPr lang="en-US" b="1" dirty="0">
              <a:solidFill>
                <a:srgbClr val="002060"/>
              </a:solidFill>
            </a:endParaRPr>
          </a:p>
          <a:p>
            <a:pPr>
              <a:buNone/>
            </a:pPr>
            <a:r>
              <a:rPr lang="en-US" sz="2800" b="1" dirty="0" smtClean="0">
                <a:solidFill>
                  <a:srgbClr val="002060"/>
                </a:solidFill>
              </a:rPr>
              <a:t>In this presentation, a distinction on how the past realigned the monetary conditions of the society and how economic agencies and financial experts faced the said challenge shall be further discussed in the presentation that follows.  </a:t>
            </a:r>
            <a:endParaRPr lang="en-US" sz="2800" b="1" dirty="0">
              <a:solidFill>
                <a:srgbClr val="002060"/>
              </a:solidFill>
            </a:endParaRPr>
          </a:p>
        </p:txBody>
      </p:sp>
      <p:sp>
        <p:nvSpPr>
          <p:cNvPr id="4098" name="AutoShape 2"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a:bodyPr>
          <a:lstStyle/>
          <a:p>
            <a:r>
              <a:rPr lang="en-US" b="1" dirty="0" smtClean="0"/>
              <a:t>The </a:t>
            </a:r>
            <a:r>
              <a:rPr lang="en-US" b="1" dirty="0" smtClean="0"/>
              <a:t>B</a:t>
            </a:r>
            <a:r>
              <a:rPr lang="en-US" b="1" dirty="0" smtClean="0"/>
              <a:t>asic Elements of the Policy</a:t>
            </a:r>
            <a:endParaRPr lang="en-US" b="1" dirty="0"/>
          </a:p>
        </p:txBody>
      </p:sp>
      <p:sp>
        <p:nvSpPr>
          <p:cNvPr id="4098" name="AutoShape 2"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609600" y="1752600"/>
            <a:ext cx="7924800" cy="2431435"/>
          </a:xfrm>
          <a:prstGeom prst="rect">
            <a:avLst/>
          </a:prstGeom>
          <a:noFill/>
        </p:spPr>
        <p:txBody>
          <a:bodyPr wrap="square" rtlCol="0">
            <a:spAutoFit/>
          </a:bodyPr>
          <a:lstStyle/>
          <a:p>
            <a:pPr marL="342900" indent="-342900">
              <a:buAutoNum type="arabicPeriod"/>
            </a:pPr>
            <a:r>
              <a:rPr lang="en-US" sz="2800" b="1" dirty="0" smtClean="0"/>
              <a:t>Costly price adjustment by imperfectly competitive firms </a:t>
            </a:r>
          </a:p>
          <a:p>
            <a:pPr marL="800100" lvl="1" indent="-342900"/>
            <a:r>
              <a:rPr lang="en-US" sz="2400" dirty="0" smtClean="0"/>
              <a:t>It is a known fact that the imperfect condition of competition in the industry of business operators  intend to control the prices of commodities and services in the market. </a:t>
            </a:r>
          </a:p>
        </p:txBody>
      </p:sp>
      <p:sp>
        <p:nvSpPr>
          <p:cNvPr id="12" name="TextBox 11"/>
          <p:cNvSpPr txBox="1"/>
          <p:nvPr/>
        </p:nvSpPr>
        <p:spPr>
          <a:xfrm>
            <a:off x="457200" y="4267200"/>
            <a:ext cx="2819400" cy="1754326"/>
          </a:xfrm>
          <a:prstGeom prst="rect">
            <a:avLst/>
          </a:prstGeom>
          <a:noFill/>
        </p:spPr>
        <p:txBody>
          <a:bodyPr wrap="square" rtlCol="0">
            <a:spAutoFit/>
          </a:bodyPr>
          <a:lstStyle/>
          <a:p>
            <a:r>
              <a:rPr lang="en-US" dirty="0" smtClean="0">
                <a:solidFill>
                  <a:srgbClr val="002060"/>
                </a:solidFill>
              </a:rPr>
              <a:t>With the emergence of new industries every now and then, it could be realized how this imposes a specific process of fluctuation that affects market prices. </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Left)">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fontScale="90000"/>
          </a:bodyPr>
          <a:lstStyle/>
          <a:p>
            <a:r>
              <a:rPr lang="en-US" b="1" dirty="0" smtClean="0"/>
              <a:t>Introducing the </a:t>
            </a:r>
            <a:br>
              <a:rPr lang="en-US" b="1" dirty="0" smtClean="0"/>
            </a:br>
            <a:r>
              <a:rPr lang="en-US" b="1" dirty="0" smtClean="0"/>
              <a:t>Optimal Monetary Policy</a:t>
            </a:r>
            <a:endParaRPr lang="en-US" b="1" dirty="0"/>
          </a:p>
        </p:txBody>
      </p:sp>
      <p:sp>
        <p:nvSpPr>
          <p:cNvPr id="4098" name="AutoShape 2"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Content Placeholder 7"/>
          <p:cNvSpPr>
            <a:spLocks noGrp="1"/>
          </p:cNvSpPr>
          <p:nvPr>
            <p:ph idx="1"/>
          </p:nvPr>
        </p:nvSpPr>
        <p:spPr>
          <a:xfrm>
            <a:off x="457200" y="1600201"/>
            <a:ext cx="8229600" cy="1981200"/>
          </a:xfrm>
        </p:spPr>
        <p:txBody>
          <a:bodyPr>
            <a:normAutofit/>
          </a:bodyPr>
          <a:lstStyle/>
          <a:p>
            <a:r>
              <a:rPr lang="en-US" sz="2400" dirty="0" smtClean="0"/>
              <a:t>With the observation of the old monetary policy, it was assumed that the old system does not fully control the situations that the current society is dealing with especially in relation with the financial capacities of the monetary agencies around the globe. </a:t>
            </a:r>
            <a:endParaRPr lang="en-US" sz="2400" dirty="0"/>
          </a:p>
        </p:txBody>
      </p:sp>
      <p:sp>
        <p:nvSpPr>
          <p:cNvPr id="10" name="TextBox 9"/>
          <p:cNvSpPr txBox="1"/>
          <p:nvPr/>
        </p:nvSpPr>
        <p:spPr>
          <a:xfrm>
            <a:off x="685800" y="3962400"/>
            <a:ext cx="2438400" cy="2308324"/>
          </a:xfrm>
          <a:prstGeom prst="rect">
            <a:avLst/>
          </a:prstGeom>
          <a:noFill/>
        </p:spPr>
        <p:txBody>
          <a:bodyPr wrap="square" rtlCol="0">
            <a:spAutoFit/>
          </a:bodyPr>
          <a:lstStyle/>
          <a:p>
            <a:r>
              <a:rPr lang="en-US" dirty="0" smtClean="0"/>
              <a:t>This is the reason behind the condition by which the balance between households and central banks and how they perform in line with the system of cash flow in the society.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plus(in)">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normAutofit/>
          </a:bodyPr>
          <a:lstStyle/>
          <a:p>
            <a:r>
              <a:rPr lang="en-US" b="1" dirty="0" smtClean="0"/>
              <a:t>The </a:t>
            </a:r>
            <a:r>
              <a:rPr lang="en-US" b="1" dirty="0" smtClean="0"/>
              <a:t>B</a:t>
            </a:r>
            <a:r>
              <a:rPr lang="en-US" b="1" dirty="0" smtClean="0"/>
              <a:t>asic Elements of the Policy</a:t>
            </a:r>
            <a:endParaRPr lang="en-US" b="1" dirty="0"/>
          </a:p>
        </p:txBody>
      </p:sp>
      <p:sp>
        <p:nvSpPr>
          <p:cNvPr id="4098" name="AutoShape 2"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data:image/jpeg;base64,/9j/4AAQSkZJRgABAQAAAQABAAD/2wCEAAkGBhQSERUUExIVFRUWFxgaFxcYGBgXGBoaFBgYFhoWGBYYHCYfFxojGRYWHy8gIycpLCwsFx4xNTAqNScrLCkBCQoKDgwOGA8PGiwkHyQsLCksLCwsLCwsLCwsLCkpKSwsLCwsLCwsKSwpLCwsLCwpLCwsKSksLCwsLCwsLCksKf/AABEIALcBEwMBIgACEQEDEQH/xAAcAAACAwEBAQEAAAAAAAAAAAAFBgADBAIBBwj/xABFEAACAQIEAwUEBgcGBgMBAAABAhEAAwQSITEFQVEGEyJhcTKBkaEjQpKxwdEHFBVSYnLwFjNDguHxJFOTosLTY7LSRP/EABkBAAMBAQEAAAAAAAAAAAAAAAABAgMEBf/EAC0RAAICAgEDAgQFBQAAAAAAAAABAhEDEiETMUEiUQRxsfAjMmGR4UKBodHx/9oADAMBAAIRAxEAPwD7jUqVKAJUqVKAJXLvFcvcpL7S9rGM2sKyzEtdkQBGbwdTH1vhrqIcvCKSDPF+NlW7q0M94+8JPNvOJMeWvn5wzhIty7nNcbVmJ59JPrHuFY+D3LSWxcV1WYNzvNHBaNyTpz12MzJ5nUuK40KsPIhh74rMZYBXoFCMaRbI0ypqZDELMjSdkPKZ+Ooq9L11ZiLgH2t+fMfPb1osKEvit/vcTc77xZTcy2idCtuYXKNYIgmN9Y30EcYF4ovdBlESVt3SiamQFtLClQI1mSdafeKYCzfJLM1q4DGYGJyxGbqPMxp5Vhudmb5AyXbTRMEhuc75fa1K7knwnWTIaYCngbmJvOgvBGVmIfNAvW0GUd4BAy21GUmNDrOuoZf0ecRd+9tkOEXKVDTKlt1E65TOk/utXeF7Dv8AXuooMZu7XxNAA1ZvERpsSeXQUy8N4Zbw6ZLawNyeZPUn+hTA1xVd2wrRImDI8j1B5V09wAEkwBuTQPGcbZtLfhX9+NT/ACjl6mkI28QuIrKz3SApkIOZA00Gpg689qwYrtG2yIB5vv8AYH4mlu/2gsqSAzOx/d8RMfxMRPuodf4+9w5LShWPNjqJ6Dr7jRQBzGcYyz3l4LOsArbnTeF1PxOwoHi+PYbMp7s3GnRsgJOw0LanYUv8Tsm25Dasd2IBcn55fv8AKjfZnhDOAT7HWNdPPp6VVJDCuEulxIwmUbjN3anXnl3HrWyzhYIbuCpGxULPxWDRjBYIAaCu8TigBlUCeZ/KscmWONXIqMXJ0jPhOMXOTGOjDX560W4Ut0+N3IU8j9b0B2FccK4LMPcGnJTz82/Kt1/h5ZgzMGAmFgagj2Sf62rCEcs2skv7L/ZpJwXpX7mnvWnVBl6zOnpFRcUpjlMwDodNzB2FYc1xdSDLaZRLKgXkAPaY1z+09DnQEgkax9nzIGpOwrp6qXf/ACZ6X2CoM17Q5XtmcrlSQWnUDeC2uhHIT7quzONQyssHXbbz106nWtFP7RGprrlnFB8Vx1VkDxkdNp6AmgnG+O4lLZuQtpFEklczROoUkxmI0AjUkCpjmjLiLG4Ndxwe+BQvH9o7VowWltwo3Pu3jzpPwHFHvQ2e7daZi2rlRB0loA6e0QPIVp4b2QuKZH0a5mK942dlD7oFQwVmDq+4G5mW2xHnHe1l8Ze7GQOSARBeQpb64iYB5fhJXsj2g70GzcfNdSdSILAHfTQkbH41da7J2JzXAbrREudAOiqsBR7tec1m4r2cRIvWFyXEMgqd46g6GdvOaQDSGqUGw3aayyAtcVGjVTOh/Lp5VKOQD9SpUrYk5uNArBjeJZANJHPXWtWIblXzm3xMX+IXXUEgKUDbiE+QBYE1jNvmi4ob8a9nE2mtO7KHEGGKGOmYaEeXPnS7e/R7kWLVzOABAfwnw7eIAgkAATlGgHSa0E1ZZxjp7LEeW4+B0rFTaLoVsdwy5b0uA2xOoYwrT0uey4/mye/n7hMU1p1cBg0nKfEqmOrKR3k6kKDECTm2Dxa48CIuICOo/wDyfzqq72dw95SbJ7uTJyAZTzhrbCIMDlyrRTTJoCWO1VxPE3dgGYC5kLsN1RfGCZETlAmZYEGDfCeJ27zFhbAcL4lgK8E9NmE/WVt9wCaW8f2UvWjm7sXIAXNbMaDQeBgxUAclMeVC0xLi4QhZTEHK/wBJuNCFAZU9J28XIVXDEPmIuliokTIBB0Ou+XMsrpJgmdPfVi2gdQzW/IEQCdPq67+ZmkEcYuDQXLhYjYuXRJggutzMGeD7AiNMx3UNfZvtSXlL+QARluCVBPNCCSMwEagxqJAkSqAN2nuoYcFxyZQCRqdxoTpGwPPWttYb3EypkWy9uAQ6ENPpGnzFTimOy4a5cAYEKdCCD02oAWO0vaVSdNUVoVQYzsN/cIM+kdKUbmJZj42Zmfrso6dAPlqIFeccW5nRQNgRnO06s2nmFXf92h94yTmm54txpJ6H8ulWkBsvcSt2AQgd32YsFgR0267a0PwGFvM63bdpyC0KeUnSdNh6it+E4RexLMUTQAFmY7QIOmxJC8ulMXB8F3QKd4xtrspA1YjMTIExJ68qLoDJZ7Nm6+fEMW12B0+PTTlTm2FyIoVRGwEwAPWKG2LsjN1206+lagW0Ek/10rnzZljVv9i4QcmV4e9e1LEKDICCCY6sQNz0FH+F8HiHca8l6eZ8/u+7zAcPFtRcYF25BYMTzHU13bxlxQS5liSEtwAW6EcwN9+lYwj6lPKufbwjST41h/0LVKwDigEBhrIDZdQGbZZ5n0rXbxCt7LA+hmvQU4vszmcWiyqruFVgQVHi0PIn3ira5dwBJMAU2lXIL9DBieFr7WbLGpJ115Nqdxy5DpQXFY7MO6tTlnc6sxJ1JPPWpxvjOedcttZJJMCBuSelCsJiWZ0NtbV4MrNlLx3eUSLl0qCoB0AQ5TPvyeTKXWm44uF5f39s60tI3PuZO0H61ZhktuqrqXADTtGwaBvvHnUwnb++oUOi3QRJiA0f5SZ012953rfhu0jW0Es7PPizqEVUUkMSy5lUlgUGYoBKmAAZ94zj7VxI7m3ecgAPbz5DchWNtbiascpJBkAwZIho7seOOOOsUYSk5O2bMP24wxAV5sk7TBGvQrMe8Ctr4S1iNbdy3c8MGZc9QYDiDOuw25Uj43gllbmSHtsAEdrmU21Z/FDstyBKywzOWiNDvVtnh5thXyk2wTbRrT5wWmCFLZXb2TCoGHtRMk1pSJPo2Hw5VVUsXIUAsd2gRmMczvXTLSBY7U31ui3buBgFkLcguzE+zkYoyBQCSTqcwgEA0w2u12VZv28gG7hgVHmdfCNtzzpUImK7Kq7lgxUEzA+fzqVtTtHhmAYXkggEeIDQiQd+Y1qUUAeqV5Vd94Fat0iQTx3H93ZuPOwIHq3hHzIoX2fwSWcLsFBUk+kbnmTFVdp7puXLOHHM52joJA/8j7hRW+VVIKll2IAzaRzG8cvfXOaAYKYMqRBgyNtAdfcQa4JrQz5vCbZ0Qs4Utu0Shj2yR5/V86z3MNdclsjp5HKAZXeee/xFZNFJnJrlLpUyCQeorkWbqjxAE9Rp8pNU3L4G+nrpUWUGcP2huL7QD/I/EflV13HYa/Av2RI2JAaD1DDUUvi8KtDVezRNBJ+yFq4c1m+8a+Fm71df5pZfcaAcQ7F4lCSsXQd8rENA2WCZCjfQnXWK3KxBkGD/AFzohh+PXV3Icfxb/Ea/GqWRhqKFi9esHRzbJIHibuz4Z5SDBno0+UUUbtdce2bdzu3Rh4n1tkAkbGMpPlqT5a00/taxeGW6g15MMw+NYsZ2Is3Fmxca2NT4WzJJ5ldq0UkyaFzh7i5IZYZdGDDnEz5gzp5DzqleHoboIEAKIHIBmGvl4VI9GrRxLstiLbJ4ZULlZ0BK5dJGRfGJhesZBB0EeYDHK5fJ4rgmQNT4WE+EwxUBQAY5jaYqgG3gOVAygAGVaeoYKk+4r8xQXiVg2WZMmhYFQOYJAj3fdBramKylSuumo2zKd5+X38qtu3TdcACTMLI1+Ppudq58uZY1+r7IuENvkD8BgSPCJJbl08gPj/tTTwzBra1fR/PQDyU7e+r+HcOFsTux3P4DoPvrbFGH4dp9TJzL6BPIq1j2K2sKddj1Gh+W/vrnu2HMNG2YQftD8qhwo5Sv8ug+G3yrwFx0YfZP5H5V10ZGS9gkI1VkPXVgJMmCD4Z66Gqjw5plGDAjrC6HRYH1B0G53ol+tD60r/Np89j8a5xCoAWOnmND8RvWMsUHz/BanLsDbF26oAJICnUsIAUHWSRqTsFXYRWLifEzdMDRB/UmqsdxJrhiTlG0x8TEVdw/h+aGYach18z5eVedvLM+nBvXyzppQ9Uu51wzh8wzD0H4n8BWrH8JsuGNxBqpDMCUOUiCCykEiJ0OlbUWKVu0HHw57pDCEwzD60fVB2A2k+Y3kA9+PGoLWJyznbtmqzwkEq2HvjKjTkgZSRMAvbykgEk65tzvQ1+Buj3WayQ9wkresli1svcuuWlPpGCq6KBkg5dYG2Wz2jvORaw4W2igywEwBP1n0JPoJPI17f7T37L934mcHXMFeRqZhPFzG8ezWtGfUR2boFu7kc5UuE2lZ07y5dlmZ2VVUhtCym4W2DESABivKLgS6tvu3W4qNftB0tsWEqAgBuG4SwUnLzIgkQGLDdoLGIIW7bHeSQmkk8/AfaXTWZ2EzWv9iqpQW7ly2VVhbQlXQAgAwrSdBH1hGsbmjsUmpK0LKulzEpaZziVLwQypLPkliRBa3bUlR7IMg6wni2XeE4S+WtrcdDbZsyEm6oNpihYq8sFBJ1BUa+Wmm92cdRbRraXrKFmuBWK3brkAB2Nw6kQSfpBOnSCF7m6rLaulrNu9/eh/7tW0bL9JKPb5e2S5LTAOWiwo0v2JUmScFcJ+u6MWPmSzsfnoIiBpUolwrBubZi1hSBcurma2xLZLroXJa4x8RE7nevKoQ6VjxdzX0rUzQKWu1GP7vDtr4n8C/wCaZPuUMaU34GjD2efvsTdvMAVJypPIDYj1EfH4FO0HGxhLYc2ncFgvgy6FtpJIgE6Trr61TwLBd1ZQRBiT6miWKwy3rT222dSpjcZhEjzG48xWZQo3P0gE7WMomJLSJ00AABYxroPvE9r2hvOuabdpeTXIt84MBz851mh/ZfgRN65axBP0TwAJGYrqCDyQghgAem3M7b4BatkKblpHI17uzaQksSoYMwZgZkCWMke6hpBYuY3iV57kJiDcQgaWVZ2VhAYeAQwMEjXQtBBiaz4ngr3FYMMXLjKC/dWoJ1BAa4pnw+8Zqd73DLZLKxvXDknKbjgEEt7IzKsyY5R4NdqxM9hIK4ZdGZXORSUK+OOpzA5l1AM6akAqg2EK3wu9YBC3Fzg+IZ7lyDp/h27bAHVT7XOedb7HEcQgAew9zXVkTuxGuoF15I08txTxda8SyqIEZlYIwiGHg8ehJQwCNiDI0qi3w643dtcMNJ7xAYUrldQQFkZiSjESY1g9ZaBMAW+LITBOU9G8J906H3TWzNVd/sMGTLcfOAZXMM0SpUzmmQVI05EEzJrCeylyzHdXbggAQSGUwNypESfKKzotMJV7avshlWKnyMf70IOPvW/7y1mHVND9lvzqrD9qsPcOXvQrAwVfwGeni0PuNKhjfhe1Dr7ahh1Gh/I/Ktb3cJidXChhqCwyOD1DjnHQ0qNdFV3mlW9D91Vs0KkHbeHAYhCzSfDMSQTMaAb+7SKaOF8NFpZOrnc9P4R5ffXy3shxi4l0QxIytAOo3XafImnnh/bZHmQDG5X1ImG5aHWeRqPhYpvqTfPgvK3WsewzV7WPDcXtXNnE9DofnWuvSs5jqagrmq714IpZjAFJtJWxUd37yopLGB/WlK+MxneN4fCvTl66c6q4nxY3DJOVRt0E/jWXDcQQxFzu7gLeBxkYkRoCxA9+YfhXlZMkviZaw/KvJ2RisSt9wqmCKLmKFjpCidyd2gEgDfYx0J0rZY4gAp7yFIPsicxB0Ui37QLENC76fCvD4sqbdvSIAOYMHOkAjM0P5sC3pVi8RQsMyMrDQZ0g7SYJ5ZdTy33IIrrhCMFSOeTcnZXxVHuDu0uIs+0J8eXTYe/5ilntnwJlW33KEoEKMAJiDmDHTnzPkOlMtzhi3BKXGBMAtLMcsTk1IIBzK2+sLMjSuu4uKywYtpMhfEz7R4coC7kmOgjnWqZnJWqEHB8SW1ayKhLHUamJ1IZip3VfUGJkagV4fFFDmQ95dbUHVgpnzAzGBPw97qcOrCbuFTOx0VRlZoAkmNxIAlokRIUGDMFwzCLcZkRJCqTmkqsQJzNKzMag6kaE607M4xa8i7wXA5GW+8wpzM5+sfayL+8S2pPQmY5svB7L3bnf3NBBCL0B5/1vWleEC4wuXHFwD2FXS2B5anNRMCkaxVEqEfCvalIozJw+2ogW0A10CqBrqdAOprytEVKYjvFPpHWkvjB7/G27Q1W0Jb+YwT8Bl+J5xLTj8WEDOxGVASZMbedfMOBcYKNce7lfv2YXFJZSO8BZirAE8yCOQjUUnyxo+iXruVdDHTSflpXvD8bO++xjT5a0mcR7b20A7tCwaYDPBB1JI0YFSec6/dn4B24U3gHTuwxVS2aVzOSEGwMmG5bA9Kzd2MbO1OEK5MTb3txn80nQzygn4Gfq1rNu3iLYc5oykHLIkGCymNd1B01BG8zW6ywIKsJBB0OxB3B/ral3h04TEmwZ7t/FbPqdp6g6bdP3iapA0EbWJGcXFtSC7oxRWZt5zqw0KmEnTfmSsVfgEuqzBwoXUggKonMYyhdYKxObUEHVgdN016KCaF/jXa21h3NsA3Lo3VSAFmIzMdtxoATqNpEgMX27vrJNizbAXMO8uAEjMV2LKfagbfW8iKBLw57d/ELduFLrBwrwNGYr4wxI1de9AadDdmRBgViOAmQq/Rqo0D6sCRLEP4VI8JIKgaGNTTpFDgn6Rcoz3rI7vNHeWmzrrtpqJ0OmYH4004DGW8Qge0wZT8QehB1B/Ovm+EwhsC3IRVUkXotIDctOAzJovjPgAUCXl58OUEHv0a4e4Xu3IPdlACdYZ5VhvuV+kn+cdaTSAar2AU7ivn3avsgi3S0eC55bN/Ue7Tc19SKVmxvD1uoUYSD8vMUqHZ+eMVh71i7c/V7txMpMpPh8Oh8BlYmf6NbLPbrEWl+ltrdGklfA3n1B+Apx7T9lnt7mP3bkABhyVzyO33bRCZxDBhQwKsrfWHu01H4aHlV8MXY0dmO2FkXhnbu9GHj0GsEa7cqP20MCIa2uUEyCrL32fluMp199IWN4MCNFJJ5/jpWzs/w17Z8Nx7cnQqTHQhlgg69R+dZdCKjSL3djzgeL3FySxKjII0IZWuOkzzMAQfKjfDO2FxULEkAKrwpkZWJXZuYI5daV1xN5crXUW8FIIYeE6aiYJQ68jFWJiLRt3AGKF1CKLnhAGYtGbY8+fKoSnDs7K4Z9MwfbIZgrgZiJAGjR5qf9OdDeI9rLd9yobKFJENptpPSldmnEWmKEg5ZIJKyIhgR0jWdCKBcQueK4fNvxrD4rJKUdf1LxxSdn0/F9lXuqjLeKMpzACcub6rZgZJB1HKeRpfu8CxNm8XvWVv22LG5qWnMDOqrIM5SCFkBQogE1XwXij90jK7AlRMHnHTnR/C9rbi6OocfZPxGnyroxuMFqjOVt2xZ4VxBUQKt9rUBjctuhNqNAFyw2Zm/e0jWFHsk7+2GS3N6zAARnKFXRWddEyMSs66qCm45EEk2x+DxBHeIFb94iCJ6OutYX7AWTDYa+9uCGGUhlDCYbT62p8Rk61taZBtwHGbJOXvu6IPsmVGZp8JW4GVdjorcqP2nBEhgw6iPvFI+K7NYtMzeHEMc2piRmPtAMQM8ADMwYiBHShT3jaLPes3bJOUIqG5lUggl2lvH6BhMcpmmIcuPdpxZAFsh3J1EEiPUEa/Gh+G7SWwq9/aCEwyC2Cp2YBjqIGUmNZ1kCIND7HaA6AYkFHZsoxITwoBozXCSrS2gCBjyMQYsvY1W7oXsKua4BkFssrgGcqFQGA2aAY2+DFQew+PswtwlkGotZxlURIgZN1E8/jNFOHBoLNcW5mMqVAChYgRHXU6k7xJiaUr1jD37k3L9y2ywMjqoyjSFGXwoOUECusVwzEIQLFxjZB8JVyVAYyWfLqTJJJ+HSgKHWvDSXf7WtadURjcUaFrg1Y8yB7SjpM03Wb+ZAxBWVBIO4kTB9KKAtmvKAYjtaisQAGAMTmA9efWpQKirjN7DYuy9h7+QPEwQp0IaPGCIkCgtv9H9s+xig+keJQTqZMlGEzzMAnnNBmqktFcyySRrqgxiuwN6Zm2++oa4jf95dQNBsBsKXOJdicQNDaaJnwujaxlk6KdvLmdpNb7fE7i+y7D0Zh9xq4doL3O4x9Yb7xR1X7BqNvZbiD3cOveBlu2/C2YQSV2eJMhh575qI8c4d+s2PCPpF8SfzDdPRhp8DSXwvtSUurnjKdGMRAPPQxoflNfQMNc18j/QP4fCqjK+RNUYOz/Fe+tCfaXRp39daLTS1xNf1TFC8NLd0+Mcg/OfUeL1DHlTCSSvhIExBInn0kcp/rStSCniHCLV8Rdtho2OxE7ww1FL13sfhULRfuISNVVwSBB2AWRvy1NGsTwwuJZs7ctFUctIg7eIg76+kY/1RlPiS0dtWcBQB4ZA2iBtkG8dakowNwPCWzL97dO8MdG5SAMuYbjn06Ak7fEiFy27SpAGRTAEHosqBEzodgeddpiMgLNct5JGiKVGuhJuiAdfSOfWsZe3dICMhMs0d6oYl5BDG25YgLoPKBrGjAvm8xGa8qGdVVC25GUaDnDD2j7+W7C2mMP3xcGYAVVXp0zfPlSrjuO27OYIBcySGCKAspoVN1tbh5HwPqDrNc4nt1eW61sJZGQj99wykeFlaV0P8vL0oSENuMe1BW4yQd1YjX3b8x8aUsf2Ls4lWNhgV/cYMFB0PgaAV0O23yrjHdr1ZVJw9vMS6ywLjOgWBy8JFxYJO4I5SRdztZiDIVhbB0AVQgVo0nKAddBBp0Mx4jse1rR7bhevtDr7QkcvLl1rOvCbczbMHmAZB0G4mJjnv51ra3dxAzN3l0kgqvibdVBJE6QQSJO5nXatlrsniXhu5ytzLm2B/NoC0/wBc6ABQtjNBHlI3HkY8Q+c9TXOJ4apHiMA6SwEH/PE/OmQdgLxH94lsyDCl2XzGXTQ9J05Vde7HW1YNcxmTqFyLMeblmG/WplXkaEa3wu7YYNac5ZmAdCPTaamNwVwS0ZlcEyNPa5j4028WuYW1b8N4swM6lnJnfWInnWLhPaS0VdO7LAagmBEzI56c/ea4YL8Tpz5XdM3b9OyKOB4le6VCfEBqDofnvROaXcXxtHnLbCzlyzzzNlB8hPlWX9vOF8MDKCSPaBhwkCdQOdbycV2ZFMaya9t4gqZUkHyMH4iguE7QBjDKRq+o1EJzPPnRDC41LglWDA8xQIPYbtReTchh/EJ+Yg0Us9rbbCLlsj0hh8DFKdeGq2aFSGm8uAu+0FXWdAya9fDpPnWa12JsHxYTENbP/wAbzHX2SD7zS/mr0NrPPqND8d6fUkg1QSxPZrE2M/dpauqyshEKGAb6wAVfGOTEk/jgvY1bPhW3esXoVUYFoJElmYsAWPPKohoiaIYPtJeTTPnHR/F/3aH5mi9vtLZujLetxPo6/mPhVrIvJLiwW/bE28p7y1ezDQlcrrlHiNxVYm3B057jzqyxxXFY45ECW7Wme6AxHmBmOp6Aj10rRjeydnEeKziGtnnGR9JmIcZh8fdTDh7KWLaoswNpJZj1JJ1J860tUSe4bhltFChFgDmASfMkjU17WZsSxO591So2Cj5nibwUlToRoQdwfSsNzGjrX1DHcKRzmgTzr5f247HDDML1pfonbxDWEc+mymNOQMjmBWahzTL2Kxix1+f51131acF+j5yiPnY5jJUXCgRY+toS5/hXLy1I1rR/Y64NWuKI3VAW1/mbX5UnGgsE3L1P3YjjvfWu6Y+O2PimwPu2+HWkXG4AIocMxQicwAIAPM6g+Z00AM7VTwrE3rF/OqnMhbSNGUGInoyn7+YojwJs+z4/BjEWWttzG+8MNVaPIwfjSrwjtGUBw94XUuWiQcgFyYEQJ1IkhgY1AB1k0y8Nx63EW4vssAY5+h8wdPdQftt2buXwlzDqpuAgMJCZl5Nn2lfOdD5CtkSccU7YwsWDLEE+JZO40UAxIzAeIb0Gs9przHMbgOZCFLIngLDwvAXk2++hJgxB18N7C3tTda2k5jAJuRnidMqg6gHUn31uTgGFte3ieUQDbTboLagim2kFC3h7rswulWdgTq/jzaFWXOcwPhY9QNDqKz2lgZSwYCcv12K8pFvNDAyPdvzps/WOH2zIQ3G6kM5+LmvT2xtrpbsQPUL8gKl5EVTFy1wa85JS1cI2ErBZhvcLHQBzLESYJMTRHCdiLzgZwiZRClmNwhSQcuVAmggQCTA0GkCtV7trdPsog+LfiKG4rjt65o1wx0EKPgN6l5B6hcdlMNaH/EYjPplg92kLM5VVFkCTsKuHEMDZ/u7QY9cvT+J9aVC1eFqzc2x6oaL3bU7JaA9ST8hFD7/au+2zBf5QPvImgjPXDXKm2/JVI1Yri11vauMfVjQy9e86l67AkmB8PnQ29xW0P8QH01+6igKuLPoPX8DXXZ63PeDqoHxzVhxePVxAB3r3BcQNucsaxJgHafzqUvxFLwO+ApZ4I0DMQGUIFiSPAS0nbfpVOK/VrIHeXVBG4zCW8WfVRJ9rWKxYjEG57TMR0kx8NqzfqFv92tVqvBNs5xnbfDoWNq2zMdyFyg+9tflQHFdtLzeyBb6bkj7qP/s5P6ioeFKf9q1WRLwQ0wTwv9IWJtk53W6oI0ZYPuZdvfNN/Dv0h4a57TG0f4gcv2hp8YoIeCIf3fhU/s8n7qfCpbi/AK0P1jFK4lWDKdiCCPiNKsikPC8J7ozblD1U5fjB1o1heLXV0YZvgD8tPlWTKsYTXk1htcWU7gqfMfjWtb4Ov9fGixlounrTPwHEZrOu6kj8R99KjidqJ9lLhLuh09lvhI/KqQmNISpXWcDnUquCDTWbGYNbiMjqGRhDA7EGtDVDWjQhPwN5sJfNi4Zttrbbr8OfI6b5etX4jhKWQzg+GGCoCtsHMc2UPpJkHLqIzETFGOM8IXE2ijaEaq3NWGx9OvUGg/BOItJw98RcTTrmHlO/IjyI6Gp7g0CMRblSiIPEO8tvlZlOcljnLg5HMkyZ9rbQg4zbYITcgQW1MeyNQWjwgxvGmk6bByxVqaXOOcO7y1cSYzqyz0LCJ9KzaKQO7E9vk/WDYIiyxhbjGIckKJB9lWPhHOY21hs7S8WvWmVUcqpWdI3BjeJ6V8Sbh3dhrV5SpDq4zE5SVDCGywSkEkEHfnBMPnDe0361h1S4fp7Jg6gl0I0bQ7iIPuPM1pNccCi+Tbfxzv7bs38zE1UDXFSawo0O5qTWK/xayhhrqA9JBPwGtD7va6wDClnP8I/E09WFoPTUJpOx3bW5H0Vpf85J+Qj76V+I9rMa8g3SnkoCfMa/OrjjbJc0fVb+KVBLsqjqxCj4mguL7aYZNrneHpbGb/uML86+UXc7mWJJ6sST8TXdsEVp0V7k7jvjv0jn/Dw59Xb/AMVH40Gv9vMQ2/hH8IA+e/zoSl0/1/pVwM8p94/Knql4FbM+J4y1xpZmPqSfvNa8PxIVQbAJ2PwBr1LPkflp8KJKPsNNhSzjx1rZaxfnQ/h6QcrbH5H8qNLwQH6o+FZJJ9izq3eq5blcpwLpmHoTV68EcfXI9YP4UaMLOO8rtXrxrIQhWuZi20D5yKxnGCGIU5V2Omu2nlvSqgN63KtW5QXD8WDfVI99aVx6+dIAoLtdh6EPxe0vtXAD05/Cr7fEEMRcXXbUa06FYTDVYl0jYx6ViD10LlKhhW3xFhvB+R+Ipl7JcQQ3YlszAiCNgBmJzf5Y99JAuUZ7MXYvz0S581I/GiqCxjuHMSxJ1J5n86lcTXtKiRvZq6DVw4rhXg11SJRa3UUF7ScHN1Rdtf3tvVf4hzQ/OPUjmaMK86javQPgfvrJ+4wDwnigxFufrDRh59ff989K8xNmsvH8C2Gu/rVoeFjF5fM/X9Cd/X+I0SDi7bzIfaGhiYPmOcHl5GhoBd4nhbZWLgQr/HEfPaljEYbCoZVPFuCpYb6CGzAHeNOsc4pvxvBS0lnZj9WYUDf90AxMEzOw6UCv8JuIZzqCdAcrsdNQNPETGYe0NANKlDBJuvB7u3A6sT782aPvPM8tcGJDMIuMYJAlYgNBOUbTI6TqRvyL425btGXuOXjwqxj0ItkM4naStYcTxi3mIYXFIJnKsGYiSGYaxp7POrXyEwU2AWBFvTcFhqZ55fD93PlXX7O8Ow921c8Wxy5otDwwDnYAsxOp0IhQDptMztzEYqwXKnVmgKyklmzDZwDJyt5bHTTndWSbcVgnGqqsdSdvcY++sUoBFx1c9F1+cR868GEOXLIzZhC7ldGzSOUyvh3EE6aTu4f2KxFyCLZUdWMf7iiku4AG+UPsIeWpOkETt/rVXdnfl6fLU/hX0PBfo1IH0lzT+ERpvGY/lRPD9kcLb+qGP2v9KTyRQ9WfLEwbN7KlvQE/KKKWuzV9iItwOrHL8RvX0wWrajwoB8B8hXDXugA9351Dy+yK0E3D9jn+sQPQE/Mmt9rsvbXfX1M/IaUcuXCedZ3ep2bKpC9juHIrwNukdaOYG8q2EYiSTlHUnMVGvu3oNxO79IfdWu3fXuLYzgMrZgNTszchrzrLHe8qLfZFl3jk5SgAHhzAjXxMVgRtEUNuY52iSSpyFhuB4zy5CBt5V7fGVcyIxygatoCQSQSN9yaEWr152iQgJ2QR8960dr8zJ+RvL5O6LQAucmTEZthHXyoLiuJKuYA5mfTwiF3862W8ACSWB0nUydmy66c9/Sub/D1y58uxMaxOUnUdZiR61okkZtsX/wBpOpIAAnrrXN3EM0S7Hy2HwFML4BGbKV2E66fVDfCDuTVQ4Zbylsh0MHxGNBO/T+vOtE0vBDsB20GfT0Efh50Z7ghrS89T6S0x7q22uHqrLFuNMwPMCBuPUgR61fhyIz5DO2v8ueJAO+0dalysEg7gdxTFhBI2pe4eWzhcpjr7gdY21Ma9KP8AC7hZmBRlAPhJB8Q1E6jTVTp0KnnWLRaZuGDQ7op/yj8qvw+DRDKqBPQVZbSr1t1NFFcVKu7qpVUSN163WdU1oi6VmZQNTpXTIlAm7ilsEZ2hXYAE8mbYe+KIKaCdrOzq422qd6beV88rBJIVlG509o1q4OrogtXHNx0EZyMpYDYkDSdgeu/OsVSLCeQMCrCQQQQdZB0INJWKxB4fdNtg/cXZ7t1IJXqCDpmXTrIE82hzBqviOBTEWijDfnElW5MPMVSEKPEe09tLbZTczgE/SIDoCZIUOpYaxoeQ8zSHjOMX2clrryGka5U9oxCCFIkEQelMuH7CYtnKvbRVVmGc3NGB0JVAGaCNYOvnRy12DtprdvMOuUi2D6sPE3vNPhCPm2JsFnZm8IeWOcxqdSJYfSdAROkSBVqcAu3WDKlxzAkohIbaCWYqMwG51n1kn6Zbs4KwSUthm5tEk+rtrXl7tCfqooHnJ/L7ql5F4HqJFj9H+IuZQypbRZIDNmOYwCxIGshVECBCj1o1gf0d27Ym9dZhzA+jT7K+176J3ONXD9aPQAfOsV28TqSSfOTUvIytTTatYeyMtmyBHQBR8dTVdziLHaF9B+JmsxNck1nbZR7ceTrqfMz99VM1eXrwAkkAdToPjQPHdqLa6Lmc/wAClh9qMvzoSvsFha5crPcxApZu8bvXDCqqDz8TfDQD50W7NcEa87G6xaADB21J5DTl0p8KSi+7DurO7vEBsJY+Qn/auVw9+5suUef5D86ccLwFF2UUQt8OHSuhY0RYgL2MLmXYmfcPgKM4PsyqD2ablwI6VauEFWo0FidxfhMWH05D7xSdhsHDyPun5SJ+NfVOP4b/AId/8v8A9hSKMMqyxZ0A+sk5h0iAeenvrzviXWaK+X1NocxbOCBpoBrDAugZTG0ZtTOnKublo6wk9DmXX2eU+Z94A56YbHFWbw3MVdtnlE3FBgaNpIWZAiTpqKsTGTAbEhWYPmV7AfIVPgXRJeZO0xr1rs1ZhZrt2Jkm28SQIUnbqBqCekfHerFwAP1G96x98fKhuJx3hLG9Zz91nytat5s3O2SVgtOkzGvuqftt0hUxCQcmi2l8JZodSMupUS2lGrCwq3DoE7eZ5edK2Ixd/vWVGZlUwCi6EaT7I1368qI47jTroMUSc8R3WX6OP7ySNNfqwTpVl7jIVyv63fjOBoAPAVHj1K5WzSAJPpTUWJmfENi2umBc7vNp3YaMs6EFecddfSiF7D4w4h+4F4Jm8JJbLH+cxE9axNxVcyZ72KIJuZsrH2BORlJIlz4ZERqYOgFUWMeSjycQXOXIROVZPikd5LkDbbXfSjUQd4rZ4h3jRnKx4e7Jy7dF1361dxC5ixe/4cYjJlTSLkTlWdHEbzM85oMcUQhBGIz5hqIhlESCAfCTrqDyHnWi/wAUCmUOLXxqdWn6OBIO8PM6wdIooZ9GwOY20N0Q+UZgNp51KQrfEwRPeYoeUq8eWfvlzfZFSlqB90NLHby3/wAOD0cT7wwpmpd7cOP1V55FY9cw/wBa1yL0sUe586JFd4XGm24dTBUyP66VibFL1FUtih1rko1s+r8L4kt+2HX0YdDzFW43Hd0heJjSOsmvmnAO0n6vdmSUOjjy6jzH5inzjOIVsPmUgq2XKRqDOunurS+Ca5BuI7TXX2IUfwj8TQ25fZjLEk+Zk1zFeTWRZP66VKov49E9p1Hqdfhv8qHX+0tseyC3yHz/ACooAwTVbXAOdLd7tG7bQvzPxNYrmPLbsT6madCsZrvE0Gxn0/OsV/ibHbw/M/PT5UEGK867XEedOgs3BFJlwXP8RJ/2ohhsTbX/AAz8R+VBVvedWi750UAb4nxe13JAVgdOnX1qzsnxS2vekhoCry6Zz1pbxtzwHWtfZe4JuDkVX/yH41ml+Mn9+Sv6WNCdt0Ckm3ugZAJ5vkhvkdK0HtmvshRnDXAZnL9EM0jnr8qALwVSCC8+HKukQM2eTrqZ9KsPB9yHGcs5JjT6QZSMs8htrW1ZRekPr23tkggeD6PNM5vpQTpy8Ma1eO1qg3pAi1G06ztuNBG9LX7DEiG8P0eYRqe62gzpPPStCYBg11g8d5H1QYIETrvz086pLL5++/8AAvSE8Z2jW7hXLADxLlI2YSdQNxEUG4RxCwbgzkFddxI26esVmxfDjawzgtMspjYDloPOgOFbXSuLLF9SLl34+prF+lpH0b9ZwfNE/wCn/pVbfqB3tJ/0/wDSlRHNdd5XVbMqQyNY4f8A8pPsH4eled1gBtZT/p0t568L0bMKQyq+CG1lPsLXpxeFG1pfsLSz3leG5SthSGM8Tsj2bI+Cj7ga5PaCPZtJ73P4W6Xe9qd5S59wpDEO0r/8q3/1H/8AXXa9petpftt/6qWu8qK/r86OfcKQ0/2jX/lD7R/9dSlcv6/OpT5FSPt1YsbhA4giR0NSpXcYgbEdl7J/w0+yKGYnsxaG1tfgKlSpaRSYMu9nrf7i/AVotqUtG0PZmV8t5HoZn/epUqHFFWZWsmh+MwjMILGOgMfdUqVOqQ7BD8BXp8z+dVHgK+fxP51KlKkB5+wl8/tH868HAV8/tH86lSikBanZxT1+0fzq9Oyanm32j+dSpTpAXJ2JB+u4/wAxq0dgOl1/tV5Uq9UKzi7+jpiP75/tGvMN+ju4hJW/cHo5qVKNEFmr+x2IG2Jufaqf2VxQ2xLfKpUqqCyf2exY/wD6D8E/Kp+xsYP8cfZT8qlSigszY7hONZCpuWyP5QNvShNns1ilPtW/n+dSpWUscW7ZaZtXhGK/+I+8iu/2Ziv3Lf2/9KlSnoibOTgsSP8ACX/qD8qgwWI/5X/ete1KNEFnpwF8f4f/AHL+dVtYujdD8U//AFXlSlogsrIf90/FfzrzM3T7qlSlohkDt0+6p3hHL7qlSpaAnf8AlUqV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609600" y="1752600"/>
            <a:ext cx="7924800" cy="2431435"/>
          </a:xfrm>
          <a:prstGeom prst="rect">
            <a:avLst/>
          </a:prstGeom>
          <a:noFill/>
        </p:spPr>
        <p:txBody>
          <a:bodyPr wrap="square" rtlCol="0">
            <a:spAutoFit/>
          </a:bodyPr>
          <a:lstStyle/>
          <a:p>
            <a:pPr marL="342900" indent="-342900"/>
            <a:r>
              <a:rPr lang="en-US" sz="2800" b="1" dirty="0" smtClean="0"/>
              <a:t>2. Costly exchange of wealth for good</a:t>
            </a:r>
          </a:p>
          <a:p>
            <a:pPr marL="342900" indent="-342900"/>
            <a:r>
              <a:rPr lang="en-US" sz="2800" dirty="0" smtClean="0"/>
              <a:t> </a:t>
            </a:r>
            <a:r>
              <a:rPr lang="en-US" sz="2400" dirty="0" smtClean="0"/>
              <a:t>the response of the market on what businesses and industries offer is specifically dependent on the behavior that the market has towards the said elements. Understandably this indicates  a sense of control on how the different industries perform in contrast with each other. </a:t>
            </a:r>
          </a:p>
        </p:txBody>
      </p:sp>
      <p:sp>
        <p:nvSpPr>
          <p:cNvPr id="12" name="TextBox 11"/>
          <p:cNvSpPr txBox="1"/>
          <p:nvPr/>
        </p:nvSpPr>
        <p:spPr>
          <a:xfrm>
            <a:off x="457200" y="4267200"/>
            <a:ext cx="2819400" cy="2308324"/>
          </a:xfrm>
          <a:prstGeom prst="rect">
            <a:avLst/>
          </a:prstGeom>
          <a:noFill/>
        </p:spPr>
        <p:txBody>
          <a:bodyPr wrap="square" rtlCol="0">
            <a:spAutoFit/>
          </a:bodyPr>
          <a:lstStyle/>
          <a:p>
            <a:r>
              <a:rPr lang="en-US" dirty="0" smtClean="0">
                <a:solidFill>
                  <a:srgbClr val="002060"/>
                </a:solidFill>
              </a:rPr>
              <a:t>The behavior of humans specifically create a distinctive effect on how the industries are able to perform as expected thus creating massive impact on the overall standing of the economy. </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plus(in)">
                                      <p:cBhvr>
                                        <p:cTn id="1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lstStyle/>
          <a:p>
            <a:r>
              <a:rPr lang="en-US" b="1" dirty="0" smtClean="0"/>
              <a:t>How the Policy Operates </a:t>
            </a:r>
            <a:endParaRPr lang="en-US" b="1" dirty="0"/>
          </a:p>
        </p:txBody>
      </p:sp>
      <p:sp>
        <p:nvSpPr>
          <p:cNvPr id="3" name="Content Placeholder 2"/>
          <p:cNvSpPr>
            <a:spLocks noGrp="1"/>
          </p:cNvSpPr>
          <p:nvPr>
            <p:ph idx="1"/>
          </p:nvPr>
        </p:nvSpPr>
        <p:spPr/>
        <p:txBody>
          <a:bodyPr>
            <a:normAutofit lnSpcReduction="10000"/>
          </a:bodyPr>
          <a:lstStyle/>
          <a:p>
            <a:r>
              <a:rPr lang="en-US" dirty="0" smtClean="0"/>
              <a:t>In his article, </a:t>
            </a:r>
            <a:r>
              <a:rPr lang="en-US" dirty="0" err="1" smtClean="0"/>
              <a:t>Mishkin</a:t>
            </a:r>
            <a:r>
              <a:rPr lang="en-US" dirty="0" smtClean="0"/>
              <a:t> </a:t>
            </a:r>
            <a:r>
              <a:rPr lang="en-US" dirty="0" smtClean="0"/>
              <a:t>mentioned that the objective of the policy is to  balance the function of the two elements of the market. </a:t>
            </a:r>
          </a:p>
          <a:p>
            <a:r>
              <a:rPr lang="en-US" dirty="0" smtClean="0"/>
              <a:t>One factor is the household </a:t>
            </a:r>
          </a:p>
          <a:p>
            <a:r>
              <a:rPr lang="en-US" dirty="0" smtClean="0"/>
              <a:t>Another factor is that of the Central Banks</a:t>
            </a:r>
          </a:p>
          <a:p>
            <a:r>
              <a:rPr lang="en-US" dirty="0" smtClean="0"/>
              <a:t>These two factors are expected to exchange their values between each other to support the condition of the process by which cash flow happens in the market.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lstStyle/>
          <a:p>
            <a:r>
              <a:rPr lang="en-US" b="1" dirty="0" smtClean="0"/>
              <a:t>The Role of Price Stability</a:t>
            </a:r>
            <a:endParaRPr lang="en-US" b="1" dirty="0"/>
          </a:p>
        </p:txBody>
      </p:sp>
      <p:sp>
        <p:nvSpPr>
          <p:cNvPr id="6" name="Content Placeholder 5"/>
          <p:cNvSpPr>
            <a:spLocks noGrp="1"/>
          </p:cNvSpPr>
          <p:nvPr>
            <p:ph idx="1"/>
          </p:nvPr>
        </p:nvSpPr>
        <p:spPr>
          <a:xfrm>
            <a:off x="381000" y="1295400"/>
            <a:ext cx="8229600" cy="2514600"/>
          </a:xfrm>
        </p:spPr>
        <p:txBody>
          <a:bodyPr>
            <a:normAutofit fontScale="77500" lnSpcReduction="20000"/>
          </a:bodyPr>
          <a:lstStyle/>
          <a:p>
            <a:r>
              <a:rPr lang="en-US" b="1" dirty="0" smtClean="0"/>
              <a:t>Prices are expected to fluctuate every now and then especially in relation to the changes that are happening in the field of international trade. Nevertheless, prices in the market are affected by several factors involving both the household [or the consumers] and the central banks which are usually controlling the operation of business entities in the society. </a:t>
            </a:r>
            <a:endParaRPr lang="en-US" b="1" dirty="0"/>
          </a:p>
        </p:txBody>
      </p:sp>
      <p:sp>
        <p:nvSpPr>
          <p:cNvPr id="7" name="TextBox 6"/>
          <p:cNvSpPr txBox="1"/>
          <p:nvPr/>
        </p:nvSpPr>
        <p:spPr>
          <a:xfrm>
            <a:off x="381000" y="3733800"/>
            <a:ext cx="2743200" cy="2585323"/>
          </a:xfrm>
          <a:prstGeom prst="rect">
            <a:avLst/>
          </a:prstGeom>
          <a:noFill/>
        </p:spPr>
        <p:txBody>
          <a:bodyPr wrap="square" rtlCol="0">
            <a:spAutoFit/>
          </a:bodyPr>
          <a:lstStyle/>
          <a:p>
            <a:r>
              <a:rPr lang="en-US" dirty="0" smtClean="0"/>
              <a:t>Controlling the price of commodities through affecting the behavior of the players in the market is believed to provide a good sense of effect on the changes that the market prices are dependent upon.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amond(in)">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lstStyle/>
          <a:p>
            <a:r>
              <a:rPr lang="en-US" b="1" dirty="0" smtClean="0"/>
              <a:t>The Role of Inflation </a:t>
            </a:r>
            <a:endParaRPr lang="en-US" b="1" dirty="0"/>
          </a:p>
        </p:txBody>
      </p:sp>
      <p:sp>
        <p:nvSpPr>
          <p:cNvPr id="6" name="Content Placeholder 5"/>
          <p:cNvSpPr>
            <a:spLocks noGrp="1"/>
          </p:cNvSpPr>
          <p:nvPr>
            <p:ph idx="1"/>
          </p:nvPr>
        </p:nvSpPr>
        <p:spPr>
          <a:xfrm>
            <a:off x="381000" y="1295400"/>
            <a:ext cx="8229600" cy="2514600"/>
          </a:xfrm>
        </p:spPr>
        <p:txBody>
          <a:bodyPr>
            <a:normAutofit lnSpcReduction="10000"/>
          </a:bodyPr>
          <a:lstStyle/>
          <a:p>
            <a:r>
              <a:rPr lang="en-US" b="1" dirty="0" smtClean="0"/>
              <a:t>The cost of underutilized resources often affect how the current resources that are utilized at present are being priced. In relation to this, inflation of prices often become a source of economic issue. </a:t>
            </a:r>
            <a:endParaRPr lang="en-US" b="1" dirty="0"/>
          </a:p>
        </p:txBody>
      </p:sp>
      <p:sp>
        <p:nvSpPr>
          <p:cNvPr id="7" name="TextBox 6"/>
          <p:cNvSpPr txBox="1"/>
          <p:nvPr/>
        </p:nvSpPr>
        <p:spPr>
          <a:xfrm>
            <a:off x="381000" y="3733800"/>
            <a:ext cx="2743200" cy="2585323"/>
          </a:xfrm>
          <a:prstGeom prst="rect">
            <a:avLst/>
          </a:prstGeom>
          <a:noFill/>
        </p:spPr>
        <p:txBody>
          <a:bodyPr wrap="square" rtlCol="0">
            <a:spAutoFit/>
          </a:bodyPr>
          <a:lstStyle/>
          <a:p>
            <a:r>
              <a:rPr lang="en-US" dirty="0" smtClean="0"/>
              <a:t>Making sure that there is a balance in pricing both utilized and underutilized resources is effectively controlled is expected to create a source of market competence especially in relation to managing price inflation.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amond(in)">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plus(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webmoneymaker.net/wp-content/uploads/2011/11/Make-Money-online.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3505200" y="3124200"/>
            <a:ext cx="5181600" cy="3454400"/>
          </a:xfrm>
          <a:prstGeom prst="rect">
            <a:avLst/>
          </a:prstGeom>
          <a:noFill/>
        </p:spPr>
      </p:pic>
      <p:pic>
        <p:nvPicPr>
          <p:cNvPr id="4" name="Picture 2" descr="http://www.7figurehomebusiness.com/wp-content/uploads/2010/11/article-marketing-004.jpg"/>
          <p:cNvPicPr>
            <a:picLocks noChangeAspect="1" noChangeArrowheads="1"/>
          </p:cNvPicPr>
          <p:nvPr/>
        </p:nvPicPr>
        <p:blipFill>
          <a:blip r:embed="rId3" cstate="print">
            <a:lum bright="70000" contrast="-70000"/>
          </a:blip>
          <a:srcRect/>
          <a:stretch>
            <a:fillRect/>
          </a:stretch>
        </p:blipFill>
        <p:spPr bwMode="auto">
          <a:xfrm rot="19561182">
            <a:off x="479733" y="1364872"/>
            <a:ext cx="4762500" cy="3171826"/>
          </a:xfrm>
          <a:prstGeom prst="rect">
            <a:avLst/>
          </a:prstGeom>
          <a:noFill/>
        </p:spPr>
      </p:pic>
      <p:sp>
        <p:nvSpPr>
          <p:cNvPr id="2" name="Title 1"/>
          <p:cNvSpPr>
            <a:spLocks noGrp="1"/>
          </p:cNvSpPr>
          <p:nvPr>
            <p:ph type="title"/>
          </p:nvPr>
        </p:nvSpPr>
        <p:spPr/>
        <p:txBody>
          <a:bodyPr/>
          <a:lstStyle/>
          <a:p>
            <a:r>
              <a:rPr lang="en-US" b="1" dirty="0" smtClean="0"/>
              <a:t>The Linear Quadratic Framework</a:t>
            </a:r>
            <a:endParaRPr lang="en-US" b="1" dirty="0"/>
          </a:p>
        </p:txBody>
      </p:sp>
      <p:sp>
        <p:nvSpPr>
          <p:cNvPr id="6" name="Content Placeholder 5"/>
          <p:cNvSpPr>
            <a:spLocks noGrp="1"/>
          </p:cNvSpPr>
          <p:nvPr>
            <p:ph idx="1"/>
          </p:nvPr>
        </p:nvSpPr>
        <p:spPr>
          <a:xfrm>
            <a:off x="381000" y="1295400"/>
            <a:ext cx="8229600" cy="2514600"/>
          </a:xfrm>
        </p:spPr>
        <p:txBody>
          <a:bodyPr>
            <a:normAutofit fontScale="92500" lnSpcReduction="20000"/>
          </a:bodyPr>
          <a:lstStyle/>
          <a:p>
            <a:r>
              <a:rPr lang="en-US" b="1" dirty="0" smtClean="0"/>
              <a:t>This system balances out the inflation gap and the output gap which actually indicates a source of economic equilibrium. Central banks are expected to know about the limitations of utilizing financial assets of the economy in a more beneficial manner. </a:t>
            </a:r>
            <a:endParaRPr lang="en-US" b="1" dirty="0"/>
          </a:p>
        </p:txBody>
      </p:sp>
      <p:sp>
        <p:nvSpPr>
          <p:cNvPr id="7" name="TextBox 6"/>
          <p:cNvSpPr txBox="1"/>
          <p:nvPr/>
        </p:nvSpPr>
        <p:spPr>
          <a:xfrm>
            <a:off x="381000" y="3733800"/>
            <a:ext cx="2743200" cy="2308324"/>
          </a:xfrm>
          <a:prstGeom prst="rect">
            <a:avLst/>
          </a:prstGeom>
          <a:noFill/>
        </p:spPr>
        <p:txBody>
          <a:bodyPr wrap="square" rtlCol="0">
            <a:spAutoFit/>
          </a:bodyPr>
          <a:lstStyle/>
          <a:p>
            <a:r>
              <a:rPr lang="en-US" dirty="0" smtClean="0"/>
              <a:t>With the use of equalizing  the value of factors involved in the exchange of amount of monetary asset between market players, both the inflation and prices become balanced as realized and expected.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amond(in)">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plus(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940</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MONETARY POLICY STRATEGY: LESSONS FROM THE CRISIS by Frederic S. Mishkin</vt:lpstr>
      <vt:lpstr>Learning From the Past Era of Economic Recession </vt:lpstr>
      <vt:lpstr>The Basic Elements of the Policy</vt:lpstr>
      <vt:lpstr>Introducing the  Optimal Monetary Policy</vt:lpstr>
      <vt:lpstr>The Basic Elements of the Policy</vt:lpstr>
      <vt:lpstr>How the Policy Operates </vt:lpstr>
      <vt:lpstr>The Role of Price Stability</vt:lpstr>
      <vt:lpstr>The Role of Inflation </vt:lpstr>
      <vt:lpstr>The Linear Quadratic Framework</vt:lpstr>
      <vt:lpstr>The Representative-Agent Framework</vt:lpstr>
      <vt:lpstr>Central Points of Learning </vt:lpstr>
      <vt:lpstr>Central Points of Learning </vt:lpstr>
      <vt:lpstr>Overall Reaction on the Article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 STRATEGY: LESSONS FROM THE CRISIS by Frederic S. Mishkin</dc:title>
  <dc:creator>Researcher</dc:creator>
  <cp:lastModifiedBy>Researcher</cp:lastModifiedBy>
  <cp:revision>33</cp:revision>
  <dcterms:created xsi:type="dcterms:W3CDTF">2012-10-25T00:40:03Z</dcterms:created>
  <dcterms:modified xsi:type="dcterms:W3CDTF">2012-10-25T14:23:36Z</dcterms:modified>
</cp:coreProperties>
</file>