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AVI" ContentType="video/x-msvide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3"/>
  </p:notesMasterIdLst>
  <p:sldIdLst>
    <p:sldId id="256" r:id="rId3"/>
    <p:sldId id="257" r:id="rId4"/>
    <p:sldId id="259" r:id="rId5"/>
    <p:sldId id="258" r:id="rId6"/>
    <p:sldId id="260" r:id="rId7"/>
    <p:sldId id="264" r:id="rId8"/>
    <p:sldId id="261" r:id="rId9"/>
    <p:sldId id="262" r:id="rId10"/>
    <p:sldId id="263" r:id="rId11"/>
    <p:sldId id="265" r:id="rId12"/>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12394" algn="l" rtl="0" fontAlgn="base">
      <a:spcBef>
        <a:spcPct val="0"/>
      </a:spcBef>
      <a:spcAft>
        <a:spcPct val="0"/>
      </a:spcAft>
      <a:defRPr sz="2200" kern="1200">
        <a:solidFill>
          <a:schemeClr val="tx1"/>
        </a:solidFill>
        <a:latin typeface="Arial" charset="0"/>
        <a:ea typeface="+mn-ea"/>
        <a:cs typeface="+mn-cs"/>
      </a:defRPr>
    </a:lvl2pPr>
    <a:lvl3pPr marL="824789" algn="l" rtl="0" fontAlgn="base">
      <a:spcBef>
        <a:spcPct val="0"/>
      </a:spcBef>
      <a:spcAft>
        <a:spcPct val="0"/>
      </a:spcAft>
      <a:defRPr sz="2200" kern="1200">
        <a:solidFill>
          <a:schemeClr val="tx1"/>
        </a:solidFill>
        <a:latin typeface="Arial" charset="0"/>
        <a:ea typeface="+mn-ea"/>
        <a:cs typeface="+mn-cs"/>
      </a:defRPr>
    </a:lvl3pPr>
    <a:lvl4pPr marL="1237183" algn="l" rtl="0" fontAlgn="base">
      <a:spcBef>
        <a:spcPct val="0"/>
      </a:spcBef>
      <a:spcAft>
        <a:spcPct val="0"/>
      </a:spcAft>
      <a:defRPr sz="2200" kern="1200">
        <a:solidFill>
          <a:schemeClr val="tx1"/>
        </a:solidFill>
        <a:latin typeface="Arial" charset="0"/>
        <a:ea typeface="+mn-ea"/>
        <a:cs typeface="+mn-cs"/>
      </a:defRPr>
    </a:lvl4pPr>
    <a:lvl5pPr marL="1649578" algn="l" rtl="0" fontAlgn="base">
      <a:spcBef>
        <a:spcPct val="0"/>
      </a:spcBef>
      <a:spcAft>
        <a:spcPct val="0"/>
      </a:spcAft>
      <a:defRPr sz="2200" kern="1200">
        <a:solidFill>
          <a:schemeClr val="tx1"/>
        </a:solidFill>
        <a:latin typeface="Arial" charset="0"/>
        <a:ea typeface="+mn-ea"/>
        <a:cs typeface="+mn-cs"/>
      </a:defRPr>
    </a:lvl5pPr>
    <a:lvl6pPr marL="2061972" algn="l" defTabSz="824789" rtl="0" eaLnBrk="1" latinLnBrk="0" hangingPunct="1">
      <a:defRPr sz="2200" kern="1200">
        <a:solidFill>
          <a:schemeClr val="tx1"/>
        </a:solidFill>
        <a:latin typeface="Arial" charset="0"/>
        <a:ea typeface="+mn-ea"/>
        <a:cs typeface="+mn-cs"/>
      </a:defRPr>
    </a:lvl6pPr>
    <a:lvl7pPr marL="2474366" algn="l" defTabSz="824789" rtl="0" eaLnBrk="1" latinLnBrk="0" hangingPunct="1">
      <a:defRPr sz="2200" kern="1200">
        <a:solidFill>
          <a:schemeClr val="tx1"/>
        </a:solidFill>
        <a:latin typeface="Arial" charset="0"/>
        <a:ea typeface="+mn-ea"/>
        <a:cs typeface="+mn-cs"/>
      </a:defRPr>
    </a:lvl7pPr>
    <a:lvl8pPr marL="2886761" algn="l" defTabSz="824789" rtl="0" eaLnBrk="1" latinLnBrk="0" hangingPunct="1">
      <a:defRPr sz="2200" kern="1200">
        <a:solidFill>
          <a:schemeClr val="tx1"/>
        </a:solidFill>
        <a:latin typeface="Arial" charset="0"/>
        <a:ea typeface="+mn-ea"/>
        <a:cs typeface="+mn-cs"/>
      </a:defRPr>
    </a:lvl8pPr>
    <a:lvl9pPr marL="3299155" algn="l" defTabSz="824789"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44">
          <p15:clr>
            <a:srgbClr val="A4A3A4"/>
          </p15:clr>
        </p15:guide>
        <p15:guide id="4" pos="56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4" autoAdjust="0"/>
    <p:restoredTop sz="90711" autoAdjust="0"/>
  </p:normalViewPr>
  <p:slideViewPr>
    <p:cSldViewPr showGuides="1">
      <p:cViewPr>
        <p:scale>
          <a:sx n="80" d="100"/>
          <a:sy n="80" d="100"/>
        </p:scale>
        <p:origin x="1770" y="168"/>
      </p:cViewPr>
      <p:guideLst>
        <p:guide orient="horz" pos="2160"/>
        <p:guide pos="2880"/>
        <p:guide pos="144"/>
        <p:guide pos="5616"/>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D009E9-644F-4C75-8102-2A06A9DF4F0B}" type="datetimeFigureOut">
              <a:rPr lang="en-US" smtClean="0"/>
              <a:t>4/20/2013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613394-6F24-440B-9130-9D023E5D1427}" type="slidenum">
              <a:rPr lang="en-US" smtClean="0"/>
              <a:t>‹#›</a:t>
            </a:fld>
            <a:endParaRPr lang="en-US"/>
          </a:p>
        </p:txBody>
      </p:sp>
    </p:spTree>
    <p:extLst>
      <p:ext uri="{BB962C8B-B14F-4D97-AF65-F5344CB8AC3E}">
        <p14:creationId xmlns:p14="http://schemas.microsoft.com/office/powerpoint/2010/main" val="2887597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year healthcare organizations are see millions of patients each year, and have to constantly have a categorical and efficient system in place to keep up with patients’ data, records, and a host of other vital information that helps keep their organization running sufficiently. Computers have infiltrated healthcare organizations to benefit them in ways of record keeping, financial calculators, patient keeping, and communications, among other resources.  The direction that many healthcare organizations have implemented in their network is electronic and computer based systems. “The modern-day hospital, for example, like most large businesses, is an intricately networked organization whose information management department is typically responsible for a wide range of computer-based services used in clinical, administrative, fiscal, educational, and other settings.” (Kawamoto, 2013) Electronic  and</a:t>
            </a:r>
            <a:r>
              <a:rPr lang="en-US" baseline="0" dirty="0" smtClean="0"/>
              <a:t> computer based systems are in important in running transactions, information, and a host of other useful additives. The types of systems implemented range from patient records, billings, and report filings. These systems are essential in providing efficient and effective patient care. </a:t>
            </a:r>
            <a:endParaRPr lang="en-US" dirty="0"/>
          </a:p>
        </p:txBody>
      </p:sp>
      <p:sp>
        <p:nvSpPr>
          <p:cNvPr id="4" name="Slide Number Placeholder 3"/>
          <p:cNvSpPr>
            <a:spLocks noGrp="1"/>
          </p:cNvSpPr>
          <p:nvPr>
            <p:ph type="sldNum" sz="quarter" idx="10"/>
          </p:nvPr>
        </p:nvSpPr>
        <p:spPr/>
        <p:txBody>
          <a:bodyPr/>
          <a:lstStyle/>
          <a:p>
            <a:fld id="{B6613394-6F24-440B-9130-9D023E5D1427}" type="slidenum">
              <a:rPr lang="en-US" smtClean="0"/>
              <a:t>2</a:t>
            </a:fld>
            <a:endParaRPr lang="en-US"/>
          </a:p>
        </p:txBody>
      </p:sp>
    </p:spTree>
    <p:extLst>
      <p:ext uri="{BB962C8B-B14F-4D97-AF65-F5344CB8AC3E}">
        <p14:creationId xmlns:p14="http://schemas.microsoft.com/office/powerpoint/2010/main" val="3158220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a:t>
            </a:r>
            <a:r>
              <a:rPr lang="en-US" baseline="0" dirty="0" smtClean="0"/>
              <a:t> within this work setting and health organizations around the world , EHR (Electronic Health Record), is the system implemented. EHR serves as a more accessible way for medical and patient information to be viewed, shared, compiled, and stored. The system provides a range of benefits that aids the health organization to keep a better balance in </a:t>
            </a:r>
            <a:r>
              <a:rPr lang="en-US" baseline="0" smtClean="0"/>
              <a:t>providing exceptional </a:t>
            </a:r>
            <a:r>
              <a:rPr lang="en-US" baseline="0" dirty="0" smtClean="0"/>
              <a:t>patient care, and running an efficient organization. The purpose of EHR is to provide a more accurate view of medical history, medicine, reports, and results from different regions of the organization. “"Fully functional" EHR systems collect and store patient data, supply patient data to providers on request, permit physicians to enter patient care orders, and assist providers in making evidence-based clinical decisions.” (</a:t>
            </a:r>
            <a:r>
              <a:rPr lang="en-US" baseline="0" dirty="0" err="1" smtClean="0"/>
              <a:t>Takvorian</a:t>
            </a:r>
            <a:r>
              <a:rPr lang="en-US" baseline="0" dirty="0" smtClean="0"/>
              <a:t>, n.d) It is a record in digital format that is capable of being shared across different health care settings, by being embedded in network-connected enterprise-wide information systems.  The system supports patient care, and organizational management, billing, and other key business functions. EHRs are designated to conjoin large ancillary services such as the lab, radiology, and pharmacy, with numerous with clinical care components.  to combine data from the large ancillary services, such as pharmacy, laboratory, and radiology.</a:t>
            </a:r>
            <a:endParaRPr lang="en-US" dirty="0"/>
          </a:p>
        </p:txBody>
      </p:sp>
      <p:sp>
        <p:nvSpPr>
          <p:cNvPr id="4" name="Slide Number Placeholder 3"/>
          <p:cNvSpPr>
            <a:spLocks noGrp="1"/>
          </p:cNvSpPr>
          <p:nvPr>
            <p:ph type="sldNum" sz="quarter" idx="10"/>
          </p:nvPr>
        </p:nvSpPr>
        <p:spPr/>
        <p:txBody>
          <a:bodyPr/>
          <a:lstStyle/>
          <a:p>
            <a:fld id="{B6613394-6F24-440B-9130-9D023E5D1427}" type="slidenum">
              <a:rPr lang="en-US" smtClean="0"/>
              <a:t>3</a:t>
            </a:fld>
            <a:endParaRPr lang="en-US"/>
          </a:p>
        </p:txBody>
      </p:sp>
    </p:spTree>
    <p:extLst>
      <p:ext uri="{BB962C8B-B14F-4D97-AF65-F5344CB8AC3E}">
        <p14:creationId xmlns:p14="http://schemas.microsoft.com/office/powerpoint/2010/main" val="579997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EHR network is designed in the work setting as a client server model. EHR, Client-Server Model, within the system is run on several types of application software, service machines that run throughout the organization. The application server which houses the EMR and Patient management applications, database server which is the compiled data is stored, and terminal servers which helps to display the information requested. Each together run on one computer, since it is a small workplace environment. The core components of the system include, the data base which is where the health information and component for data storage. Software that calculates results and data from radiology and laboratories. Order Entry and Management applications, support application for clinician decisions, communication software, support for the patient and admin, and reporting. The network for the system is wired through Ethernet (IEEE 802.3 Ethernet Specification) cabling for the routers throughout the organization. Since it is a small work environment, the system runs on mainly one system, which allows for multiple hardware to connect through LAN or wireless connections.  The shape of the system is intended to include the components of admin, nursing, lab, clinical, radiology, and pharmacy’s data, meta data, patient ID, and context data to the EHR database central server, that compiles all the data for the main computer to display for the different users. </a:t>
            </a:r>
            <a:endParaRPr lang="en-US" dirty="0"/>
          </a:p>
        </p:txBody>
      </p:sp>
      <p:sp>
        <p:nvSpPr>
          <p:cNvPr id="4" name="Slide Number Placeholder 3"/>
          <p:cNvSpPr>
            <a:spLocks noGrp="1"/>
          </p:cNvSpPr>
          <p:nvPr>
            <p:ph type="sldNum" sz="quarter" idx="10"/>
          </p:nvPr>
        </p:nvSpPr>
        <p:spPr/>
        <p:txBody>
          <a:bodyPr/>
          <a:lstStyle/>
          <a:p>
            <a:fld id="{B6613394-6F24-440B-9130-9D023E5D1427}" type="slidenum">
              <a:rPr lang="en-US" smtClean="0"/>
              <a:t>4</a:t>
            </a:fld>
            <a:endParaRPr lang="en-US"/>
          </a:p>
        </p:txBody>
      </p:sp>
    </p:spTree>
    <p:extLst>
      <p:ext uri="{BB962C8B-B14F-4D97-AF65-F5344CB8AC3E}">
        <p14:creationId xmlns:p14="http://schemas.microsoft.com/office/powerpoint/2010/main" val="1288396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scope of the EHR Is dependent upon the size, scale, and complexity of the health organization. The scope of EHR is set up in two parts including the original scope and the entire EHR system within an organization which includes, the patient administration, billing, resource allocation, scheduling, support for decisions, access control, management of policies, demographics and population health, health professionals, and business operations recordings, order management, and terminology.  The scope of EHR systems involve multiple software applications that can be added on by different health organizations. The list represents the core functions in EHR system that help it to run as an effective unit. The scope of the EHR systems includes clinical messaging, clinical documentation, reporting for results from radiology and laboratories., and support for clinical decisions,. The scope also define the usage of patent care areas within the organization, patient care units, and information. The functions will help in areas of nurse and clinic disciplines, training staff, which include the ancillary, nursing, physicians, hospice, and other areas. </a:t>
            </a:r>
          </a:p>
        </p:txBody>
      </p:sp>
      <p:sp>
        <p:nvSpPr>
          <p:cNvPr id="4" name="Slide Number Placeholder 3"/>
          <p:cNvSpPr>
            <a:spLocks noGrp="1"/>
          </p:cNvSpPr>
          <p:nvPr>
            <p:ph type="sldNum" sz="quarter" idx="10"/>
          </p:nvPr>
        </p:nvSpPr>
        <p:spPr/>
        <p:txBody>
          <a:bodyPr/>
          <a:lstStyle/>
          <a:p>
            <a:fld id="{B6613394-6F24-440B-9130-9D023E5D1427}" type="slidenum">
              <a:rPr lang="en-US" smtClean="0"/>
              <a:t>5</a:t>
            </a:fld>
            <a:endParaRPr lang="en-US"/>
          </a:p>
        </p:txBody>
      </p:sp>
    </p:spTree>
    <p:extLst>
      <p:ext uri="{BB962C8B-B14F-4D97-AF65-F5344CB8AC3E}">
        <p14:creationId xmlns:p14="http://schemas.microsoft.com/office/powerpoint/2010/main" val="3846467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EHR</a:t>
            </a:r>
            <a:r>
              <a:rPr lang="en-US" baseline="0" dirty="0" smtClean="0"/>
              <a:t> system is functional for the end users which typically are healthcare personnel such as doctors and physicians, nurses and nurse practitioners, and other authorized personnel that is able to access the computer system. When implemented in the system within health organizations it is important for proper training of policy procedures and protocols in order to insure the proper steps are taken in accessing information, and data. The data is displayed so that it is easy legible for users to locate, print, and view. User training and a user a friendly system allows for a ease of flow of information to get back quickly to taking care of the patient and the organizations needs. A proper communications applications is useful users being able to communicate patient information and messages from the different departments within the organizations. For the EHR systems, it should address, “EHR system should address as “(1) a longitudinal collection of electronic health information for and about persons, where health information is defined as information pertaining to the health of an individual or health care provided to an individual; (2) immediate electronic access to person- and population-level information by authorized, and only authorized, users; (3) provision of knowledge and decision-support that enhance the quality, safety, and efficiency of patient care; and (4) support of efficient processes for health care delivery.” (</a:t>
            </a:r>
            <a:r>
              <a:rPr lang="en-US" baseline="0" dirty="0" err="1" smtClean="0"/>
              <a:t>PhilBlock</a:t>
            </a:r>
            <a:r>
              <a:rPr lang="en-US" baseline="0" dirty="0" smtClean="0"/>
              <a:t>, n.d) </a:t>
            </a:r>
            <a:endParaRPr lang="en-US" dirty="0"/>
          </a:p>
        </p:txBody>
      </p:sp>
      <p:sp>
        <p:nvSpPr>
          <p:cNvPr id="4" name="Slide Number Placeholder 3"/>
          <p:cNvSpPr>
            <a:spLocks noGrp="1"/>
          </p:cNvSpPr>
          <p:nvPr>
            <p:ph type="sldNum" sz="quarter" idx="10"/>
          </p:nvPr>
        </p:nvSpPr>
        <p:spPr/>
        <p:txBody>
          <a:bodyPr/>
          <a:lstStyle/>
          <a:p>
            <a:fld id="{B6613394-6F24-440B-9130-9D023E5D1427}" type="slidenum">
              <a:rPr lang="en-US" smtClean="0"/>
              <a:t>6</a:t>
            </a:fld>
            <a:endParaRPr lang="en-US"/>
          </a:p>
        </p:txBody>
      </p:sp>
    </p:spTree>
    <p:extLst>
      <p:ext uri="{BB962C8B-B14F-4D97-AF65-F5344CB8AC3E}">
        <p14:creationId xmlns:p14="http://schemas.microsoft.com/office/powerpoint/2010/main" val="3415013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some issues with the EHR</a:t>
            </a:r>
            <a:r>
              <a:rPr lang="en-US" baseline="0" dirty="0" smtClean="0"/>
              <a:t> system, as with any system implemented within a busy organization that processes thousands to millions of data each day. In all health organizations hundreds of personnel have access to patients information including social security, birth dates, address, and other personal information that can put patient’s identity in jeopardy. These privacy concerns are only highlighted by the rising number of users gaining access, and the number of files contained in a singular database. With the recent data breaches in major corporations such as banking, security, and large retail companies that are supposed to be secure with highly protected systems, yet have all put client and user information in jeopardy.  Healthcare organizations have the potential to be breached by a number of factors including, employees, hackers, other patients, technical issues (outage, failure), and natural disasters. According to the national government there will be an estimated 12 </a:t>
            </a:r>
            <a:r>
              <a:rPr lang="en-US" baseline="0" dirty="0" err="1" smtClean="0"/>
              <a:t>milion</a:t>
            </a:r>
            <a:r>
              <a:rPr lang="en-US" baseline="0" dirty="0" smtClean="0"/>
              <a:t> users in the healthcare organization that will be able to </a:t>
            </a:r>
            <a:r>
              <a:rPr lang="en-US" baseline="0" dirty="0" err="1" smtClean="0"/>
              <a:t>acess</a:t>
            </a:r>
            <a:r>
              <a:rPr lang="en-US" baseline="0" dirty="0" smtClean="0"/>
              <a:t> patient information. Even though the government has put in place protocols and procedures to safeguard the information, but snooping and the breach of system is an inevitable threat that is bound to happen in organizations. </a:t>
            </a:r>
            <a:endParaRPr lang="en-US" dirty="0"/>
          </a:p>
        </p:txBody>
      </p:sp>
      <p:sp>
        <p:nvSpPr>
          <p:cNvPr id="4" name="Slide Number Placeholder 3"/>
          <p:cNvSpPr>
            <a:spLocks noGrp="1"/>
          </p:cNvSpPr>
          <p:nvPr>
            <p:ph type="sldNum" sz="quarter" idx="10"/>
          </p:nvPr>
        </p:nvSpPr>
        <p:spPr/>
        <p:txBody>
          <a:bodyPr/>
          <a:lstStyle/>
          <a:p>
            <a:fld id="{B6613394-6F24-440B-9130-9D023E5D1427}" type="slidenum">
              <a:rPr lang="en-US" smtClean="0"/>
              <a:t>7</a:t>
            </a:fld>
            <a:endParaRPr lang="en-US"/>
          </a:p>
        </p:txBody>
      </p:sp>
    </p:spTree>
    <p:extLst>
      <p:ext uri="{BB962C8B-B14F-4D97-AF65-F5344CB8AC3E}">
        <p14:creationId xmlns:p14="http://schemas.microsoft.com/office/powerpoint/2010/main" val="707697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articles</a:t>
            </a:r>
            <a:r>
              <a:rPr lang="en-US" baseline="0" dirty="0" smtClean="0"/>
              <a:t> read include information of HER systems in smaller and large organizations. In pertaining to the stark differences, Research points out that technology implementation in smaller environments tends to lead to a digital and information divide compared to larger organizations. In the topic of EHR, the system is usually expensive, and the return on investment for smaller organization is not worth the risk for them to take on. In most smaller organization there are a usually poorly implemented including poor user interface. The cost also effect the short list of characteristics that most larger networks designs do not have. Compered to the EHR system within the work setting the same characteristics are relatable. The components are set up to be Client Server Model that includes, ancillary services, and significant patient information. The pace for smaller organizations to implement EHR systems has been slow, yet steady growing as the cost and patient benefits will yield a greater return on investment than paper records. Not all of the organizations follow the core components outlined in EHR’s scopes, “The results showed that 37 percent of the hospitals that participated had some components in all of the core functionalities of an EHR system, while 27 percent were using at least some of the core functionalities.”(Thakkar, Davis, 2006) In larger organizations, more money is dedicated to providing a robust system that is user friendly, a better organizer of compiled data, record keeping, patient information, communication, and other core components of the EHR network design. However, for large and small organizations, EHR systems are equally beneficial as they provide a more efficient way to providing better patient care in the healthcare setting.</a:t>
            </a:r>
            <a:endParaRPr lang="en-US" dirty="0"/>
          </a:p>
        </p:txBody>
      </p:sp>
      <p:sp>
        <p:nvSpPr>
          <p:cNvPr id="4" name="Slide Number Placeholder 3"/>
          <p:cNvSpPr>
            <a:spLocks noGrp="1"/>
          </p:cNvSpPr>
          <p:nvPr>
            <p:ph type="sldNum" sz="quarter" idx="10"/>
          </p:nvPr>
        </p:nvSpPr>
        <p:spPr/>
        <p:txBody>
          <a:bodyPr/>
          <a:lstStyle/>
          <a:p>
            <a:fld id="{B6613394-6F24-440B-9130-9D023E5D1427}" type="slidenum">
              <a:rPr lang="en-US" smtClean="0"/>
              <a:t>8</a:t>
            </a:fld>
            <a:endParaRPr lang="en-US"/>
          </a:p>
        </p:txBody>
      </p:sp>
    </p:spTree>
    <p:extLst>
      <p:ext uri="{BB962C8B-B14F-4D97-AF65-F5344CB8AC3E}">
        <p14:creationId xmlns:p14="http://schemas.microsoft.com/office/powerpoint/2010/main" val="2873773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every computer and electronic system there are will be disadvantages and mostly advantages that outweigh the other. In EHR’s systems the disadvantages include,  the costs to implement, the lack of training to work the system, the lack of resources, poorly designed which can lead to a slow down in operations. Technical issues that potentially harm the organization and patients, and privacy and confidentiality concerns that harm the secureness and integrity of the infrastructure. However, the advantages within the system outweigh the disadvantages. The benefits include trading in the traditional method of pen to paper to a electronic method that saves organizations time and money. The return on the investment is also essential in providing the purpose of implementing the system within the organizations to provide exceptional medical care. This is demonstrated in the reduction of medical errors, and improving quality of care. In regards to the system within the work setting, the design is set up to serve the purpose of a smaller organization, with is meant for a small group of users, but it encompasses most if not all the core components outlined within a fully functional EHR system. The system is essential to the patients as accurate results and information is readily </a:t>
            </a:r>
            <a:r>
              <a:rPr lang="en-US" dirty="0" err="1" smtClean="0"/>
              <a:t>aviailible</a:t>
            </a:r>
            <a:r>
              <a:rPr lang="en-US" dirty="0" smtClean="0"/>
              <a:t> for the doctors and physicians to share amongst the different departments. It is a fast growing system that will most likely be in majority hospitals in the coming years. </a:t>
            </a:r>
            <a:endParaRPr lang="en-US" dirty="0"/>
          </a:p>
        </p:txBody>
      </p:sp>
      <p:sp>
        <p:nvSpPr>
          <p:cNvPr id="4" name="Slide Number Placeholder 3"/>
          <p:cNvSpPr>
            <a:spLocks noGrp="1"/>
          </p:cNvSpPr>
          <p:nvPr>
            <p:ph type="sldNum" sz="quarter" idx="10"/>
          </p:nvPr>
        </p:nvSpPr>
        <p:spPr/>
        <p:txBody>
          <a:bodyPr/>
          <a:lstStyle/>
          <a:p>
            <a:fld id="{B6613394-6F24-440B-9130-9D023E5D1427}" type="slidenum">
              <a:rPr lang="en-US" smtClean="0"/>
              <a:t>9</a:t>
            </a:fld>
            <a:endParaRPr lang="en-US"/>
          </a:p>
        </p:txBody>
      </p:sp>
    </p:spTree>
    <p:extLst>
      <p:ext uri="{BB962C8B-B14F-4D97-AF65-F5344CB8AC3E}">
        <p14:creationId xmlns:p14="http://schemas.microsoft.com/office/powerpoint/2010/main" val="1463333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613394-6F24-440B-9130-9D023E5D1427}" type="slidenum">
              <a:rPr lang="en-US" smtClean="0"/>
              <a:t>10</a:t>
            </a:fld>
            <a:endParaRPr lang="en-US"/>
          </a:p>
        </p:txBody>
      </p:sp>
    </p:spTree>
    <p:extLst>
      <p:ext uri="{BB962C8B-B14F-4D97-AF65-F5344CB8AC3E}">
        <p14:creationId xmlns:p14="http://schemas.microsoft.com/office/powerpoint/2010/main" val="1201030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AVI"/><Relationship Id="rId1" Type="http://schemas.microsoft.com/office/2007/relationships/media" Target="../media/media2.AVI"/><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8601" y="990600"/>
            <a:ext cx="8686800" cy="1676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ctr">
              <a:defRPr sz="4000" b="1">
                <a:solidFill>
                  <a:schemeClr val="tx1"/>
                </a:solidFill>
                <a:effectLst/>
              </a:defRPr>
            </a:lvl1pPr>
          </a:lstStyle>
          <a:p>
            <a:pPr lvl="0"/>
            <a:r>
              <a:rPr lang="en-US" altLang="en-US" noProof="0" smtClean="0"/>
              <a:t>Click to edit Master title style</a:t>
            </a:r>
            <a:endParaRPr lang="en-US" altLang="en-US" noProof="0" smtClean="0"/>
          </a:p>
        </p:txBody>
      </p:sp>
      <p:sp>
        <p:nvSpPr>
          <p:cNvPr id="4099" name="Rectangle 3"/>
          <p:cNvSpPr>
            <a:spLocks noGrp="1" noChangeArrowheads="1"/>
          </p:cNvSpPr>
          <p:nvPr>
            <p:ph type="subTitle" idx="1"/>
          </p:nvPr>
        </p:nvSpPr>
        <p:spPr>
          <a:xfrm>
            <a:off x="4161416" y="3973158"/>
            <a:ext cx="4753984" cy="169164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l">
              <a:buFontTx/>
              <a:buNone/>
              <a:defRPr sz="2200">
                <a:solidFill>
                  <a:srgbClr val="FFFFFF"/>
                </a:solidFill>
              </a:defRPr>
            </a:lvl1pPr>
          </a:lstStyle>
          <a:p>
            <a:pPr lvl="0"/>
            <a:r>
              <a:rPr lang="en-US" altLang="en-US" noProof="0" smtClean="0"/>
              <a:t>Click to edit Master subtitle style</a:t>
            </a:r>
            <a:endParaRPr lang="en-US" altLang="en-US" noProof="0" dirty="0" smtClean="0"/>
          </a:p>
        </p:txBody>
      </p:sp>
      <p:pic>
        <p:nvPicPr>
          <p:cNvPr id="4104" name="PPP_AMEDI_TLE_Healthy.AVI">
            <a:hlinkClick r:id="" action="ppaction://media"/>
          </p:cNvPr>
          <p:cNvPicPr>
            <a:picLocks noChangeAspect="1" noChangeArrowheads="1"/>
          </p:cNvPicPr>
          <p:nvPr userDrawn="1">
            <a:videoFile r:link="rId2"/>
            <p:extLst>
              <p:ext uri="{DAA4B4D4-6D71-4841-9C94-3DE7FCFB9230}">
                <p14:media xmlns:p14="http://schemas.microsoft.com/office/powerpoint/2010/main" r:embed="rId1"/>
              </p:ext>
            </p:extLst>
          </p:nvPr>
        </p:nvPicPr>
        <p:blipFill>
          <a:blip r:embed="rId5"/>
          <a:srcRect/>
          <a:stretch>
            <a:fillRect/>
          </a:stretch>
        </p:blipFill>
        <p:spPr bwMode="auto">
          <a:xfrm>
            <a:off x="0" y="3580332"/>
            <a:ext cx="4118661" cy="2134429"/>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t>4/19/2013</a:t>
            </a:fld>
            <a:endParaRPr lang="en-US"/>
          </a:p>
        </p:txBody>
      </p:sp>
      <p:sp>
        <p:nvSpPr>
          <p:cNvPr id="9"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0" fill="hold"/>
                                        <p:tgtEl>
                                          <p:spTgt spid="410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104"/>
                </p:tgtEl>
              </p:cMediaNode>
            </p:video>
            <p:seq concurrent="1" nextAc="seek">
              <p:cTn id="8" restart="whenNotActive" fill="hold" evtFilter="cancelBubble" nodeType="interactiveSeq">
                <p:stCondLst>
                  <p:cond evt="onClick" delay="0">
                    <p:tgtEl>
                      <p:spTgt spid="410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104"/>
                                        </p:tgtEl>
                                      </p:cBhvr>
                                    </p:cmd>
                                  </p:childTnLst>
                                </p:cTn>
                              </p:par>
                            </p:childTnLst>
                          </p:cTn>
                        </p:par>
                      </p:childTnLst>
                    </p:cTn>
                  </p:par>
                </p:childTnLst>
              </p:cTn>
              <p:nextCondLst>
                <p:cond evt="onClick" delay="0">
                  <p:tgtEl>
                    <p:spTgt spid="4104"/>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t>4/19/2013</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extLst>
      <p:ext uri="{BB962C8B-B14F-4D97-AF65-F5344CB8AC3E}">
        <p14:creationId xmlns:p14="http://schemas.microsoft.com/office/powerpoint/2010/main" val="353002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 name="Rectangle 9"/>
          <p:cNvSpPr/>
          <p:nvPr userDrawn="1"/>
        </p:nvSpPr>
        <p:spPr>
          <a:xfrm>
            <a:off x="1371600" y="0"/>
            <a:ext cx="777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201937" y="182586"/>
            <a:ext cx="1713463" cy="614201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2887" y="182586"/>
            <a:ext cx="5691761" cy="61420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t>4/19/2013</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extLst>
      <p:ext uri="{BB962C8B-B14F-4D97-AF65-F5344CB8AC3E}">
        <p14:creationId xmlns:p14="http://schemas.microsoft.com/office/powerpoint/2010/main" val="260960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t>4/19/2013</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extLst>
      <p:ext uri="{BB962C8B-B14F-4D97-AF65-F5344CB8AC3E}">
        <p14:creationId xmlns:p14="http://schemas.microsoft.com/office/powerpoint/2010/main" val="48022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1371600" y="0"/>
            <a:ext cx="777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600" y="4923137"/>
            <a:ext cx="7543800" cy="136270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1371600" y="3581399"/>
            <a:ext cx="7543800" cy="1341737"/>
          </a:xfr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smtClean="0"/>
              <a:t>Click to edit Master text styles</a:t>
            </a:r>
          </a:p>
        </p:txBody>
      </p:sp>
      <p:sp>
        <p:nvSpPr>
          <p:cNvPr id="7"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t>4/19/2013</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extLst>
      <p:ext uri="{BB962C8B-B14F-4D97-AF65-F5344CB8AC3E}">
        <p14:creationId xmlns:p14="http://schemas.microsoft.com/office/powerpoint/2010/main" val="45512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2888" y="1295400"/>
            <a:ext cx="3740712" cy="495300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74689" y="1295400"/>
            <a:ext cx="3740711" cy="495300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1"/>
          <p:cNvSpPr>
            <a:spLocks noGrp="1"/>
          </p:cNvSpPr>
          <p:nvPr>
            <p:ph type="dt" sz="half" idx="10"/>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t>4/19/2013</a:t>
            </a:fld>
            <a:endParaRPr lang="en-US"/>
          </a:p>
        </p:txBody>
      </p:sp>
      <p:sp>
        <p:nvSpPr>
          <p:cNvPr id="9"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extLst>
      <p:ext uri="{BB962C8B-B14F-4D97-AF65-F5344CB8AC3E}">
        <p14:creationId xmlns:p14="http://schemas.microsoft.com/office/powerpoint/2010/main" val="21852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02503" y="1295400"/>
            <a:ext cx="3703320" cy="717867"/>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1402503" y="2013267"/>
            <a:ext cx="3703320" cy="423513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06699" y="1295400"/>
            <a:ext cx="3703320" cy="717867"/>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5206699" y="2013267"/>
            <a:ext cx="3703320" cy="423513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1"/>
          <p:cNvSpPr>
            <a:spLocks noGrp="1"/>
          </p:cNvSpPr>
          <p:nvPr>
            <p:ph type="dt" sz="half" idx="10"/>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t>4/19/2013</a:t>
            </a:fld>
            <a:endParaRPr lang="en-US"/>
          </a:p>
        </p:txBody>
      </p:sp>
      <p:sp>
        <p:nvSpPr>
          <p:cNvPr id="11" name="Footer Placeholder 2"/>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2" name="Slide Number Placeholder 3"/>
          <p:cNvSpPr>
            <a:spLocks noGrp="1"/>
          </p:cNvSpPr>
          <p:nvPr>
            <p:ph type="sldNum" sz="quarter" idx="12"/>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
        <p:nvSpPr>
          <p:cNvPr id="13" name="Title 1"/>
          <p:cNvSpPr>
            <a:spLocks noGrp="1"/>
          </p:cNvSpPr>
          <p:nvPr>
            <p:ph type="title"/>
          </p:nvPr>
        </p:nvSpPr>
        <p:spPr>
          <a:xfrm>
            <a:off x="1372887" y="196326"/>
            <a:ext cx="7542513" cy="1005840"/>
          </a:xfrm>
        </p:spPr>
        <p:txBody>
          <a:bodyPr/>
          <a:lstStyle/>
          <a:p>
            <a:r>
              <a:rPr lang="en-US" smtClean="0"/>
              <a:t>Click to edit Master title style</a:t>
            </a:r>
            <a:endParaRPr lang="en-US"/>
          </a:p>
        </p:txBody>
      </p:sp>
    </p:spTree>
    <p:extLst>
      <p:ext uri="{BB962C8B-B14F-4D97-AF65-F5344CB8AC3E}">
        <p14:creationId xmlns:p14="http://schemas.microsoft.com/office/powerpoint/2010/main" val="146893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t>4/19/2013</a:t>
            </a:fld>
            <a:endParaRPr lang="en-US"/>
          </a:p>
        </p:txBody>
      </p:sp>
      <p:sp>
        <p:nvSpPr>
          <p:cNvPr id="7"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extLst>
      <p:ext uri="{BB962C8B-B14F-4D97-AF65-F5344CB8AC3E}">
        <p14:creationId xmlns:p14="http://schemas.microsoft.com/office/powerpoint/2010/main" val="424743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1371600" y="0"/>
            <a:ext cx="777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t>4/19/2013</a:t>
            </a:fld>
            <a:endParaRPr lang="en-US"/>
          </a:p>
        </p:txBody>
      </p:sp>
      <p:sp>
        <p:nvSpPr>
          <p:cNvPr id="6"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extLst>
      <p:ext uri="{BB962C8B-B14F-4D97-AF65-F5344CB8AC3E}">
        <p14:creationId xmlns:p14="http://schemas.microsoft.com/office/powerpoint/2010/main" val="1581355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userDrawn="1"/>
        </p:nvSpPr>
        <p:spPr>
          <a:xfrm>
            <a:off x="1371600" y="0"/>
            <a:ext cx="777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600" y="196327"/>
            <a:ext cx="2659614" cy="1161887"/>
          </a:xfrm>
        </p:spPr>
        <p:txBody>
          <a:bodyPr anchor="b"/>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4141330" y="196326"/>
            <a:ext cx="4774070" cy="61282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71600" y="1358212"/>
            <a:ext cx="2659614" cy="4966387"/>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8" name="Date Placeholder 1"/>
          <p:cNvSpPr>
            <a:spLocks noGrp="1"/>
          </p:cNvSpPr>
          <p:nvPr>
            <p:ph type="dt" sz="half" idx="10"/>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t>4/19/2013</a:t>
            </a:fld>
            <a:endParaRPr lang="en-US"/>
          </a:p>
        </p:txBody>
      </p:sp>
      <p:sp>
        <p:nvSpPr>
          <p:cNvPr id="9"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extLst>
      <p:ext uri="{BB962C8B-B14F-4D97-AF65-F5344CB8AC3E}">
        <p14:creationId xmlns:p14="http://schemas.microsoft.com/office/powerpoint/2010/main" val="3781207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userDrawn="1"/>
        </p:nvSpPr>
        <p:spPr>
          <a:xfrm>
            <a:off x="1371600" y="0"/>
            <a:ext cx="777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4171" y="4699518"/>
            <a:ext cx="5487258" cy="566599"/>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2514171" y="510990"/>
            <a:ext cx="5487258" cy="4115373"/>
          </a:xfr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r>
              <a:rPr lang="en-US" smtClean="0"/>
              <a:t>Click icon to add picture</a:t>
            </a:r>
            <a:endParaRPr lang="en-US"/>
          </a:p>
        </p:txBody>
      </p:sp>
      <p:sp>
        <p:nvSpPr>
          <p:cNvPr id="4" name="Text Placeholder 3"/>
          <p:cNvSpPr>
            <a:spLocks noGrp="1"/>
          </p:cNvSpPr>
          <p:nvPr>
            <p:ph type="body" sz="half" idx="2"/>
          </p:nvPr>
        </p:nvSpPr>
        <p:spPr>
          <a:xfrm>
            <a:off x="2514171" y="5266117"/>
            <a:ext cx="5487258" cy="8047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8" name="Date Placeholder 1"/>
          <p:cNvSpPr>
            <a:spLocks noGrp="1"/>
          </p:cNvSpPr>
          <p:nvPr>
            <p:ph type="dt" sz="half" idx="10"/>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t>4/19/2013</a:t>
            </a:fld>
            <a:endParaRPr lang="en-US"/>
          </a:p>
        </p:txBody>
      </p:sp>
      <p:sp>
        <p:nvSpPr>
          <p:cNvPr id="9"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extLst>
      <p:ext uri="{BB962C8B-B14F-4D97-AF65-F5344CB8AC3E}">
        <p14:creationId xmlns:p14="http://schemas.microsoft.com/office/powerpoint/2010/main" val="140035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AVI"/><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AVI"/></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2887" y="196326"/>
            <a:ext cx="7542513" cy="100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nvPr>
        </p:nvSpPr>
        <p:spPr bwMode="auto">
          <a:xfrm>
            <a:off x="1372887" y="1291017"/>
            <a:ext cx="7542513" cy="4957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pic>
        <p:nvPicPr>
          <p:cNvPr id="1032" name="PPP_AMEDI_TXT_Healthy.AVI">
            <a:hlinkClick r:id="" action="ppaction://media"/>
          </p:cNvPr>
          <p:cNvPicPr>
            <a:picLocks noChangeAspect="1" noChangeArrowheads="1"/>
          </p:cNvPicPr>
          <p:nvPr userDrawn="1">
            <a:videoFile r:link="rId14"/>
            <p:extLst>
              <p:ext uri="{DAA4B4D4-6D71-4841-9C94-3DE7FCFB9230}">
                <p14:media xmlns:p14="http://schemas.microsoft.com/office/powerpoint/2010/main" r:embed="rId13"/>
              </p:ext>
            </p:extLst>
          </p:nvPr>
        </p:nvPicPr>
        <p:blipFill>
          <a:blip r:embed="rId16"/>
          <a:srcRect/>
          <a:stretch>
            <a:fillRect/>
          </a:stretch>
        </p:blipFill>
        <p:spPr bwMode="auto">
          <a:xfrm>
            <a:off x="0" y="3580332"/>
            <a:ext cx="1348576" cy="327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2"/>
          </p:nvPr>
        </p:nvSpPr>
        <p:spPr>
          <a:xfrm>
            <a:off x="2160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6BD4-F51C-402F-A8D7-FD37E6D927C8}" type="datetimeFigureOut">
              <a:rPr lang="en-US" smtClean="0"/>
              <a:t>4/19/2013</a:t>
            </a:fld>
            <a:endParaRPr lang="en-US"/>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4" name="Slide Number Placeholder 3"/>
          <p:cNvSpPr>
            <a:spLocks noGrp="1"/>
          </p:cNvSpPr>
          <p:nvPr>
            <p:ph type="sldNum" sz="quarter" idx="4"/>
          </p:nvPr>
        </p:nvSpPr>
        <p:spPr>
          <a:xfrm>
            <a:off x="677731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E717A-7CBC-46A0-86D2-0CA393ABEAC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00" fill="hold"/>
                                        <p:tgtEl>
                                          <p:spTgt spid="103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032"/>
                </p:tgtEl>
              </p:cMediaNode>
            </p:video>
            <p:seq concurrent="1" nextAc="seek">
              <p:cTn id="8" restart="whenNotActive" fill="hold" evtFilter="cancelBubble" nodeType="interactiveSeq">
                <p:stCondLst>
                  <p:cond evt="onClick" delay="0">
                    <p:tgtEl>
                      <p:spTgt spid="103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32"/>
                                        </p:tgtEl>
                                      </p:cBhvr>
                                    </p:cmd>
                                  </p:childTnLst>
                                </p:cTn>
                              </p:par>
                            </p:childTnLst>
                          </p:cTn>
                        </p:par>
                      </p:childTnLst>
                    </p:cTn>
                  </p:par>
                </p:childTnLst>
              </p:cTn>
              <p:nextCondLst>
                <p:cond evt="onClick" delay="0">
                  <p:tgtEl>
                    <p:spTgt spid="1032"/>
                  </p:tgtEl>
                </p:cond>
              </p:nextCondLst>
            </p:seq>
          </p:childTnLst>
        </p:cTn>
      </p:par>
    </p:tnLst>
  </p:timing>
  <p:txStyles>
    <p:titleStyle>
      <a:lvl1pPr algn="l" defTabSz="915001" rtl="0" eaLnBrk="1" fontAlgn="base" hangingPunct="1">
        <a:spcBef>
          <a:spcPct val="0"/>
        </a:spcBef>
        <a:spcAft>
          <a:spcPct val="0"/>
        </a:spcAft>
        <a:defRPr sz="3300">
          <a:solidFill>
            <a:srgbClr val="FFFFFF"/>
          </a:solidFill>
          <a:latin typeface="+mj-lt"/>
          <a:ea typeface="+mj-ea"/>
          <a:cs typeface="+mj-cs"/>
        </a:defRPr>
      </a:lvl1pPr>
      <a:lvl2pPr algn="l" defTabSz="915001" rtl="0" eaLnBrk="1" fontAlgn="base" hangingPunct="1">
        <a:spcBef>
          <a:spcPct val="0"/>
        </a:spcBef>
        <a:spcAft>
          <a:spcPct val="0"/>
        </a:spcAft>
        <a:defRPr sz="3300">
          <a:solidFill>
            <a:srgbClr val="FFFFFF"/>
          </a:solidFill>
          <a:latin typeface="Arial" charset="0"/>
        </a:defRPr>
      </a:lvl2pPr>
      <a:lvl3pPr algn="l" defTabSz="915001" rtl="0" eaLnBrk="1" fontAlgn="base" hangingPunct="1">
        <a:spcBef>
          <a:spcPct val="0"/>
        </a:spcBef>
        <a:spcAft>
          <a:spcPct val="0"/>
        </a:spcAft>
        <a:defRPr sz="3300">
          <a:solidFill>
            <a:srgbClr val="FFFFFF"/>
          </a:solidFill>
          <a:latin typeface="Arial" charset="0"/>
        </a:defRPr>
      </a:lvl3pPr>
      <a:lvl4pPr algn="l" defTabSz="915001" rtl="0" eaLnBrk="1" fontAlgn="base" hangingPunct="1">
        <a:spcBef>
          <a:spcPct val="0"/>
        </a:spcBef>
        <a:spcAft>
          <a:spcPct val="0"/>
        </a:spcAft>
        <a:defRPr sz="3300">
          <a:solidFill>
            <a:srgbClr val="FFFFFF"/>
          </a:solidFill>
          <a:latin typeface="Arial" charset="0"/>
        </a:defRPr>
      </a:lvl4pPr>
      <a:lvl5pPr algn="l" defTabSz="915001" rtl="0" eaLnBrk="1" fontAlgn="base" hangingPunct="1">
        <a:spcBef>
          <a:spcPct val="0"/>
        </a:spcBef>
        <a:spcAft>
          <a:spcPct val="0"/>
        </a:spcAft>
        <a:defRPr sz="3300">
          <a:solidFill>
            <a:srgbClr val="FFFFFF"/>
          </a:solidFill>
          <a:latin typeface="Arial" charset="0"/>
        </a:defRPr>
      </a:lvl5pPr>
      <a:lvl6pPr marL="412394" algn="l" defTabSz="915001" rtl="0" eaLnBrk="1" fontAlgn="base" hangingPunct="1">
        <a:spcBef>
          <a:spcPct val="0"/>
        </a:spcBef>
        <a:spcAft>
          <a:spcPct val="0"/>
        </a:spcAft>
        <a:defRPr sz="3300">
          <a:solidFill>
            <a:srgbClr val="FFFFFF"/>
          </a:solidFill>
          <a:latin typeface="Arial" charset="0"/>
        </a:defRPr>
      </a:lvl6pPr>
      <a:lvl7pPr marL="824789" algn="l" defTabSz="915001" rtl="0" eaLnBrk="1" fontAlgn="base" hangingPunct="1">
        <a:spcBef>
          <a:spcPct val="0"/>
        </a:spcBef>
        <a:spcAft>
          <a:spcPct val="0"/>
        </a:spcAft>
        <a:defRPr sz="3300">
          <a:solidFill>
            <a:srgbClr val="FFFFFF"/>
          </a:solidFill>
          <a:latin typeface="Arial" charset="0"/>
        </a:defRPr>
      </a:lvl7pPr>
      <a:lvl8pPr marL="1237183" algn="l" defTabSz="915001" rtl="0" eaLnBrk="1" fontAlgn="base" hangingPunct="1">
        <a:spcBef>
          <a:spcPct val="0"/>
        </a:spcBef>
        <a:spcAft>
          <a:spcPct val="0"/>
        </a:spcAft>
        <a:defRPr sz="3300">
          <a:solidFill>
            <a:srgbClr val="FFFFFF"/>
          </a:solidFill>
          <a:latin typeface="Arial" charset="0"/>
        </a:defRPr>
      </a:lvl8pPr>
      <a:lvl9pPr marL="1649578" algn="l" defTabSz="915001" rtl="0" eaLnBrk="1" fontAlgn="base" hangingPunct="1">
        <a:spcBef>
          <a:spcPct val="0"/>
        </a:spcBef>
        <a:spcAft>
          <a:spcPct val="0"/>
        </a:spcAft>
        <a:defRPr sz="3300">
          <a:solidFill>
            <a:srgbClr val="FFFFFF"/>
          </a:solidFill>
          <a:latin typeface="Arial" charset="0"/>
        </a:defRPr>
      </a:lvl9pPr>
    </p:titleStyle>
    <p:bodyStyle>
      <a:lvl1pPr marL="342231" indent="-342231" algn="l" defTabSz="915001" rtl="0" eaLnBrk="1" fontAlgn="base" hangingPunct="1">
        <a:spcBef>
          <a:spcPct val="20000"/>
        </a:spcBef>
        <a:spcAft>
          <a:spcPct val="0"/>
        </a:spcAft>
        <a:buChar char="•"/>
        <a:defRPr sz="2400">
          <a:solidFill>
            <a:srgbClr val="FFFFFF"/>
          </a:solidFill>
          <a:latin typeface="+mn-lt"/>
          <a:ea typeface="+mn-ea"/>
          <a:cs typeface="+mn-cs"/>
        </a:defRPr>
      </a:lvl1pPr>
      <a:lvl2pPr marL="743170" indent="-286385" algn="l" defTabSz="915001" rtl="0" eaLnBrk="1" fontAlgn="base" hangingPunct="1">
        <a:spcBef>
          <a:spcPct val="20000"/>
        </a:spcBef>
        <a:spcAft>
          <a:spcPct val="0"/>
        </a:spcAft>
        <a:buChar char="–"/>
        <a:defRPr sz="2100">
          <a:solidFill>
            <a:srgbClr val="FFFFFF"/>
          </a:solidFill>
          <a:latin typeface="+mn-lt"/>
        </a:defRPr>
      </a:lvl2pPr>
      <a:lvl3pPr marL="1142676" indent="-227677" algn="l" defTabSz="915001" rtl="0" eaLnBrk="1" fontAlgn="base" hangingPunct="1">
        <a:spcBef>
          <a:spcPct val="20000"/>
        </a:spcBef>
        <a:spcAft>
          <a:spcPct val="0"/>
        </a:spcAft>
        <a:buChar char="•"/>
        <a:defRPr sz="1900">
          <a:solidFill>
            <a:srgbClr val="FFFFFF"/>
          </a:solidFill>
          <a:latin typeface="+mn-lt"/>
        </a:defRPr>
      </a:lvl3pPr>
      <a:lvl4pPr marL="1599461" indent="-227677" algn="l" defTabSz="915001" rtl="0" eaLnBrk="1" fontAlgn="base" hangingPunct="1">
        <a:spcBef>
          <a:spcPct val="20000"/>
        </a:spcBef>
        <a:spcAft>
          <a:spcPct val="0"/>
        </a:spcAft>
        <a:buChar char="–"/>
        <a:defRPr>
          <a:solidFill>
            <a:srgbClr val="FFFFFF"/>
          </a:solidFill>
          <a:latin typeface="+mn-lt"/>
        </a:defRPr>
      </a:lvl4pPr>
      <a:lvl5pPr marL="2057677" indent="-229108" algn="l" defTabSz="915001" rtl="0" eaLnBrk="1" fontAlgn="base" hangingPunct="1">
        <a:spcBef>
          <a:spcPct val="20000"/>
        </a:spcBef>
        <a:spcAft>
          <a:spcPct val="0"/>
        </a:spcAft>
        <a:buChar char="»"/>
        <a:defRPr>
          <a:solidFill>
            <a:srgbClr val="FFFFFF"/>
          </a:solidFill>
          <a:latin typeface="+mn-lt"/>
        </a:defRPr>
      </a:lvl5pPr>
      <a:lvl6pPr marL="2470071" indent="-229108" algn="l" defTabSz="915001" rtl="0" eaLnBrk="1" fontAlgn="base" hangingPunct="1">
        <a:spcBef>
          <a:spcPct val="20000"/>
        </a:spcBef>
        <a:spcAft>
          <a:spcPct val="0"/>
        </a:spcAft>
        <a:buChar char="»"/>
        <a:defRPr>
          <a:solidFill>
            <a:srgbClr val="FFFFFF"/>
          </a:solidFill>
          <a:latin typeface="+mn-lt"/>
        </a:defRPr>
      </a:lvl6pPr>
      <a:lvl7pPr marL="2882465" indent="-229108" algn="l" defTabSz="915001" rtl="0" eaLnBrk="1" fontAlgn="base" hangingPunct="1">
        <a:spcBef>
          <a:spcPct val="20000"/>
        </a:spcBef>
        <a:spcAft>
          <a:spcPct val="0"/>
        </a:spcAft>
        <a:buChar char="»"/>
        <a:defRPr>
          <a:solidFill>
            <a:srgbClr val="FFFFFF"/>
          </a:solidFill>
          <a:latin typeface="+mn-lt"/>
        </a:defRPr>
      </a:lvl7pPr>
      <a:lvl8pPr marL="3294860" indent="-229108" algn="l" defTabSz="915001" rtl="0" eaLnBrk="1" fontAlgn="base" hangingPunct="1">
        <a:spcBef>
          <a:spcPct val="20000"/>
        </a:spcBef>
        <a:spcAft>
          <a:spcPct val="0"/>
        </a:spcAft>
        <a:buChar char="»"/>
        <a:defRPr>
          <a:solidFill>
            <a:srgbClr val="FFFFFF"/>
          </a:solidFill>
          <a:latin typeface="+mn-lt"/>
        </a:defRPr>
      </a:lvl8pPr>
      <a:lvl9pPr marL="3707254" indent="-229108" algn="l" defTabSz="915001" rtl="0" eaLnBrk="1" fontAlgn="base" hangingPunct="1">
        <a:spcBef>
          <a:spcPct val="20000"/>
        </a:spcBef>
        <a:spcAft>
          <a:spcPct val="0"/>
        </a:spcAft>
        <a:buChar char="»"/>
        <a:defRPr>
          <a:solidFill>
            <a:srgbClr val="FFFFFF"/>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allhealth.org/publications/health_information_technology/health_information_technology_toolkit.asp" TargetMode="External"/><Relationship Id="rId3" Type="http://schemas.openxmlformats.org/officeDocument/2006/relationships/hyperlink" Target="http://www.philblock.info/hitkb/e/elements_of_a_typical_EHR_system.html" TargetMode="External"/><Relationship Id="rId7" Type="http://schemas.openxmlformats.org/officeDocument/2006/relationships/hyperlink" Target="http://healthcaresecprivacy.blogspot.com/2011/03/healthcare-privacy-why-are-patient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content.healthaffairs.org/content/24/5/1127.full" TargetMode="External"/><Relationship Id="rId5" Type="http://schemas.openxmlformats.org/officeDocument/2006/relationships/hyperlink" Target="http://www.biomedcentral.com/1472-6947/9/15/" TargetMode="External"/><Relationship Id="rId4" Type="http://schemas.openxmlformats.org/officeDocument/2006/relationships/hyperlink" Target="http://bcis.pacificu.edu/journal/2003/04/kawamoto.php" TargetMode="External"/><Relationship Id="rId9" Type="http://schemas.openxmlformats.org/officeDocument/2006/relationships/hyperlink" Target="http://www.ncbi.nlm.nih.gov/pmc/articles/pmc204730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Network Presentation:</a:t>
            </a:r>
            <a:br>
              <a:rPr lang="en-US" dirty="0" smtClean="0"/>
            </a:br>
            <a:r>
              <a:rPr lang="en-US" dirty="0" smtClean="0"/>
              <a:t>EHR System </a:t>
            </a:r>
            <a:endParaRPr lang="en-US" dirty="0"/>
          </a:p>
        </p:txBody>
      </p:sp>
      <p:sp>
        <p:nvSpPr>
          <p:cNvPr id="3" name="Subtitle 2"/>
          <p:cNvSpPr>
            <a:spLocks noGrp="1"/>
          </p:cNvSpPr>
          <p:nvPr>
            <p:ph type="subTitle" idx="1"/>
          </p:nvPr>
        </p:nvSpPr>
        <p:spPr/>
        <p:txBody>
          <a:bodyPr/>
          <a:lstStyle/>
          <a:p>
            <a:r>
              <a:rPr lang="en-US" dirty="0" smtClean="0"/>
              <a:t>Student Name</a:t>
            </a:r>
          </a:p>
          <a:p>
            <a:r>
              <a:rPr lang="en-US" dirty="0" smtClean="0"/>
              <a:t>Course Title</a:t>
            </a:r>
          </a:p>
          <a:p>
            <a:r>
              <a:rPr lang="en-US" dirty="0" smtClean="0"/>
              <a:t>Professor Name</a:t>
            </a:r>
          </a:p>
          <a:p>
            <a:r>
              <a:rPr lang="en-US" dirty="0" smtClean="0"/>
              <a:t>Date</a:t>
            </a:r>
          </a:p>
          <a:p>
            <a:r>
              <a:rPr lang="en-US" dirty="0" smtClean="0"/>
              <a:t>School Name </a:t>
            </a:r>
            <a:endParaRPr lang="en-US" dirty="0"/>
          </a:p>
        </p:txBody>
      </p:sp>
    </p:spTree>
    <p:extLst>
      <p:ext uri="{BB962C8B-B14F-4D97-AF65-F5344CB8AC3E}">
        <p14:creationId xmlns:p14="http://schemas.microsoft.com/office/powerpoint/2010/main" val="1077332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References </a:t>
            </a:r>
            <a:endParaRPr lang="en-US" dirty="0"/>
          </a:p>
        </p:txBody>
      </p:sp>
      <p:sp>
        <p:nvSpPr>
          <p:cNvPr id="8" name="Content Placeholder 7"/>
          <p:cNvSpPr>
            <a:spLocks noGrp="1"/>
          </p:cNvSpPr>
          <p:nvPr>
            <p:ph idx="1"/>
          </p:nvPr>
        </p:nvSpPr>
        <p:spPr/>
        <p:txBody>
          <a:bodyPr/>
          <a:lstStyle/>
          <a:p>
            <a:r>
              <a:rPr lang="en-US" sz="1400" dirty="0"/>
              <a:t>“Elements of a Typical EHR </a:t>
            </a:r>
            <a:r>
              <a:rPr lang="en-US" sz="1400" dirty="0" smtClean="0"/>
              <a:t>System.” (n.d). </a:t>
            </a:r>
            <a:r>
              <a:rPr lang="en-US" sz="1400" i="1" dirty="0" err="1" smtClean="0"/>
              <a:t>PhilBlock</a:t>
            </a:r>
            <a:r>
              <a:rPr lang="en-US" sz="1400" dirty="0" smtClean="0"/>
              <a:t>. </a:t>
            </a:r>
            <a:r>
              <a:rPr lang="en-US" sz="1400" dirty="0"/>
              <a:t>Retrieved from </a:t>
            </a:r>
            <a:r>
              <a:rPr lang="en-US" sz="1400" dirty="0">
                <a:hlinkClick r:id="rId3"/>
              </a:rPr>
              <a:t>http://</a:t>
            </a:r>
            <a:r>
              <a:rPr lang="en-US" sz="1400" dirty="0" smtClean="0">
                <a:hlinkClick r:id="rId3"/>
              </a:rPr>
              <a:t>www.philblock.info/hitkb/e/elements_of_a_typical_EHR_system.html</a:t>
            </a:r>
            <a:endParaRPr lang="en-US" sz="1400" dirty="0" smtClean="0"/>
          </a:p>
          <a:p>
            <a:r>
              <a:rPr lang="en-US" sz="1400" dirty="0" smtClean="0"/>
              <a:t>Kawamoto. Kevin. (2013</a:t>
            </a:r>
            <a:r>
              <a:rPr lang="en-US" sz="1400" dirty="0"/>
              <a:t>). </a:t>
            </a:r>
            <a:r>
              <a:rPr lang="en-US" sz="1400" dirty="0" smtClean="0"/>
              <a:t>“THE </a:t>
            </a:r>
            <a:r>
              <a:rPr lang="en-US" sz="1400" dirty="0"/>
              <a:t>JOURNAL OF EDUCATION, COMMUNITY, AND </a:t>
            </a:r>
            <a:r>
              <a:rPr lang="en-US" sz="1400" dirty="0" smtClean="0"/>
              <a:t>VALUES.” IF Interface. </a:t>
            </a:r>
            <a:r>
              <a:rPr lang="en-US" sz="1400" dirty="0"/>
              <a:t>Retrieved from </a:t>
            </a:r>
            <a:r>
              <a:rPr lang="en-US" sz="1400" dirty="0">
                <a:hlinkClick r:id="rId4"/>
              </a:rPr>
              <a:t>http://</a:t>
            </a:r>
            <a:r>
              <a:rPr lang="en-US" sz="1400" dirty="0" smtClean="0">
                <a:hlinkClick r:id="rId4"/>
              </a:rPr>
              <a:t>bcis.pacificu.edu/journal/2003/04/kawamoto.php</a:t>
            </a:r>
            <a:endParaRPr lang="en-US" sz="1400" dirty="0" smtClean="0"/>
          </a:p>
          <a:p>
            <a:r>
              <a:rPr lang="en-US" sz="1400" dirty="0" err="1" smtClean="0"/>
              <a:t>Lorenzi</a:t>
            </a:r>
            <a:r>
              <a:rPr lang="en-US" sz="1400" dirty="0" smtClean="0"/>
              <a:t>, Nancy. (2009</a:t>
            </a:r>
            <a:r>
              <a:rPr lang="en-US" sz="1400" dirty="0"/>
              <a:t>). “How to successfully select and implement electronic health records (EHR) in small ambulatory practice </a:t>
            </a:r>
            <a:r>
              <a:rPr lang="en-US" sz="1400" dirty="0" smtClean="0"/>
              <a:t>settings.” </a:t>
            </a:r>
            <a:r>
              <a:rPr lang="en-US" sz="1400" i="1" dirty="0" smtClean="0"/>
              <a:t>BMC</a:t>
            </a:r>
            <a:r>
              <a:rPr lang="en-US" sz="1400" dirty="0" smtClean="0"/>
              <a:t>. </a:t>
            </a:r>
            <a:r>
              <a:rPr lang="en-US" sz="1400" dirty="0"/>
              <a:t>Retrieved </a:t>
            </a:r>
            <a:r>
              <a:rPr lang="en-US" sz="1400" dirty="0" smtClean="0"/>
              <a:t>from </a:t>
            </a:r>
            <a:r>
              <a:rPr lang="en-US" sz="1400" dirty="0">
                <a:hlinkClick r:id="rId5"/>
              </a:rPr>
              <a:t>http://www.biomedcentral.com/1472-6947/9/15</a:t>
            </a:r>
            <a:r>
              <a:rPr lang="en-US" sz="1400" dirty="0" smtClean="0">
                <a:hlinkClick r:id="rId5"/>
              </a:rPr>
              <a:t>/</a:t>
            </a:r>
            <a:endParaRPr lang="en-US" sz="1400" dirty="0" smtClean="0"/>
          </a:p>
          <a:p>
            <a:r>
              <a:rPr lang="en-US" sz="1400" dirty="0" smtClean="0"/>
              <a:t>Miller, Robert, Christopher </a:t>
            </a:r>
            <a:r>
              <a:rPr lang="en-US" sz="1400" dirty="0"/>
              <a:t>West</a:t>
            </a:r>
            <a:r>
              <a:rPr lang="en-US" sz="1400" dirty="0" smtClean="0"/>
              <a:t>, Tiffany </a:t>
            </a:r>
            <a:r>
              <a:rPr lang="en-US" sz="1400" dirty="0"/>
              <a:t>Martin </a:t>
            </a:r>
            <a:r>
              <a:rPr lang="en-US" sz="1400" dirty="0" smtClean="0"/>
              <a:t> Brown, Ida </a:t>
            </a:r>
            <a:r>
              <a:rPr lang="en-US" sz="1400" dirty="0" err="1" smtClean="0"/>
              <a:t>Sim</a:t>
            </a:r>
            <a:r>
              <a:rPr lang="en-US" sz="1400" dirty="0" smtClean="0"/>
              <a:t>, Chris </a:t>
            </a:r>
            <a:r>
              <a:rPr lang="en-US" sz="1400" dirty="0" err="1" smtClean="0"/>
              <a:t>Ganchoff</a:t>
            </a:r>
            <a:r>
              <a:rPr lang="en-US" sz="1400" dirty="0"/>
              <a:t>. </a:t>
            </a:r>
            <a:r>
              <a:rPr lang="en-US" sz="1400" dirty="0" smtClean="0"/>
              <a:t>(2005). “The </a:t>
            </a:r>
            <a:r>
              <a:rPr lang="en-US" sz="1400" dirty="0"/>
              <a:t>Value Of Electronic Health Records In Solo Or Small Group </a:t>
            </a:r>
            <a:r>
              <a:rPr lang="en-US" sz="1400" dirty="0" smtClean="0"/>
              <a:t>Practices.” </a:t>
            </a:r>
            <a:r>
              <a:rPr lang="en-US" sz="1400" i="1" dirty="0" smtClean="0"/>
              <a:t>Health Affairs</a:t>
            </a:r>
            <a:r>
              <a:rPr lang="en-US" sz="1400" dirty="0" smtClean="0"/>
              <a:t>. </a:t>
            </a:r>
            <a:r>
              <a:rPr lang="en-US" sz="1400" dirty="0"/>
              <a:t>Retrieved from </a:t>
            </a:r>
            <a:r>
              <a:rPr lang="en-US" sz="1400" dirty="0">
                <a:hlinkClick r:id="rId6"/>
              </a:rPr>
              <a:t>http://</a:t>
            </a:r>
            <a:r>
              <a:rPr lang="en-US" sz="1400" dirty="0" smtClean="0">
                <a:hlinkClick r:id="rId6"/>
              </a:rPr>
              <a:t>content.healthaffairs.org/content/24/5/1127.full</a:t>
            </a:r>
            <a:endParaRPr lang="en-US" sz="1400" dirty="0" smtClean="0"/>
          </a:p>
          <a:p>
            <a:r>
              <a:rPr lang="en-US" sz="1400" dirty="0" err="1"/>
              <a:t>Moehrke</a:t>
            </a:r>
            <a:r>
              <a:rPr lang="en-US" sz="1400" dirty="0"/>
              <a:t>, J. (2011, March 13). Healthcare Security/Privacy. </a:t>
            </a:r>
            <a:r>
              <a:rPr lang="en-US" sz="1400" dirty="0" smtClean="0"/>
              <a:t>Retrieved from</a:t>
            </a:r>
            <a:r>
              <a:rPr lang="en-US" sz="1400" dirty="0"/>
              <a:t>. </a:t>
            </a:r>
            <a:r>
              <a:rPr lang="en-US" sz="1400" dirty="0">
                <a:hlinkClick r:id="rId7"/>
              </a:rPr>
              <a:t>http://</a:t>
            </a:r>
            <a:r>
              <a:rPr lang="en-US" sz="1400" dirty="0" smtClean="0">
                <a:hlinkClick r:id="rId7"/>
              </a:rPr>
              <a:t>healthcaresecprivacy.blogspot.com/2011/03/healthcare-privacy-why-are-patients.html</a:t>
            </a:r>
            <a:endParaRPr lang="en-US" sz="1400" dirty="0" smtClean="0"/>
          </a:p>
          <a:p>
            <a:r>
              <a:rPr lang="en-US" sz="1400" dirty="0" err="1" smtClean="0"/>
              <a:t>Takvorian</a:t>
            </a:r>
            <a:r>
              <a:rPr lang="en-US" sz="1400" dirty="0" smtClean="0"/>
              <a:t>, Sam.(n.d</a:t>
            </a:r>
            <a:r>
              <a:rPr lang="en-US" sz="1400" dirty="0"/>
              <a:t>). “A REPORTER'S TOOLKIT: HEALTH INFORMATION </a:t>
            </a:r>
            <a:r>
              <a:rPr lang="en-US" sz="1400" dirty="0" smtClean="0"/>
              <a:t>TECHNOLOGY.” Alliance for Healthcare. Retrieved </a:t>
            </a:r>
            <a:r>
              <a:rPr lang="en-US" sz="1400" dirty="0"/>
              <a:t>from </a:t>
            </a:r>
            <a:r>
              <a:rPr lang="en-US" sz="1400" dirty="0">
                <a:hlinkClick r:id="rId8"/>
              </a:rPr>
              <a:t>http://</a:t>
            </a:r>
            <a:r>
              <a:rPr lang="en-US" sz="1400" dirty="0" smtClean="0">
                <a:hlinkClick r:id="rId8"/>
              </a:rPr>
              <a:t>www.allhealth.org/publications/health_information_technology/health_information_technology_toolkit.asp</a:t>
            </a:r>
            <a:endParaRPr lang="en-US" sz="1400" dirty="0" smtClean="0"/>
          </a:p>
          <a:p>
            <a:r>
              <a:rPr lang="en-US" sz="1400" dirty="0" smtClean="0"/>
              <a:t>Thakkar, </a:t>
            </a:r>
            <a:r>
              <a:rPr lang="en-US" sz="1400" dirty="0" err="1" smtClean="0"/>
              <a:t>Minal</a:t>
            </a:r>
            <a:r>
              <a:rPr lang="en-US" sz="1400" dirty="0" smtClean="0"/>
              <a:t>, Davis, Diane</a:t>
            </a:r>
            <a:r>
              <a:rPr lang="en-US" sz="1400" dirty="0"/>
              <a:t>. “Risks, Barriers, and Benefits of EHR Systems: A Comparative Study Based on Size of </a:t>
            </a:r>
            <a:r>
              <a:rPr lang="en-US" sz="1400" dirty="0" smtClean="0"/>
              <a:t>Hospital.” (2006). </a:t>
            </a:r>
            <a:r>
              <a:rPr lang="en-US" sz="1400" i="1" dirty="0" err="1" smtClean="0"/>
              <a:t>Perspect</a:t>
            </a:r>
            <a:r>
              <a:rPr lang="en-US" sz="1400" i="1" dirty="0" smtClean="0"/>
              <a:t> Health </a:t>
            </a:r>
            <a:r>
              <a:rPr lang="en-US" sz="1400" i="1" dirty="0" err="1" smtClean="0"/>
              <a:t>Inf</a:t>
            </a:r>
            <a:r>
              <a:rPr lang="en-US" sz="1400" i="1" dirty="0" smtClean="0"/>
              <a:t> </a:t>
            </a:r>
            <a:r>
              <a:rPr lang="en-US" sz="1400" i="1" dirty="0" err="1" smtClean="0"/>
              <a:t>Mang</a:t>
            </a:r>
            <a:r>
              <a:rPr lang="en-US" sz="1400" dirty="0" smtClean="0"/>
              <a:t>. Retrieved </a:t>
            </a:r>
            <a:r>
              <a:rPr lang="en-US" sz="1400" dirty="0"/>
              <a:t>from </a:t>
            </a:r>
            <a:r>
              <a:rPr lang="en-US" sz="1400" dirty="0">
                <a:hlinkClick r:id="rId9"/>
              </a:rPr>
              <a:t>http://www.ncbi.nlm.nih.gov/pmc/articles/pmc2047303</a:t>
            </a:r>
            <a:r>
              <a:rPr lang="en-US" sz="1400" dirty="0" smtClean="0">
                <a:hlinkClick r:id="rId9"/>
              </a:rPr>
              <a:t>/</a:t>
            </a:r>
            <a:endParaRPr lang="en-US" sz="1400" dirty="0" smtClean="0"/>
          </a:p>
          <a:p>
            <a:endParaRPr lang="en-US" dirty="0"/>
          </a:p>
          <a:p>
            <a:endParaRPr lang="en-US" dirty="0"/>
          </a:p>
        </p:txBody>
      </p:sp>
    </p:spTree>
    <p:extLst>
      <p:ext uri="{BB962C8B-B14F-4D97-AF65-F5344CB8AC3E}">
        <p14:creationId xmlns:p14="http://schemas.microsoft.com/office/powerpoint/2010/main" val="4277238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lstStyle/>
          <a:p>
            <a:r>
              <a:rPr lang="en-US" sz="1800" dirty="0" smtClean="0"/>
              <a:t>Healthcare Organizations are swamped by hundreds of patients each day.</a:t>
            </a:r>
          </a:p>
          <a:p>
            <a:r>
              <a:rPr lang="en-US" sz="1800" dirty="0"/>
              <a:t>The modern-day hospital, for example, like most large businesses, is an intricately networked organization whose information management department is typically responsible for a wide range of computer-based services used in clinical, administrative, fiscal, educational, and other settings.</a:t>
            </a:r>
            <a:endParaRPr lang="en-US" sz="1800" dirty="0"/>
          </a:p>
        </p:txBody>
      </p:sp>
      <p:pic>
        <p:nvPicPr>
          <p:cNvPr id="5" name="Content Placeholder 4"/>
          <p:cNvPicPr>
            <a:picLocks noGrp="1" noChangeAspect="1"/>
          </p:cNvPicPr>
          <p:nvPr>
            <p:ph sz="half" idx="2"/>
          </p:nvPr>
        </p:nvPicPr>
        <p:blipFill>
          <a:blip r:embed="rId3"/>
          <a:stretch>
            <a:fillRect/>
          </a:stretch>
        </p:blipFill>
        <p:spPr>
          <a:xfrm>
            <a:off x="5334000" y="1295400"/>
            <a:ext cx="3505200" cy="4876800"/>
          </a:xfrm>
          <a:prstGeom prst="rect">
            <a:avLst/>
          </a:prstGeom>
        </p:spPr>
      </p:pic>
    </p:spTree>
    <p:extLst>
      <p:ext uri="{BB962C8B-B14F-4D97-AF65-F5344CB8AC3E}">
        <p14:creationId xmlns:p14="http://schemas.microsoft.com/office/powerpoint/2010/main" val="950069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EHR: Electronic Health Record</a:t>
            </a:r>
            <a:endParaRPr lang="en-US" dirty="0"/>
          </a:p>
        </p:txBody>
      </p:sp>
      <p:sp>
        <p:nvSpPr>
          <p:cNvPr id="3" name="Content Placeholder 2"/>
          <p:cNvSpPr>
            <a:spLocks noGrp="1"/>
          </p:cNvSpPr>
          <p:nvPr>
            <p:ph sz="half" idx="1"/>
          </p:nvPr>
        </p:nvSpPr>
        <p:spPr/>
        <p:txBody>
          <a:bodyPr/>
          <a:lstStyle/>
          <a:p>
            <a:r>
              <a:rPr lang="en-US" sz="1800" dirty="0" smtClean="0"/>
              <a:t>EHR (Electronic Health Record)</a:t>
            </a:r>
          </a:p>
          <a:p>
            <a:r>
              <a:rPr lang="en-US" sz="1800" dirty="0" smtClean="0"/>
              <a:t>EHR is the computer based network that is being implemented within the workplace. </a:t>
            </a:r>
          </a:p>
          <a:p>
            <a:r>
              <a:rPr lang="en-US" sz="1800" dirty="0"/>
              <a:t>The purpose to benefit the patient through support of </a:t>
            </a:r>
            <a:r>
              <a:rPr lang="en-US" sz="1800" dirty="0" smtClean="0"/>
              <a:t>current and </a:t>
            </a:r>
            <a:r>
              <a:rPr lang="en-US" sz="1800" dirty="0"/>
              <a:t>future healthcare </a:t>
            </a:r>
            <a:r>
              <a:rPr lang="en-US" sz="1800" dirty="0" smtClean="0"/>
              <a:t>needs.</a:t>
            </a:r>
            <a:endParaRPr lang="en-US" sz="1800" dirty="0"/>
          </a:p>
          <a:p>
            <a:r>
              <a:rPr lang="en-US" sz="1800" dirty="0" smtClean="0"/>
              <a:t>EHRs </a:t>
            </a:r>
            <a:r>
              <a:rPr lang="en-US" sz="1800" dirty="0"/>
              <a:t>are designated to conjoin large ancillary services such as the lab, radiology, and pharmacy, with numerous with clinical care components. </a:t>
            </a:r>
            <a:endParaRPr lang="en-US" sz="1800" dirty="0" smtClean="0"/>
          </a:p>
          <a:p>
            <a:pPr lvl="1"/>
            <a:r>
              <a:rPr lang="en-US" sz="1500" dirty="0"/>
              <a:t>nursing plans, medication administration </a:t>
            </a:r>
            <a:r>
              <a:rPr lang="en-US" sz="1500" dirty="0" smtClean="0"/>
              <a:t>records, </a:t>
            </a:r>
            <a:r>
              <a:rPr lang="en-US" sz="1500" dirty="0"/>
              <a:t>and physician orders</a:t>
            </a:r>
          </a:p>
        </p:txBody>
      </p:sp>
      <p:pic>
        <p:nvPicPr>
          <p:cNvPr id="5" name="Content Placeholder 4"/>
          <p:cNvPicPr>
            <a:picLocks noGrp="1" noChangeAspect="1"/>
          </p:cNvPicPr>
          <p:nvPr>
            <p:ph sz="half" idx="2"/>
          </p:nvPr>
        </p:nvPicPr>
        <p:blipFill>
          <a:blip r:embed="rId3"/>
          <a:stretch>
            <a:fillRect/>
          </a:stretch>
        </p:blipFill>
        <p:spPr>
          <a:xfrm>
            <a:off x="5113600" y="1371600"/>
            <a:ext cx="3801799" cy="4970034"/>
          </a:xfrm>
          <a:prstGeom prst="rect">
            <a:avLst/>
          </a:prstGeom>
        </p:spPr>
      </p:pic>
    </p:spTree>
    <p:extLst>
      <p:ext uri="{BB962C8B-B14F-4D97-AF65-F5344CB8AC3E}">
        <p14:creationId xmlns:p14="http://schemas.microsoft.com/office/powerpoint/2010/main" val="82113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EHR Architect &amp; Shape </a:t>
            </a:r>
            <a:endParaRPr lang="en-US" dirty="0"/>
          </a:p>
        </p:txBody>
      </p:sp>
      <p:pic>
        <p:nvPicPr>
          <p:cNvPr id="14" name="Picture 13"/>
          <p:cNvPicPr>
            <a:picLocks noChangeAspect="1"/>
          </p:cNvPicPr>
          <p:nvPr/>
        </p:nvPicPr>
        <p:blipFill rotWithShape="1">
          <a:blip r:embed="rId3"/>
          <a:srcRect l="22500" t="28444" r="22500" b="16444"/>
          <a:stretch/>
        </p:blipFill>
        <p:spPr>
          <a:xfrm>
            <a:off x="736600" y="1066800"/>
            <a:ext cx="8382000" cy="5671074"/>
          </a:xfrm>
          <a:prstGeom prst="rect">
            <a:avLst/>
          </a:prstGeom>
        </p:spPr>
      </p:pic>
      <p:sp>
        <p:nvSpPr>
          <p:cNvPr id="15" name="Content Placeholder 14"/>
          <p:cNvSpPr>
            <a:spLocks noGrp="1"/>
          </p:cNvSpPr>
          <p:nvPr>
            <p:ph idx="1"/>
          </p:nvPr>
        </p:nvSpPr>
        <p:spPr/>
        <p:txBody>
          <a:bodyPr/>
          <a:lstStyle/>
          <a:p>
            <a:endParaRPr lang="en-US" dirty="0"/>
          </a:p>
        </p:txBody>
      </p:sp>
    </p:spTree>
    <p:extLst>
      <p:ext uri="{BB962C8B-B14F-4D97-AF65-F5344CB8AC3E}">
        <p14:creationId xmlns:p14="http://schemas.microsoft.com/office/powerpoint/2010/main" val="604467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Scope </a:t>
            </a:r>
            <a:endParaRPr lang="en-US" dirty="0"/>
          </a:p>
        </p:txBody>
      </p:sp>
      <p:sp>
        <p:nvSpPr>
          <p:cNvPr id="7" name="Content Placeholder 6"/>
          <p:cNvSpPr>
            <a:spLocks noGrp="1"/>
          </p:cNvSpPr>
          <p:nvPr>
            <p:ph sz="half" idx="2"/>
          </p:nvPr>
        </p:nvSpPr>
        <p:spPr/>
        <p:txBody>
          <a:bodyPr/>
          <a:lstStyle/>
          <a:p>
            <a:r>
              <a:rPr lang="en-US" sz="1200" dirty="0" smtClean="0"/>
              <a:t>The scope of EHR systems depend on the factors of size, scale, and complexity of the organization</a:t>
            </a:r>
          </a:p>
          <a:p>
            <a:r>
              <a:rPr lang="en-US" sz="1200" dirty="0" smtClean="0"/>
              <a:t>The scope of EHR includes: </a:t>
            </a:r>
          </a:p>
          <a:p>
            <a:pPr lvl="1"/>
            <a:r>
              <a:rPr lang="en-US" sz="1200" dirty="0" smtClean="0"/>
              <a:t>Business functions that primarily care for the patient, clinical information, and the support of the organization. </a:t>
            </a:r>
          </a:p>
          <a:p>
            <a:pPr lvl="1"/>
            <a:r>
              <a:rPr lang="en-US" sz="1200" dirty="0"/>
              <a:t>Patient administration</a:t>
            </a:r>
          </a:p>
          <a:p>
            <a:pPr lvl="1"/>
            <a:r>
              <a:rPr lang="en-US" sz="1200" dirty="0"/>
              <a:t>◆ Scheduling and resource allocation</a:t>
            </a:r>
          </a:p>
          <a:p>
            <a:pPr lvl="1"/>
            <a:r>
              <a:rPr lang="en-US" sz="1200" dirty="0"/>
              <a:t>◆ Billing</a:t>
            </a:r>
          </a:p>
          <a:p>
            <a:pPr lvl="1"/>
            <a:r>
              <a:rPr lang="en-US" sz="1200" dirty="0"/>
              <a:t>◆ Decision support</a:t>
            </a:r>
          </a:p>
          <a:p>
            <a:pPr lvl="1"/>
            <a:r>
              <a:rPr lang="en-US" sz="1200" dirty="0"/>
              <a:t>◆ Access control and policy management</a:t>
            </a:r>
          </a:p>
          <a:p>
            <a:pPr lvl="1"/>
            <a:r>
              <a:rPr lang="en-US" sz="1200" dirty="0"/>
              <a:t>◆ Demographics</a:t>
            </a:r>
          </a:p>
          <a:p>
            <a:pPr lvl="1"/>
            <a:r>
              <a:rPr lang="en-US" sz="1200" dirty="0"/>
              <a:t>◆ Order management</a:t>
            </a:r>
          </a:p>
          <a:p>
            <a:pPr lvl="1"/>
            <a:r>
              <a:rPr lang="en-US" sz="1200" dirty="0"/>
              <a:t>◆ Terminology</a:t>
            </a:r>
          </a:p>
          <a:p>
            <a:pPr lvl="1"/>
            <a:r>
              <a:rPr lang="en-US" sz="1200" dirty="0"/>
              <a:t>◆ Population health recording, querying, and analysis</a:t>
            </a:r>
          </a:p>
          <a:p>
            <a:pPr lvl="1"/>
            <a:r>
              <a:rPr lang="en-US" sz="1200" dirty="0"/>
              <a:t>◆ Health professional recording, querying, and analysis</a:t>
            </a:r>
          </a:p>
          <a:p>
            <a:pPr lvl="1"/>
            <a:r>
              <a:rPr lang="en-US" sz="1200" dirty="0" smtClean="0"/>
              <a:t>◆ Business operations recording, querying, and analysis</a:t>
            </a:r>
          </a:p>
        </p:txBody>
      </p:sp>
      <p:sp>
        <p:nvSpPr>
          <p:cNvPr id="8" name="Text Placeholder 7"/>
          <p:cNvSpPr>
            <a:spLocks noGrp="1"/>
          </p:cNvSpPr>
          <p:nvPr>
            <p:ph type="body" sz="quarter" idx="3"/>
          </p:nvPr>
        </p:nvSpPr>
        <p:spPr/>
        <p:txBody>
          <a:bodyPr/>
          <a:lstStyle/>
          <a:p>
            <a:endParaRPr lang="en-US" dirty="0"/>
          </a:p>
        </p:txBody>
      </p:sp>
      <p:sp>
        <p:nvSpPr>
          <p:cNvPr id="5" name="Title 4"/>
          <p:cNvSpPr>
            <a:spLocks noGrp="1"/>
          </p:cNvSpPr>
          <p:nvPr>
            <p:ph type="title"/>
          </p:nvPr>
        </p:nvSpPr>
        <p:spPr/>
        <p:txBody>
          <a:bodyPr/>
          <a:lstStyle/>
          <a:p>
            <a:r>
              <a:rPr lang="en-US" dirty="0" smtClean="0"/>
              <a:t>EHR Inside/Outside</a:t>
            </a:r>
            <a:endParaRPr lang="en-US" dirty="0"/>
          </a:p>
        </p:txBody>
      </p:sp>
      <p:pic>
        <p:nvPicPr>
          <p:cNvPr id="1026" name="Picture 2" descr="http://www.hipaacartoons.com/wp-content/uploads/2011/10/Cartoon-doctor-tells-nurse-that-emr-ehr-is-a-fad_emr104-150x160.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105823" y="1066801"/>
            <a:ext cx="403817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703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The Users </a:t>
            </a:r>
            <a:endParaRPr lang="en-US" dirty="0"/>
          </a:p>
        </p:txBody>
      </p:sp>
      <p:pic>
        <p:nvPicPr>
          <p:cNvPr id="7" name="Content Placeholder 6"/>
          <p:cNvPicPr>
            <a:picLocks noGrp="1" noChangeAspect="1"/>
          </p:cNvPicPr>
          <p:nvPr>
            <p:ph sz="half" idx="2"/>
          </p:nvPr>
        </p:nvPicPr>
        <p:blipFill>
          <a:blip r:embed="rId3"/>
          <a:stretch>
            <a:fillRect/>
          </a:stretch>
        </p:blipFill>
        <p:spPr>
          <a:xfrm>
            <a:off x="1402503" y="2013266"/>
            <a:ext cx="3703320" cy="4692334"/>
          </a:xfrm>
          <a:prstGeom prst="rect">
            <a:avLst/>
          </a:prstGeom>
        </p:spPr>
      </p:pic>
      <p:sp>
        <p:nvSpPr>
          <p:cNvPr id="4" name="Text Placeholder 3"/>
          <p:cNvSpPr>
            <a:spLocks noGrp="1"/>
          </p:cNvSpPr>
          <p:nvPr>
            <p:ph type="body" sz="quarter" idx="3"/>
          </p:nvPr>
        </p:nvSpPr>
        <p:spPr/>
        <p:txBody>
          <a:bodyPr/>
          <a:lstStyle/>
          <a:p>
            <a:endParaRPr lang="en-US"/>
          </a:p>
        </p:txBody>
      </p:sp>
      <p:sp>
        <p:nvSpPr>
          <p:cNvPr id="5" name="Content Placeholder 4"/>
          <p:cNvSpPr>
            <a:spLocks noGrp="1"/>
          </p:cNvSpPr>
          <p:nvPr>
            <p:ph sz="quarter" idx="4"/>
          </p:nvPr>
        </p:nvSpPr>
        <p:spPr/>
        <p:txBody>
          <a:bodyPr/>
          <a:lstStyle/>
          <a:p>
            <a:r>
              <a:rPr lang="en-US" dirty="0" smtClean="0"/>
              <a:t>Within the work environment there are a handful of users that use the EHR system which include</a:t>
            </a:r>
          </a:p>
          <a:p>
            <a:pPr lvl="1"/>
            <a:r>
              <a:rPr lang="en-US" dirty="0" smtClean="0"/>
              <a:t>Doctors or Physicians</a:t>
            </a:r>
          </a:p>
          <a:p>
            <a:pPr lvl="1"/>
            <a:r>
              <a:rPr lang="en-US" dirty="0" smtClean="0"/>
              <a:t>Nurses and Nurse Practitioners</a:t>
            </a:r>
          </a:p>
          <a:p>
            <a:pPr lvl="1"/>
            <a:r>
              <a:rPr lang="en-US" dirty="0" smtClean="0"/>
              <a:t>Clinical Staff </a:t>
            </a:r>
          </a:p>
          <a:p>
            <a:pPr marL="456785" lvl="1" indent="0">
              <a:buNone/>
            </a:pPr>
            <a:r>
              <a:rPr lang="en-US" dirty="0" smtClean="0"/>
              <a:t>Within the organization there are less than 10 users since it is a smaller environment</a:t>
            </a:r>
            <a:endParaRPr lang="en-US" dirty="0"/>
          </a:p>
        </p:txBody>
      </p:sp>
      <p:sp>
        <p:nvSpPr>
          <p:cNvPr id="6" name="Title 5"/>
          <p:cNvSpPr>
            <a:spLocks noGrp="1"/>
          </p:cNvSpPr>
          <p:nvPr>
            <p:ph type="title"/>
          </p:nvPr>
        </p:nvSpPr>
        <p:spPr/>
        <p:txBody>
          <a:bodyPr/>
          <a:lstStyle/>
          <a:p>
            <a:r>
              <a:rPr lang="en-US" dirty="0" smtClean="0"/>
              <a:t>EHR Inside/Outside</a:t>
            </a:r>
            <a:endParaRPr lang="en-US" dirty="0"/>
          </a:p>
        </p:txBody>
      </p:sp>
    </p:spTree>
    <p:extLst>
      <p:ext uri="{BB962C8B-B14F-4D97-AF65-F5344CB8AC3E}">
        <p14:creationId xmlns:p14="http://schemas.microsoft.com/office/powerpoint/2010/main" val="3595743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Privacy </a:t>
            </a:r>
            <a:endParaRPr lang="en-US" dirty="0"/>
          </a:p>
        </p:txBody>
      </p:sp>
      <p:sp>
        <p:nvSpPr>
          <p:cNvPr id="3" name="Content Placeholder 2"/>
          <p:cNvSpPr>
            <a:spLocks noGrp="1"/>
          </p:cNvSpPr>
          <p:nvPr>
            <p:ph sz="half" idx="2"/>
          </p:nvPr>
        </p:nvSpPr>
        <p:spPr/>
        <p:txBody>
          <a:bodyPr/>
          <a:lstStyle/>
          <a:p>
            <a:r>
              <a:rPr lang="en-US" sz="1600" dirty="0" smtClean="0"/>
              <a:t>Whenever there is a centralized data infrastructure there is always the complication of privacy and confidentiality concerns. </a:t>
            </a:r>
          </a:p>
          <a:p>
            <a:r>
              <a:rPr lang="en-US" sz="1600" dirty="0"/>
              <a:t>“Forty percent of surveyed U.S. adults think that electronic health records will have a "somewhat negative" effect on the privacy of personal information and health data, while 20% believe EHRs will have a "somewhat positive" impact on the privacy of personal data, according to a new survey from </a:t>
            </a:r>
            <a:r>
              <a:rPr lang="en-US" sz="1400" dirty="0"/>
              <a:t>CDW </a:t>
            </a:r>
            <a:r>
              <a:rPr lang="en-US" sz="1400" dirty="0" smtClean="0"/>
              <a:t>Healthcare.” (CDW Healthcare, 2011) </a:t>
            </a:r>
          </a:p>
          <a:p>
            <a:endParaRPr lang="en-US" dirty="0"/>
          </a:p>
        </p:txBody>
      </p:sp>
      <p:sp>
        <p:nvSpPr>
          <p:cNvPr id="4" name="Text Placeholder 3"/>
          <p:cNvSpPr>
            <a:spLocks noGrp="1"/>
          </p:cNvSpPr>
          <p:nvPr>
            <p:ph type="body" sz="quarter" idx="3"/>
          </p:nvPr>
        </p:nvSpPr>
        <p:spPr/>
        <p:txBody>
          <a:bodyPr/>
          <a:lstStyle/>
          <a:p>
            <a:endParaRPr lang="en-US" dirty="0"/>
          </a:p>
        </p:txBody>
      </p:sp>
      <p:sp>
        <p:nvSpPr>
          <p:cNvPr id="6" name="Title 5"/>
          <p:cNvSpPr>
            <a:spLocks noGrp="1"/>
          </p:cNvSpPr>
          <p:nvPr>
            <p:ph type="title"/>
          </p:nvPr>
        </p:nvSpPr>
        <p:spPr/>
        <p:txBody>
          <a:bodyPr/>
          <a:lstStyle/>
          <a:p>
            <a:r>
              <a:rPr lang="en-US" dirty="0" smtClean="0"/>
              <a:t>EHR’s Issues</a:t>
            </a:r>
            <a:endParaRPr lang="en-US" dirty="0"/>
          </a:p>
        </p:txBody>
      </p:sp>
      <p:pic>
        <p:nvPicPr>
          <p:cNvPr id="9" name="Content Placeholder 8"/>
          <p:cNvPicPr>
            <a:picLocks noGrp="1" noChangeAspect="1"/>
          </p:cNvPicPr>
          <p:nvPr>
            <p:ph sz="quarter" idx="4"/>
          </p:nvPr>
        </p:nvPicPr>
        <p:blipFill>
          <a:blip r:embed="rId3"/>
          <a:stretch>
            <a:fillRect/>
          </a:stretch>
        </p:blipFill>
        <p:spPr>
          <a:xfrm>
            <a:off x="5105823" y="1202166"/>
            <a:ext cx="3905071" cy="5198634"/>
          </a:xfrm>
          <a:prstGeom prst="rect">
            <a:avLst/>
          </a:prstGeom>
        </p:spPr>
      </p:pic>
    </p:spTree>
    <p:extLst>
      <p:ext uri="{BB962C8B-B14F-4D97-AF65-F5344CB8AC3E}">
        <p14:creationId xmlns:p14="http://schemas.microsoft.com/office/powerpoint/2010/main" val="2076106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Smaller Hospitals</a:t>
            </a:r>
            <a:endParaRPr lang="en-US" dirty="0"/>
          </a:p>
        </p:txBody>
      </p:sp>
      <p:sp>
        <p:nvSpPr>
          <p:cNvPr id="3" name="Content Placeholder 2"/>
          <p:cNvSpPr>
            <a:spLocks noGrp="1"/>
          </p:cNvSpPr>
          <p:nvPr>
            <p:ph sz="half" idx="2"/>
          </p:nvPr>
        </p:nvSpPr>
        <p:spPr/>
        <p:txBody>
          <a:bodyPr/>
          <a:lstStyle/>
          <a:p>
            <a:r>
              <a:rPr lang="en-US" dirty="0" smtClean="0"/>
              <a:t>Within smaller hospitals there is a different way to implement the EHR system. In relating to the this network are</a:t>
            </a:r>
          </a:p>
          <a:p>
            <a:pPr lvl="1"/>
            <a:r>
              <a:rPr lang="en-US" dirty="0" smtClean="0"/>
              <a:t>Self Service Implementation </a:t>
            </a:r>
          </a:p>
          <a:p>
            <a:pPr lvl="1"/>
            <a:r>
              <a:rPr lang="en-US" dirty="0" smtClean="0"/>
              <a:t>Patient Billing and Scheduling</a:t>
            </a:r>
          </a:p>
          <a:p>
            <a:pPr lvl="1"/>
            <a:r>
              <a:rPr lang="en-US" dirty="0" smtClean="0"/>
              <a:t>Demographic Data</a:t>
            </a:r>
          </a:p>
          <a:p>
            <a:pPr lvl="1"/>
            <a:r>
              <a:rPr lang="en-US" dirty="0" smtClean="0"/>
              <a:t>Data flow to management</a:t>
            </a:r>
          </a:p>
        </p:txBody>
      </p:sp>
      <p:sp>
        <p:nvSpPr>
          <p:cNvPr id="4" name="Text Placeholder 3"/>
          <p:cNvSpPr>
            <a:spLocks noGrp="1"/>
          </p:cNvSpPr>
          <p:nvPr>
            <p:ph type="body" sz="quarter" idx="3"/>
          </p:nvPr>
        </p:nvSpPr>
        <p:spPr/>
        <p:txBody>
          <a:bodyPr/>
          <a:lstStyle/>
          <a:p>
            <a:r>
              <a:rPr lang="en-US" dirty="0" smtClean="0"/>
              <a:t>Larger Hospitals</a:t>
            </a:r>
            <a:endParaRPr lang="en-US" dirty="0"/>
          </a:p>
        </p:txBody>
      </p:sp>
      <p:sp>
        <p:nvSpPr>
          <p:cNvPr id="5" name="Content Placeholder 4"/>
          <p:cNvSpPr>
            <a:spLocks noGrp="1"/>
          </p:cNvSpPr>
          <p:nvPr>
            <p:ph sz="quarter" idx="4"/>
          </p:nvPr>
        </p:nvSpPr>
        <p:spPr/>
        <p:txBody>
          <a:bodyPr/>
          <a:lstStyle/>
          <a:p>
            <a:r>
              <a:rPr lang="en-US" dirty="0" smtClean="0"/>
              <a:t>Within large hospitals there are stark differences as they are able to provide more money to get better technology </a:t>
            </a:r>
          </a:p>
          <a:p>
            <a:r>
              <a:rPr lang="en-US" dirty="0" smtClean="0"/>
              <a:t>Related Characteristics include</a:t>
            </a:r>
          </a:p>
          <a:p>
            <a:pPr lvl="1"/>
            <a:r>
              <a:rPr lang="en-US" dirty="0" smtClean="0"/>
              <a:t>User friendly interfaces</a:t>
            </a:r>
          </a:p>
          <a:p>
            <a:pPr lvl="1"/>
            <a:r>
              <a:rPr lang="en-US" dirty="0" smtClean="0"/>
              <a:t>Billing</a:t>
            </a:r>
          </a:p>
          <a:p>
            <a:pPr lvl="1"/>
            <a:r>
              <a:rPr lang="en-US" dirty="0" smtClean="0"/>
              <a:t>Patient Heath and Health Professional Reporting systems </a:t>
            </a:r>
            <a:endParaRPr lang="en-US" dirty="0"/>
          </a:p>
        </p:txBody>
      </p:sp>
      <p:sp>
        <p:nvSpPr>
          <p:cNvPr id="6" name="Title 5"/>
          <p:cNvSpPr>
            <a:spLocks noGrp="1"/>
          </p:cNvSpPr>
          <p:nvPr>
            <p:ph type="title"/>
          </p:nvPr>
        </p:nvSpPr>
        <p:spPr/>
        <p:txBody>
          <a:bodyPr/>
          <a:lstStyle/>
          <a:p>
            <a:r>
              <a:rPr lang="en-US" dirty="0" smtClean="0"/>
              <a:t>EHR Comparisons </a:t>
            </a:r>
            <a:endParaRPr lang="en-US" dirty="0"/>
          </a:p>
        </p:txBody>
      </p:sp>
    </p:spTree>
    <p:extLst>
      <p:ext uri="{BB962C8B-B14F-4D97-AF65-F5344CB8AC3E}">
        <p14:creationId xmlns:p14="http://schemas.microsoft.com/office/powerpoint/2010/main" val="2192126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Disadvantages</a:t>
            </a:r>
            <a:endParaRPr lang="en-US" dirty="0"/>
          </a:p>
        </p:txBody>
      </p:sp>
      <p:sp>
        <p:nvSpPr>
          <p:cNvPr id="3" name="Content Placeholder 2"/>
          <p:cNvSpPr>
            <a:spLocks noGrp="1"/>
          </p:cNvSpPr>
          <p:nvPr>
            <p:ph sz="half" idx="2"/>
          </p:nvPr>
        </p:nvSpPr>
        <p:spPr/>
        <p:txBody>
          <a:bodyPr/>
          <a:lstStyle/>
          <a:p>
            <a:r>
              <a:rPr lang="en-US" dirty="0" smtClean="0"/>
              <a:t>There are several disadvantages to the EHR system which include</a:t>
            </a:r>
          </a:p>
          <a:p>
            <a:pPr lvl="1"/>
            <a:r>
              <a:rPr lang="en-US" dirty="0" smtClean="0"/>
              <a:t>Privacy and confidentiality </a:t>
            </a:r>
          </a:p>
          <a:p>
            <a:pPr lvl="1"/>
            <a:r>
              <a:rPr lang="en-US" dirty="0" smtClean="0"/>
              <a:t>Expensive to implement</a:t>
            </a:r>
          </a:p>
          <a:p>
            <a:pPr lvl="1"/>
            <a:r>
              <a:rPr lang="en-US" dirty="0" smtClean="0"/>
              <a:t>Prone to technical issues</a:t>
            </a:r>
          </a:p>
          <a:p>
            <a:pPr marL="456785" lvl="1" indent="0">
              <a:buNone/>
            </a:pPr>
            <a:endParaRPr lang="en-US" dirty="0"/>
          </a:p>
        </p:txBody>
      </p:sp>
      <p:sp>
        <p:nvSpPr>
          <p:cNvPr id="4" name="Text Placeholder 3"/>
          <p:cNvSpPr>
            <a:spLocks noGrp="1"/>
          </p:cNvSpPr>
          <p:nvPr>
            <p:ph type="body" sz="quarter" idx="3"/>
          </p:nvPr>
        </p:nvSpPr>
        <p:spPr/>
        <p:txBody>
          <a:bodyPr/>
          <a:lstStyle/>
          <a:p>
            <a:r>
              <a:rPr lang="en-US" dirty="0" smtClean="0"/>
              <a:t>Advantages </a:t>
            </a:r>
            <a:endParaRPr lang="en-US" dirty="0"/>
          </a:p>
        </p:txBody>
      </p:sp>
      <p:sp>
        <p:nvSpPr>
          <p:cNvPr id="5" name="Content Placeholder 4"/>
          <p:cNvSpPr>
            <a:spLocks noGrp="1"/>
          </p:cNvSpPr>
          <p:nvPr>
            <p:ph sz="quarter" idx="4"/>
          </p:nvPr>
        </p:nvSpPr>
        <p:spPr/>
        <p:txBody>
          <a:bodyPr/>
          <a:lstStyle/>
          <a:p>
            <a:r>
              <a:rPr lang="en-US" dirty="0" smtClean="0"/>
              <a:t>Within healthcare organizations there are several benefits that not only help the organization but the purpose of helping patients as well</a:t>
            </a:r>
          </a:p>
          <a:p>
            <a:pPr lvl="1"/>
            <a:r>
              <a:rPr lang="en-US" dirty="0" smtClean="0"/>
              <a:t>Cost/Time benefits</a:t>
            </a:r>
          </a:p>
          <a:p>
            <a:pPr lvl="1"/>
            <a:r>
              <a:rPr lang="en-US" dirty="0" smtClean="0"/>
              <a:t>Efficient record keeping</a:t>
            </a:r>
          </a:p>
          <a:p>
            <a:pPr lvl="1"/>
            <a:r>
              <a:rPr lang="en-US" dirty="0" smtClean="0"/>
              <a:t>Access to compiled patient data and information</a:t>
            </a:r>
          </a:p>
          <a:p>
            <a:pPr lvl="1"/>
            <a:r>
              <a:rPr lang="en-US" dirty="0" smtClean="0"/>
              <a:t>Reduce medical errors </a:t>
            </a:r>
            <a:endParaRPr lang="en-US" dirty="0"/>
          </a:p>
        </p:txBody>
      </p:sp>
      <p:sp>
        <p:nvSpPr>
          <p:cNvPr id="6" name="Title 5"/>
          <p:cNvSpPr>
            <a:spLocks noGrp="1"/>
          </p:cNvSpPr>
          <p:nvPr>
            <p:ph type="title"/>
          </p:nvPr>
        </p:nvSpPr>
        <p:spPr/>
        <p:txBody>
          <a:bodyPr/>
          <a:lstStyle/>
          <a:p>
            <a:r>
              <a:rPr lang="en-US" dirty="0" smtClean="0"/>
              <a:t>The EHR “–Vantages” </a:t>
            </a:r>
            <a:endParaRPr lang="en-US" dirty="0"/>
          </a:p>
        </p:txBody>
      </p:sp>
    </p:spTree>
    <p:extLst>
      <p:ext uri="{BB962C8B-B14F-4D97-AF65-F5344CB8AC3E}">
        <p14:creationId xmlns:p14="http://schemas.microsoft.com/office/powerpoint/2010/main" val="2806560970"/>
      </p:ext>
    </p:extLst>
  </p:cSld>
  <p:clrMapOvr>
    <a:masterClrMapping/>
  </p:clrMapOvr>
</p:sld>
</file>

<file path=ppt/theme/theme1.xml><?xml version="1.0" encoding="utf-8"?>
<a:theme xmlns:a="http://schemas.openxmlformats.org/drawingml/2006/main" name="Default Design">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D75590B-10D4-4B85-BE8A-A3FE41800A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Medical health presentation slides with video</Template>
  <TotalTime>2252</TotalTime>
  <Words>2661</Words>
  <Application>Microsoft Office PowerPoint</Application>
  <PresentationFormat>On-screen Show (4:3)</PresentationFormat>
  <Paragraphs>93</Paragraphs>
  <Slides>10</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Default Design</vt:lpstr>
      <vt:lpstr>Network Presentation: EHR System </vt:lpstr>
      <vt:lpstr>Introduction</vt:lpstr>
      <vt:lpstr>EHR: Electronic Health Record</vt:lpstr>
      <vt:lpstr>EHR Architect &amp; Shape </vt:lpstr>
      <vt:lpstr>EHR Inside/Outside</vt:lpstr>
      <vt:lpstr>EHR Inside/Outside</vt:lpstr>
      <vt:lpstr>EHR’s Issues</vt:lpstr>
      <vt:lpstr>EHR Comparisons </vt:lpstr>
      <vt:lpstr>The EHR “–Vantages” </vt:lpstr>
      <vt:lpstr>References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Presentation: EHR System</dc:title>
  <dc:creator>Nikki Brown</dc:creator>
  <cp:keywords/>
  <dc:description>2010 animated medical powerpoint template from PresentationPro.com</dc:description>
  <cp:lastModifiedBy>Nikki Brown</cp:lastModifiedBy>
  <cp:revision>38</cp:revision>
  <dcterms:created xsi:type="dcterms:W3CDTF">2013-04-19T19:56:47Z</dcterms:created>
  <dcterms:modified xsi:type="dcterms:W3CDTF">2013-04-21T09:28:53Z</dcterms:modified>
  <cp:category>2010 medical</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TC018813499991</vt:lpwstr>
  </property>
</Properties>
</file>