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7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915E-E917-8A47-8447-27218EEC8155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393A2-A599-CC42-9035-B2CB36648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Carbohydrates</a:t>
            </a:r>
            <a:r>
              <a:rPr lang="en-US" baseline="0" dirty="0" smtClean="0"/>
              <a:t> account for more of the diet than any other substance</a:t>
            </a:r>
          </a:p>
          <a:p>
            <a:r>
              <a:rPr lang="en-US" baseline="0" dirty="0" smtClean="0"/>
              <a:t>Many people mistakenly engage in low-carbohydrate diets to the detriment of their own health</a:t>
            </a:r>
          </a:p>
          <a:p>
            <a:r>
              <a:rPr lang="en-US" baseline="0" dirty="0" smtClean="0"/>
              <a:t>Complex carbohydrates provide steady, lasting energy and gradual effect on blood glucose levels</a:t>
            </a:r>
          </a:p>
          <a:p>
            <a:r>
              <a:rPr lang="en-US" dirty="0" smtClean="0"/>
              <a:t>Great</a:t>
            </a:r>
            <a:r>
              <a:rPr lang="en-US" baseline="0" dirty="0" smtClean="0"/>
              <a:t> percentage of diet if you are more physically active (greater energy demand)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Fat has a</a:t>
            </a:r>
            <a:r>
              <a:rPr lang="en-US" baseline="0" dirty="0" smtClean="0"/>
              <a:t> higher hydrogen: oxygen ratio. For example, </a:t>
            </a:r>
            <a:r>
              <a:rPr lang="en-US" baseline="0" dirty="0" err="1" smtClean="0"/>
              <a:t>stearin</a:t>
            </a:r>
            <a:r>
              <a:rPr lang="en-US" baseline="0" dirty="0" smtClean="0"/>
              <a:t> has a ration of 18:3</a:t>
            </a:r>
          </a:p>
          <a:p>
            <a:r>
              <a:rPr lang="en-US" dirty="0" err="1" smtClean="0"/>
              <a:t>Monosaccharides</a:t>
            </a:r>
            <a:r>
              <a:rPr lang="en-US" baseline="0" dirty="0" smtClean="0"/>
              <a:t> (one), </a:t>
            </a:r>
            <a:r>
              <a:rPr lang="en-US" baseline="0" dirty="0" err="1" smtClean="0"/>
              <a:t>disaccarides</a:t>
            </a:r>
            <a:r>
              <a:rPr lang="en-US" baseline="0" dirty="0" smtClean="0"/>
              <a:t> (two), polysaccharides (three or more)</a:t>
            </a:r>
          </a:p>
          <a:p>
            <a:r>
              <a:rPr lang="en-US" baseline="0" dirty="0" smtClean="0"/>
              <a:t>Other macronutrients are fat and protein. Vitamins and minerals are micronutrients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Body’s primary dietary energy source. </a:t>
            </a:r>
            <a:r>
              <a:rPr lang="en-US" dirty="0" err="1" smtClean="0"/>
              <a:t>Carbs</a:t>
            </a:r>
            <a:r>
              <a:rPr lang="en-US" baseline="0" dirty="0" smtClean="0"/>
              <a:t> are broken down into glucose and used by cells for energy</a:t>
            </a:r>
          </a:p>
          <a:p>
            <a:r>
              <a:rPr lang="en-US" baseline="0" dirty="0" smtClean="0"/>
              <a:t>Inadequate glycogen reserves because of insufficient carbohydrate consumption causes body to metabolize protein for energy and breaks down muscles</a:t>
            </a:r>
          </a:p>
          <a:p>
            <a:r>
              <a:rPr lang="en-US" baseline="0" dirty="0" smtClean="0"/>
              <a:t>Byproducts from carbohydrate metabolism spark fat metabolism</a:t>
            </a:r>
          </a:p>
          <a:p>
            <a:r>
              <a:rPr lang="en-US" baseline="0" dirty="0" smtClean="0"/>
              <a:t>Brain uses blood-borne glucose almost exclusively as its source of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structure allows</a:t>
            </a:r>
            <a:r>
              <a:rPr lang="en-US" baseline="0" dirty="0" smtClean="0"/>
              <a:t> these carbohydrates to be q</a:t>
            </a:r>
            <a:r>
              <a:rPr lang="en-US" dirty="0" smtClean="0"/>
              <a:t>uickly</a:t>
            </a:r>
            <a:r>
              <a:rPr lang="en-US" baseline="0" dirty="0" smtClean="0"/>
              <a:t> converted to glucose and used for energy</a:t>
            </a:r>
          </a:p>
          <a:p>
            <a:r>
              <a:rPr lang="en-US" baseline="0" dirty="0" smtClean="0"/>
              <a:t>Glucose (blood sugar) is cell’s primary source of energy</a:t>
            </a:r>
          </a:p>
          <a:p>
            <a:r>
              <a:rPr lang="en-US" baseline="0" dirty="0" smtClean="0"/>
              <a:t>Fructose found in fruits and honey</a:t>
            </a:r>
          </a:p>
          <a:p>
            <a:r>
              <a:rPr lang="en-US" baseline="0" dirty="0" err="1" smtClean="0"/>
              <a:t>Galactose</a:t>
            </a:r>
            <a:r>
              <a:rPr lang="en-US" baseline="0" dirty="0" smtClean="0"/>
              <a:t> only exists in lactating animals (a component of lactose)</a:t>
            </a:r>
          </a:p>
          <a:p>
            <a:r>
              <a:rPr lang="en-US" baseline="0" dirty="0" smtClean="0"/>
              <a:t>Sucrose (table sugar) found naturally in beet and cane sugar, maple syrup</a:t>
            </a:r>
          </a:p>
          <a:p>
            <a:r>
              <a:rPr lang="en-US" baseline="0" dirty="0" smtClean="0"/>
              <a:t>Lactose found in milk</a:t>
            </a:r>
          </a:p>
          <a:p>
            <a:r>
              <a:rPr lang="en-US" baseline="0" dirty="0" smtClean="0"/>
              <a:t>Maltose found in beer and germinating seeds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Polysaccharides refers to three or more </a:t>
            </a:r>
            <a:r>
              <a:rPr lang="en-US" dirty="0" err="1" smtClean="0"/>
              <a:t>saccahride</a:t>
            </a:r>
            <a:r>
              <a:rPr lang="en-US" dirty="0" smtClean="0"/>
              <a:t> molecules</a:t>
            </a:r>
          </a:p>
          <a:p>
            <a:r>
              <a:rPr lang="en-US" dirty="0" smtClean="0"/>
              <a:t>Polysaccharides</a:t>
            </a:r>
            <a:r>
              <a:rPr lang="en-US" baseline="0" dirty="0" smtClean="0"/>
              <a:t> generally found only in plant sources</a:t>
            </a:r>
          </a:p>
          <a:p>
            <a:r>
              <a:rPr lang="en-US" baseline="0" dirty="0" smtClean="0"/>
              <a:t>All polysaccharides, except fiber, can be referred to as starches</a:t>
            </a:r>
          </a:p>
          <a:p>
            <a:r>
              <a:rPr lang="en-US" baseline="0" dirty="0" smtClean="0"/>
              <a:t>Fiber is critical to the diet, helping to cleanse colon, reduce blood cholesterol, and possibly protect against colon cancer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body can absorb some fructose</a:t>
            </a:r>
          </a:p>
          <a:p>
            <a:r>
              <a:rPr lang="en-US" baseline="0" dirty="0" smtClean="0"/>
              <a:t>Many people have a hard time breaking down lactose, due to lack of lactase (enzyme that breaks down lactose into </a:t>
            </a:r>
            <a:r>
              <a:rPr lang="en-US" baseline="0" dirty="0" err="1" smtClean="0"/>
              <a:t>galactose</a:t>
            </a:r>
            <a:r>
              <a:rPr lang="en-US" baseline="0" dirty="0" smtClean="0"/>
              <a:t>) making them lactose intolerant. </a:t>
            </a:r>
          </a:p>
          <a:p>
            <a:r>
              <a:rPr lang="en-US" baseline="0" dirty="0" smtClean="0"/>
              <a:t>Many people opt for low-</a:t>
            </a:r>
            <a:r>
              <a:rPr lang="en-US" baseline="0" dirty="0" err="1" smtClean="0"/>
              <a:t>carb</a:t>
            </a:r>
            <a:r>
              <a:rPr lang="en-US" baseline="0" dirty="0" smtClean="0"/>
              <a:t> diets, but they should focus on low simple </a:t>
            </a:r>
            <a:r>
              <a:rPr lang="en-US" baseline="0" dirty="0" err="1" smtClean="0"/>
              <a:t>carb</a:t>
            </a:r>
            <a:r>
              <a:rPr lang="en-US" baseline="0" dirty="0" smtClean="0"/>
              <a:t> diets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-White bread is often considered to have the highest </a:t>
            </a:r>
            <a:r>
              <a:rPr lang="en-US" dirty="0" err="1" smtClean="0"/>
              <a:t>glycemic</a:t>
            </a:r>
            <a:r>
              <a:rPr lang="en-US" dirty="0" smtClean="0"/>
              <a:t> index of any food, because it is almost pure glucose</a:t>
            </a:r>
          </a:p>
          <a:p>
            <a:r>
              <a:rPr lang="en-US" dirty="0" smtClean="0"/>
              <a:t>-Sharp spike in blood</a:t>
            </a:r>
            <a:r>
              <a:rPr lang="en-US" baseline="0" dirty="0" smtClean="0"/>
              <a:t> glucose causes “crash,” leading to physical symptoms, hunger, and possibly inadequate insulin production (needed to control blood sugar)</a:t>
            </a:r>
          </a:p>
          <a:p>
            <a:r>
              <a:rPr lang="en-US" baseline="0" dirty="0" smtClean="0"/>
              <a:t>-For example, both candy and fruits have high </a:t>
            </a:r>
            <a:r>
              <a:rPr lang="en-US" baseline="0" dirty="0" err="1" smtClean="0"/>
              <a:t>glycemic</a:t>
            </a:r>
            <a:r>
              <a:rPr lang="en-US" baseline="0" dirty="0" smtClean="0"/>
              <a:t> indexes but one is clearly more beneficial to diet than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Glycemic</a:t>
            </a:r>
            <a:r>
              <a:rPr lang="en-US" baseline="0" dirty="0" smtClean="0"/>
              <a:t> load assesses impact of </a:t>
            </a:r>
            <a:r>
              <a:rPr lang="en-US" baseline="0" dirty="0" err="1" smtClean="0"/>
              <a:t>carb</a:t>
            </a:r>
            <a:r>
              <a:rPr lang="en-US" baseline="0" dirty="0" smtClean="0"/>
              <a:t> consumption, but also takes into account amount of carbohydrate consumed. </a:t>
            </a:r>
          </a:p>
          <a:p>
            <a:r>
              <a:rPr lang="en-US" baseline="0" dirty="0" smtClean="0"/>
              <a:t>Some fruits have high </a:t>
            </a:r>
            <a:r>
              <a:rPr lang="en-US" baseline="0" dirty="0" err="1" smtClean="0"/>
              <a:t>glycemic</a:t>
            </a:r>
            <a:r>
              <a:rPr lang="en-US" baseline="0" dirty="0" smtClean="0"/>
              <a:t> indexes but low </a:t>
            </a:r>
            <a:r>
              <a:rPr lang="en-US" baseline="0" dirty="0" err="1" smtClean="0"/>
              <a:t>Gis</a:t>
            </a:r>
            <a:r>
              <a:rPr lang="en-US" baseline="0" dirty="0" smtClean="0"/>
              <a:t> because they do not contain many carbohydrates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linked to diabetes</a:t>
            </a:r>
          </a:p>
          <a:p>
            <a:r>
              <a:rPr lang="en-US" dirty="0" smtClean="0"/>
              <a:t>Insulin</a:t>
            </a:r>
            <a:r>
              <a:rPr lang="en-US" baseline="0" dirty="0" smtClean="0"/>
              <a:t> is needed to control blood sugar.</a:t>
            </a:r>
          </a:p>
          <a:p>
            <a:r>
              <a:rPr lang="en-US" baseline="0" dirty="0" smtClean="0"/>
              <a:t>High consumption of high </a:t>
            </a:r>
            <a:r>
              <a:rPr lang="en-US" baseline="0" dirty="0" err="1" smtClean="0"/>
              <a:t>glycemic</a:t>
            </a:r>
            <a:r>
              <a:rPr lang="en-US" baseline="0" dirty="0" smtClean="0"/>
              <a:t> foods can lead to decreased insulin sensitivity over time, so body stops producing enough.</a:t>
            </a:r>
          </a:p>
          <a:p>
            <a:r>
              <a:rPr lang="en-US" baseline="0" dirty="0" smtClean="0"/>
              <a:t>Severe </a:t>
            </a:r>
            <a:r>
              <a:rPr lang="en-US" baseline="0" dirty="0" err="1" smtClean="0"/>
              <a:t>hyopglycemia</a:t>
            </a:r>
            <a:r>
              <a:rPr lang="en-US" baseline="0" dirty="0" smtClean="0"/>
              <a:t> can lead to seizures and permanent CNS damage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393A2-A599-CC42-9035-B2CB36648D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FFE961C-980E-1949-A0DD-836F81308A42}" type="datetimeFigureOut">
              <a:rPr lang="en-US" smtClean="0"/>
              <a:pPr/>
              <a:t>12/2/11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B1635C-582F-424E-9A44-0ED4FA546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om.edu/Glob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Acceptable Macronutrient Distribution Range:45 to 65% of total calories</a:t>
            </a:r>
          </a:p>
          <a:p>
            <a:r>
              <a:rPr lang="en-US" dirty="0" smtClean="0"/>
              <a:t>Recommended Dietary Allowance: 130g</a:t>
            </a:r>
          </a:p>
          <a:p>
            <a:r>
              <a:rPr lang="en-US" dirty="0" smtClean="0"/>
              <a:t>Majority should be complex (breads, grains, cereals)</a:t>
            </a:r>
          </a:p>
          <a:p>
            <a:r>
              <a:rPr lang="en-US" dirty="0" smtClean="0"/>
              <a:t>Less than 25% added sugars (soft drinks, candy)</a:t>
            </a:r>
          </a:p>
          <a:p>
            <a:r>
              <a:rPr lang="en-US" dirty="0" smtClean="0"/>
              <a:t>Men: 38g of fiber. Women: 26g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Carbohydrate Recommendations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cells contain carbohydrates</a:t>
            </a:r>
          </a:p>
          <a:p>
            <a:r>
              <a:rPr lang="en-US" dirty="0" smtClean="0"/>
              <a:t>Body’s key source of energy</a:t>
            </a:r>
          </a:p>
          <a:p>
            <a:r>
              <a:rPr lang="en-US" dirty="0" smtClean="0"/>
              <a:t>Complex or simple</a:t>
            </a:r>
          </a:p>
          <a:p>
            <a:r>
              <a:rPr lang="en-US" dirty="0" smtClean="0"/>
              <a:t>Converted to glucose</a:t>
            </a:r>
          </a:p>
          <a:p>
            <a:r>
              <a:rPr lang="en-US" dirty="0" err="1" smtClean="0"/>
              <a:t>Glycemic</a:t>
            </a:r>
            <a:r>
              <a:rPr lang="en-US" dirty="0" smtClean="0"/>
              <a:t> Index versus </a:t>
            </a:r>
            <a:r>
              <a:rPr lang="en-US" dirty="0" err="1" smtClean="0"/>
              <a:t>Glycemic</a:t>
            </a:r>
            <a:r>
              <a:rPr lang="en-US" dirty="0" smtClean="0"/>
              <a:t> Load</a:t>
            </a:r>
          </a:p>
          <a:p>
            <a:r>
              <a:rPr lang="en-US" dirty="0" smtClean="0"/>
              <a:t>Hypoglycemic: low blood sugar</a:t>
            </a:r>
          </a:p>
          <a:p>
            <a:r>
              <a:rPr lang="en-US" dirty="0" smtClean="0"/>
              <a:t>Majority of your diet should be carbohydrates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Institute of Medicine (2005): Dietary reference 	intakes: Macronutrients. Retrieved December 	2, 2011, from: </a:t>
            </a:r>
            <a:r>
              <a:rPr lang="en-US" dirty="0" smtClean="0">
                <a:hlinkClick r:id="rId2"/>
              </a:rPr>
              <a:t>http://www.iom.edu/Global/</a:t>
            </a:r>
            <a:r>
              <a:rPr lang="en-US" dirty="0" smtClean="0"/>
              <a:t>	News%20Announcements/~/media/	C5CD2DD7840544979A549EC47E56A02B.\	</a:t>
            </a:r>
            <a:r>
              <a:rPr lang="en-US" dirty="0" err="1" smtClean="0"/>
              <a:t>ashx</a:t>
            </a:r>
            <a:endParaRPr lang="en-US" dirty="0" smtClean="0"/>
          </a:p>
          <a:p>
            <a:r>
              <a:rPr lang="en-US" dirty="0" err="1" smtClean="0"/>
              <a:t>McArdle</a:t>
            </a:r>
            <a:r>
              <a:rPr lang="en-US" dirty="0" smtClean="0"/>
              <a:t>, W. D., </a:t>
            </a:r>
            <a:r>
              <a:rPr lang="en-US" dirty="0" err="1" smtClean="0"/>
              <a:t>Katch</a:t>
            </a:r>
            <a:r>
              <a:rPr lang="en-US" dirty="0" smtClean="0"/>
              <a:t>, F. L., &amp; </a:t>
            </a:r>
            <a:r>
              <a:rPr lang="en-US" dirty="0" err="1" smtClean="0"/>
              <a:t>Katch</a:t>
            </a:r>
            <a:r>
              <a:rPr lang="en-US" dirty="0" smtClean="0"/>
              <a:t>, V. L. 	(2006). </a:t>
            </a:r>
            <a:r>
              <a:rPr lang="en-US" i="1" dirty="0" smtClean="0"/>
              <a:t>Essentials of Exercise Physiology. 	</a:t>
            </a:r>
            <a:r>
              <a:rPr lang="en-US" dirty="0" smtClean="0"/>
              <a:t>Philadelphia: </a:t>
            </a:r>
            <a:r>
              <a:rPr lang="en-US" dirty="0" smtClean="0"/>
              <a:t>Lippincott Williams &amp; Wilkins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composed of carbon, hydrogen and oxygen</a:t>
            </a:r>
          </a:p>
          <a:p>
            <a:r>
              <a:rPr lang="en-US" dirty="0" smtClean="0"/>
              <a:t>2:1 hydrogen: oxygen ratio</a:t>
            </a:r>
          </a:p>
          <a:p>
            <a:r>
              <a:rPr lang="en-US" dirty="0" smtClean="0"/>
              <a:t>All living cells contain carbohydrates</a:t>
            </a:r>
          </a:p>
          <a:p>
            <a:r>
              <a:rPr lang="en-US" dirty="0" smtClean="0"/>
              <a:t>Composed of one or more </a:t>
            </a:r>
            <a:r>
              <a:rPr lang="en-US" dirty="0" err="1" smtClean="0"/>
              <a:t>saccharide</a:t>
            </a:r>
            <a:r>
              <a:rPr lang="en-US" dirty="0" smtClean="0"/>
              <a:t> molecules</a:t>
            </a:r>
          </a:p>
          <a:p>
            <a:r>
              <a:rPr lang="en-US" dirty="0" smtClean="0"/>
              <a:t>One of three macronutrients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 Basics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</a:p>
          <a:p>
            <a:r>
              <a:rPr lang="en-US" dirty="0" smtClean="0"/>
              <a:t>Conserves protein</a:t>
            </a:r>
          </a:p>
          <a:p>
            <a:r>
              <a:rPr lang="en-US" dirty="0" smtClean="0"/>
              <a:t>Facilitates use of fat</a:t>
            </a:r>
          </a:p>
          <a:p>
            <a:r>
              <a:rPr lang="en-US" dirty="0" smtClean="0"/>
              <a:t>Central nervous system fuel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 Functions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Monosaccharides</a:t>
            </a:r>
            <a:endParaRPr lang="en-US" dirty="0" smtClean="0"/>
          </a:p>
          <a:p>
            <a:pPr lvl="1"/>
            <a:r>
              <a:rPr lang="en-US" dirty="0" smtClean="0"/>
              <a:t>Glucose</a:t>
            </a:r>
          </a:p>
          <a:p>
            <a:pPr lvl="1"/>
            <a:r>
              <a:rPr lang="en-US" dirty="0" smtClean="0"/>
              <a:t>Fructose</a:t>
            </a:r>
          </a:p>
          <a:p>
            <a:pPr lvl="1"/>
            <a:r>
              <a:rPr lang="en-US" dirty="0" err="1" smtClean="0"/>
              <a:t>Galactose</a:t>
            </a:r>
            <a:endParaRPr lang="en-US" dirty="0" smtClean="0"/>
          </a:p>
          <a:p>
            <a:r>
              <a:rPr lang="en-US" dirty="0" smtClean="0"/>
              <a:t>Disaccharides</a:t>
            </a:r>
          </a:p>
          <a:p>
            <a:pPr lvl="1"/>
            <a:r>
              <a:rPr lang="en-US" dirty="0" smtClean="0"/>
              <a:t>Sucrose: fructose + glucose</a:t>
            </a:r>
          </a:p>
          <a:p>
            <a:pPr lvl="1"/>
            <a:r>
              <a:rPr lang="en-US" dirty="0" smtClean="0"/>
              <a:t>Lactose: glucose + </a:t>
            </a:r>
            <a:r>
              <a:rPr lang="en-US" dirty="0" err="1" smtClean="0"/>
              <a:t>galactose</a:t>
            </a:r>
            <a:endParaRPr lang="en-US" dirty="0" smtClean="0"/>
          </a:p>
          <a:p>
            <a:pPr lvl="1"/>
            <a:r>
              <a:rPr lang="en-US" dirty="0" smtClean="0"/>
              <a:t>Maltose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Carbohydrates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Polysaccharides</a:t>
            </a:r>
          </a:p>
          <a:p>
            <a:pPr lvl="1"/>
            <a:r>
              <a:rPr lang="en-US" dirty="0" smtClean="0"/>
              <a:t>Starch</a:t>
            </a:r>
          </a:p>
          <a:p>
            <a:pPr lvl="2"/>
            <a:r>
              <a:rPr lang="en-US" dirty="0" smtClean="0"/>
              <a:t>Storage form of plant polysaccharide</a:t>
            </a:r>
          </a:p>
          <a:p>
            <a:pPr lvl="2"/>
            <a:r>
              <a:rPr lang="en-US" dirty="0" smtClean="0"/>
              <a:t>Formed from hundreds of molecules of sugars</a:t>
            </a:r>
          </a:p>
          <a:p>
            <a:pPr lvl="2"/>
            <a:r>
              <a:rPr lang="en-US" dirty="0" smtClean="0"/>
              <a:t>Found in seed and corn cells, bread, cereal, etc…</a:t>
            </a:r>
          </a:p>
          <a:p>
            <a:pPr lvl="1"/>
            <a:r>
              <a:rPr lang="en-US" dirty="0" smtClean="0"/>
              <a:t>Fiber</a:t>
            </a:r>
          </a:p>
          <a:p>
            <a:pPr lvl="2"/>
            <a:r>
              <a:rPr lang="en-US" dirty="0" smtClean="0"/>
              <a:t>Non-starch structural plant polysaccharide</a:t>
            </a:r>
          </a:p>
          <a:p>
            <a:pPr lvl="2"/>
            <a:r>
              <a:rPr lang="en-US" dirty="0" smtClean="0"/>
              <a:t>Soluble: absorbed in colon</a:t>
            </a:r>
          </a:p>
          <a:p>
            <a:pPr lvl="2"/>
            <a:r>
              <a:rPr lang="en-US" dirty="0" smtClean="0"/>
              <a:t>Insoluble: passes through digestive system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Carbohydrates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Absorbed in small intestine, </a:t>
            </a:r>
            <a:r>
              <a:rPr lang="en-US" dirty="0" smtClean="0"/>
              <a:t>broken down into basic sugar molecules (typically glucose)</a:t>
            </a:r>
          </a:p>
          <a:p>
            <a:r>
              <a:rPr lang="en-US" dirty="0" smtClean="0"/>
              <a:t>Glucose transported from intestine into bloodstream</a:t>
            </a:r>
          </a:p>
          <a:p>
            <a:r>
              <a:rPr lang="en-US" dirty="0" smtClean="0"/>
              <a:t>Simple sugars digested more quickly due to less complex structure</a:t>
            </a:r>
          </a:p>
          <a:p>
            <a:r>
              <a:rPr lang="en-US" dirty="0" smtClean="0"/>
              <a:t>Unused glucose stored as glycogen in muscles and liver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 </a:t>
            </a:r>
            <a:r>
              <a:rPr lang="en-US" dirty="0" smtClean="0"/>
              <a:t>Absorption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 used to measure carbohydrates’ effect on blood glucose levels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glycemic</a:t>
            </a:r>
            <a:r>
              <a:rPr lang="en-US" dirty="0" smtClean="0"/>
              <a:t> foods broken down quickly, sharp spike in blood glucose levels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glycemic</a:t>
            </a:r>
            <a:r>
              <a:rPr lang="en-US" dirty="0" smtClean="0"/>
              <a:t> foods believed to cause weight gain, diabetes, metabolic syndrome, etc…</a:t>
            </a:r>
          </a:p>
          <a:p>
            <a:r>
              <a:rPr lang="en-US" dirty="0" smtClean="0"/>
              <a:t>Some problems with validity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Glycemic</a:t>
            </a:r>
            <a:r>
              <a:rPr lang="en-US" dirty="0" smtClean="0"/>
              <a:t> Index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address issues with </a:t>
            </a:r>
            <a:r>
              <a:rPr lang="en-US" dirty="0" err="1" smtClean="0"/>
              <a:t>glycemic</a:t>
            </a:r>
            <a:r>
              <a:rPr lang="en-US" dirty="0" smtClean="0"/>
              <a:t> index</a:t>
            </a:r>
          </a:p>
          <a:p>
            <a:r>
              <a:rPr lang="en-US" dirty="0" smtClean="0"/>
              <a:t>Ranks food based on its </a:t>
            </a:r>
            <a:r>
              <a:rPr lang="en-US" dirty="0" err="1" smtClean="0"/>
              <a:t>glycemic</a:t>
            </a:r>
            <a:r>
              <a:rPr lang="en-US" dirty="0" smtClean="0"/>
              <a:t> index and standard portion based on 100g</a:t>
            </a:r>
          </a:p>
          <a:p>
            <a:r>
              <a:rPr lang="en-US" dirty="0" smtClean="0"/>
              <a:t>Best way to predict effect on blood glucose levels because it accounts for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Glycemic</a:t>
            </a:r>
            <a:r>
              <a:rPr lang="en-US" dirty="0" smtClean="0"/>
              <a:t> Load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Low blood sugar</a:t>
            </a:r>
          </a:p>
          <a:p>
            <a:r>
              <a:rPr lang="en-US" dirty="0" smtClean="0"/>
              <a:t>Occurs when glucose used up to quickly, released into blood slowly, or too much insulin in blood</a:t>
            </a:r>
          </a:p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Skipping meals</a:t>
            </a:r>
          </a:p>
          <a:p>
            <a:pPr lvl="1"/>
            <a:r>
              <a:rPr lang="en-US" dirty="0" smtClean="0"/>
              <a:t>Excessive insulin in body due to diabetes or medication</a:t>
            </a:r>
          </a:p>
          <a:p>
            <a:pPr lvl="1"/>
            <a:r>
              <a:rPr lang="en-US" dirty="0" smtClean="0"/>
              <a:t>Alcohol</a:t>
            </a:r>
          </a:p>
          <a:p>
            <a:r>
              <a:rPr lang="en-US" dirty="0" smtClean="0"/>
              <a:t>Symptoms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Headaches and dizziness</a:t>
            </a:r>
          </a:p>
          <a:p>
            <a:pPr lvl="1"/>
            <a:r>
              <a:rPr lang="en-US" dirty="0" smtClean="0"/>
              <a:t>Mood disturbance</a:t>
            </a:r>
          </a:p>
          <a:p>
            <a:pPr lvl="1"/>
            <a:r>
              <a:rPr lang="en-US" dirty="0" smtClean="0"/>
              <a:t>Increased heart rate</a:t>
            </a:r>
          </a:p>
          <a:p>
            <a:pPr lvl="1"/>
            <a:r>
              <a:rPr lang="en-US" dirty="0" smtClean="0"/>
              <a:t>Shaking and nervousness</a:t>
            </a:r>
          </a:p>
          <a:p>
            <a:r>
              <a:rPr lang="en-US" dirty="0" smtClean="0"/>
              <a:t>Treatment:</a:t>
            </a:r>
            <a:endParaRPr lang="en-US" dirty="0" smtClean="0"/>
          </a:p>
          <a:p>
            <a:pPr lvl="1"/>
            <a:r>
              <a:rPr lang="en-US" dirty="0" smtClean="0"/>
              <a:t>Consume glucose tablets (if diabetic) or simple sugars that absorb quickly</a:t>
            </a:r>
          </a:p>
          <a:p>
            <a:pPr lvl="1"/>
            <a:r>
              <a:rPr lang="en-US" dirty="0" smtClean="0"/>
              <a:t>Injection is severe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Hypoglycemia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75</TotalTime>
  <Words>974</Words>
  <Application>Microsoft Macintosh PowerPoint</Application>
  <PresentationFormat>On-screen Show (4:3)</PresentationFormat>
  <Paragraphs>124</Paragraphs>
  <Slides>13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Carbohydrates</vt:lpstr>
      <vt:lpstr>Carbohydrate Basics</vt:lpstr>
      <vt:lpstr>Carbohydrate Functions</vt:lpstr>
      <vt:lpstr>Simple Carbohydrates</vt:lpstr>
      <vt:lpstr>Complex Carbohydrates</vt:lpstr>
      <vt:lpstr>Carbohydrate Absorption</vt:lpstr>
      <vt:lpstr>The Glycemic Index</vt:lpstr>
      <vt:lpstr>The Glycemic Load</vt:lpstr>
      <vt:lpstr>Hypoglycemia</vt:lpstr>
      <vt:lpstr>Carbohydrate Recommendations</vt:lpstr>
      <vt:lpstr>Summary</vt:lpstr>
      <vt:lpstr>Reference</vt:lpstr>
      <vt:lpstr>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Graham Ulmer</dc:creator>
  <cp:lastModifiedBy>Graham Ulmer</cp:lastModifiedBy>
  <cp:revision>3</cp:revision>
  <dcterms:created xsi:type="dcterms:W3CDTF">2011-12-03T03:52:28Z</dcterms:created>
  <dcterms:modified xsi:type="dcterms:W3CDTF">2011-12-03T05:01:58Z</dcterms:modified>
</cp:coreProperties>
</file>