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3697" autoAdjust="0"/>
  </p:normalViewPr>
  <p:slideViewPr>
    <p:cSldViewPr>
      <p:cViewPr varScale="1">
        <p:scale>
          <a:sx n="60" d="100"/>
          <a:sy n="60" d="100"/>
        </p:scale>
        <p:origin x="-1668" y="76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CA2323-5142-4052-8D20-87C17DEE7E03}" type="datetimeFigureOut">
              <a:rPr lang="en-US" smtClean="0"/>
              <a:pPr/>
              <a:t>2/21/2013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FD80BE-17AB-4679-8A48-ACEC475DAB48}" type="slidenum">
              <a:rPr lang="en-US" smtClean="0"/>
              <a:pPr/>
              <a:t>‹#›</a:t>
            </a:fld>
            <a:endParaRPr lang="en-US"/>
          </a:p>
        </p:txBody>
      </p:sp>
    </p:spTree>
    <p:extLst>
      <p:ext uri="{BB962C8B-B14F-4D97-AF65-F5344CB8AC3E}">
        <p14:creationId xmlns:p14="http://schemas.microsoft.com/office/powerpoint/2010/main" xmlns="" val="2658494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FD80BE-17AB-4679-8A48-ACEC475DAB4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FD80BE-17AB-4679-8A48-ACEC475DAB4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FD80BE-17AB-4679-8A48-ACEC475DAB48}"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The Omnivore's Dilemma </a:t>
            </a:r>
            <a:r>
              <a:rPr lang="en-GB" sz="1200" kern="1200" dirty="0" smtClean="0">
                <a:solidFill>
                  <a:schemeClr val="tx1"/>
                </a:solidFill>
                <a:effectLst/>
                <a:latin typeface="+mn-lt"/>
                <a:ea typeface="+mn-ea"/>
                <a:cs typeface="+mn-cs"/>
              </a:rPr>
              <a:t>is a true-life book written by Michael </a:t>
            </a:r>
            <a:r>
              <a:rPr lang="en-GB" sz="1200" kern="1200" dirty="0" err="1" smtClean="0">
                <a:solidFill>
                  <a:schemeClr val="tx1"/>
                </a:solidFill>
                <a:effectLst/>
                <a:latin typeface="+mn-lt"/>
                <a:ea typeface="+mn-ea"/>
                <a:cs typeface="+mn-cs"/>
              </a:rPr>
              <a:t>Pollan</a:t>
            </a:r>
            <a:r>
              <a:rPr lang="en-GB" sz="1200" kern="1200" dirty="0" smtClean="0">
                <a:solidFill>
                  <a:schemeClr val="tx1"/>
                </a:solidFill>
                <a:effectLst/>
                <a:latin typeface="+mn-lt"/>
                <a:ea typeface="+mn-ea"/>
                <a:cs typeface="+mn-cs"/>
              </a:rPr>
              <a:t>. This book explores the eating habits of people and dilemmas that they face during dinnertime. The</a:t>
            </a:r>
            <a:r>
              <a:rPr lang="en-GB" sz="1200" kern="1200" baseline="0" dirty="0" smtClean="0">
                <a:solidFill>
                  <a:schemeClr val="tx1"/>
                </a:solidFill>
                <a:effectLst/>
                <a:latin typeface="+mn-lt"/>
                <a:ea typeface="+mn-ea"/>
                <a:cs typeface="+mn-cs"/>
              </a:rPr>
              <a:t> majority of individuals</a:t>
            </a:r>
            <a:r>
              <a:rPr lang="en-GB" sz="1200" kern="1200" dirty="0" smtClean="0">
                <a:solidFill>
                  <a:schemeClr val="tx1"/>
                </a:solidFill>
                <a:effectLst/>
                <a:latin typeface="+mn-lt"/>
                <a:ea typeface="+mn-ea"/>
                <a:cs typeface="+mn-cs"/>
              </a:rPr>
              <a:t> take dinner meals relative to their beliefs, but not in respect to the consequences of consuming unidentified foods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Chevat</a:t>
            </a:r>
            <a:r>
              <a:rPr lang="en-GB" sz="1200" kern="1200" dirty="0" smtClean="0">
                <a:solidFill>
                  <a:schemeClr val="tx1"/>
                </a:solidFill>
                <a:effectLst/>
                <a:latin typeface="+mn-lt"/>
                <a:ea typeface="+mn-ea"/>
                <a:cs typeface="+mn-cs"/>
              </a:rPr>
              <a:t> &amp; </a:t>
            </a:r>
            <a:r>
              <a:rPr lang="en-GB" sz="1200" kern="1200" dirty="0" err="1" smtClean="0">
                <a:solidFill>
                  <a:schemeClr val="tx1"/>
                </a:solidFill>
                <a:effectLst/>
                <a:latin typeface="+mn-lt"/>
                <a:ea typeface="+mn-ea"/>
                <a:cs typeface="+mn-cs"/>
              </a:rPr>
              <a:t>Pollan</a:t>
            </a:r>
            <a:r>
              <a:rPr lang="en-GB" sz="1200" kern="1200" dirty="0" smtClean="0">
                <a:solidFill>
                  <a:schemeClr val="tx1"/>
                </a:solidFill>
                <a:effectLst/>
                <a:latin typeface="+mn-lt"/>
                <a:ea typeface="+mn-ea"/>
                <a:cs typeface="+mn-cs"/>
              </a:rPr>
              <a:t>, 2009).  America is facing a national consumption disorder since individuals have formed the habit of eating one diet fab after another. This is due to the actuality that they cannot resolve on the right choice of foodstuff, which include fast food, organic and subsistence foods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Pollan</a:t>
            </a:r>
            <a:r>
              <a:rPr lang="en-GB" sz="1200" kern="1200" dirty="0" smtClean="0">
                <a:solidFill>
                  <a:schemeClr val="tx1"/>
                </a:solidFill>
                <a:effectLst/>
                <a:latin typeface="+mn-lt"/>
                <a:ea typeface="+mn-ea"/>
                <a:cs typeface="+mn-cs"/>
              </a:rPr>
              <a:t>, 2007).</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5FD80BE-17AB-4679-8A48-ACEC475DAB48}" type="slidenum">
              <a:rPr lang="en-US" smtClean="0"/>
              <a:pPr/>
              <a:t>2</a:t>
            </a:fld>
            <a:endParaRPr lang="en-US"/>
          </a:p>
        </p:txBody>
      </p:sp>
    </p:spTree>
    <p:extLst>
      <p:ext uri="{BB962C8B-B14F-4D97-AF65-F5344CB8AC3E}">
        <p14:creationId xmlns:p14="http://schemas.microsoft.com/office/powerpoint/2010/main" xmlns="" val="2305929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Sensible eating habits incorporates consumption of foods that the sources are known and</a:t>
            </a:r>
            <a:r>
              <a:rPr lang="en-US" baseline="0" dirty="0" smtClean="0"/>
              <a:t> contain high nutrient contents in them. For instance, a person should not prefer industrialized foods from McDonalds to cooked foods at homes. This is why it is essential to practice farming, which will ensure eating foods from identified sources and improving the environment. Changes in cultural and religious values reduce chances of developing eating disorders and poor eating conducts. This is because some religious beliefs encourage fasting while people still consume fatty meals from supermarkets. This explains why eating foods from different vendors in the food chain will enhance healthy development of the body (</a:t>
            </a:r>
            <a:r>
              <a:rPr lang="en-GB" sz="1200" kern="1200" dirty="0" err="1" smtClean="0">
                <a:solidFill>
                  <a:schemeClr val="tx1"/>
                </a:solidFill>
                <a:effectLst/>
                <a:latin typeface="+mn-lt"/>
                <a:ea typeface="+mn-ea"/>
                <a:cs typeface="+mn-cs"/>
              </a:rPr>
              <a:t>Pollan</a:t>
            </a:r>
            <a:r>
              <a:rPr lang="en-GB" sz="1200" kern="1200" dirty="0" smtClean="0">
                <a:solidFill>
                  <a:schemeClr val="tx1"/>
                </a:solidFill>
                <a:effectLst/>
                <a:latin typeface="+mn-lt"/>
                <a:ea typeface="+mn-ea"/>
                <a:cs typeface="+mn-cs"/>
              </a:rPr>
              <a:t>, 2006). </a:t>
            </a:r>
            <a:endParaRPr lang="en-US" dirty="0"/>
          </a:p>
        </p:txBody>
      </p:sp>
      <p:sp>
        <p:nvSpPr>
          <p:cNvPr id="4" name="Slide Number Placeholder 3"/>
          <p:cNvSpPr>
            <a:spLocks noGrp="1"/>
          </p:cNvSpPr>
          <p:nvPr>
            <p:ph type="sldNum" sz="quarter" idx="10"/>
          </p:nvPr>
        </p:nvSpPr>
        <p:spPr/>
        <p:txBody>
          <a:bodyPr/>
          <a:lstStyle/>
          <a:p>
            <a:fld id="{45FD80BE-17AB-4679-8A48-ACEC475DAB48}" type="slidenum">
              <a:rPr lang="en-US" smtClean="0"/>
              <a:pPr/>
              <a:t>3</a:t>
            </a:fld>
            <a:endParaRPr lang="en-US"/>
          </a:p>
        </p:txBody>
      </p:sp>
    </p:spTree>
    <p:extLst>
      <p:ext uri="{BB962C8B-B14F-4D97-AF65-F5344CB8AC3E}">
        <p14:creationId xmlns:p14="http://schemas.microsoft.com/office/powerpoint/2010/main" xmlns="" val="3788046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outline is a description of the research proposal that facilitated</a:t>
            </a:r>
            <a:r>
              <a:rPr lang="en-US" baseline="0" dirty="0" smtClean="0"/>
              <a:t> steps towards finding of appropriate solutions of dinnertime challenges and eating behaviors. The thesis of the research was reduction in overconsumption of industrialized foods is a crucial aspect to individuals who take other foods from the food chains. This shows that Americans should take considerable quantities of foods from the three categories and not overeating foods from shops and supermarkets (</a:t>
            </a:r>
            <a:r>
              <a:rPr lang="en-GB" sz="1200" kern="1200" dirty="0" smtClean="0">
                <a:solidFill>
                  <a:schemeClr val="tx1"/>
                </a:solidFill>
                <a:effectLst/>
                <a:latin typeface="+mn-lt"/>
                <a:ea typeface="+mn-ea"/>
                <a:cs typeface="+mn-cs"/>
              </a:rPr>
              <a:t>Wilde, 2008</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45FD80BE-17AB-4679-8A48-ACEC475DAB48}" type="slidenum">
              <a:rPr lang="en-US" smtClean="0"/>
              <a:pPr/>
              <a:t>4</a:t>
            </a:fld>
            <a:endParaRPr lang="en-US"/>
          </a:p>
        </p:txBody>
      </p:sp>
    </p:spTree>
    <p:extLst>
      <p:ext uri="{BB962C8B-B14F-4D97-AF65-F5344CB8AC3E}">
        <p14:creationId xmlns:p14="http://schemas.microsoft.com/office/powerpoint/2010/main" xmlns="" val="763851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i="1" kern="1200" dirty="0" smtClean="0">
                <a:solidFill>
                  <a:schemeClr val="tx1"/>
                </a:solidFill>
                <a:effectLst/>
                <a:latin typeface="+mn-lt"/>
                <a:ea typeface="+mn-ea"/>
                <a:cs typeface="+mn-cs"/>
              </a:rPr>
              <a:t>Ways of improving Dinner manners</a:t>
            </a:r>
            <a:endParaRPr lang="en-US" sz="1200" kern="1200" dirty="0" smtClean="0">
              <a:solidFill>
                <a:schemeClr val="tx1"/>
              </a:solidFill>
              <a:effectLst/>
              <a:latin typeface="+mn-lt"/>
              <a:ea typeface="+mn-ea"/>
              <a:cs typeface="+mn-cs"/>
            </a:endParaRPr>
          </a:p>
          <a:p>
            <a:r>
              <a:rPr lang="en-US" dirty="0" smtClean="0"/>
              <a:t>This</a:t>
            </a:r>
            <a:r>
              <a:rPr lang="en-US" baseline="0" dirty="0" smtClean="0"/>
              <a:t> implies to changing patterns of preparing food from the modern methods of using microwaves back to use of traditional methods. Most of the Americans prefer buying foods that ready because they not appreciate traditional customs of eating together at home. According to </a:t>
            </a:r>
            <a:r>
              <a:rPr lang="en-US" baseline="0" dirty="0" err="1" smtClean="0"/>
              <a:t>Pollan</a:t>
            </a:r>
            <a:r>
              <a:rPr lang="en-US" baseline="0" dirty="0" smtClean="0"/>
              <a:t>, people should solar to preserve foods instead of refrigerators, cook on fire than electricity (Wilde, 2008).</a:t>
            </a:r>
          </a:p>
          <a:p>
            <a:endParaRPr lang="en-GB" sz="1200" b="0" kern="1200" dirty="0" smtClean="0">
              <a:solidFill>
                <a:schemeClr val="tx1"/>
              </a:solidFill>
              <a:effectLst/>
              <a:latin typeface="+mn-lt"/>
              <a:ea typeface="+mn-ea"/>
              <a:cs typeface="+mn-cs"/>
            </a:endParaRPr>
          </a:p>
          <a:p>
            <a:r>
              <a:rPr lang="en-GB" sz="1200" b="0" kern="1200" dirty="0" smtClean="0">
                <a:solidFill>
                  <a:schemeClr val="tx1"/>
                </a:solidFill>
                <a:effectLst/>
                <a:latin typeface="+mn-lt"/>
                <a:ea typeface="+mn-ea"/>
                <a:cs typeface="+mn-cs"/>
              </a:rPr>
              <a:t>Problems associated with Dinner Dilemmas</a:t>
            </a:r>
            <a:endParaRPr lang="en-US" sz="1200" b="0" kern="1200" dirty="0" smtClean="0">
              <a:solidFill>
                <a:schemeClr val="tx1"/>
              </a:solidFill>
              <a:effectLst/>
              <a:latin typeface="+mn-lt"/>
              <a:ea typeface="+mn-ea"/>
              <a:cs typeface="+mn-cs"/>
            </a:endParaRPr>
          </a:p>
          <a:p>
            <a:pPr lvl="0"/>
            <a:r>
              <a:rPr lang="en-GB" sz="1200" i="1" kern="1200" dirty="0" smtClean="0">
                <a:solidFill>
                  <a:schemeClr val="tx1"/>
                </a:solidFill>
                <a:effectLst/>
                <a:latin typeface="+mn-lt"/>
                <a:ea typeface="+mn-ea"/>
                <a:cs typeface="+mn-cs"/>
              </a:rPr>
              <a:t>Industrial inventions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Traditionally, since the discovery of fire, man has constantly faced food choice difficulties (</a:t>
            </a:r>
            <a:r>
              <a:rPr lang="en-GB" sz="1200" kern="1200" dirty="0" err="1" smtClean="0">
                <a:solidFill>
                  <a:schemeClr val="tx1"/>
                </a:solidFill>
                <a:effectLst/>
                <a:latin typeface="+mn-lt"/>
                <a:ea typeface="+mn-ea"/>
                <a:cs typeface="+mn-cs"/>
              </a:rPr>
              <a:t>Pollan</a:t>
            </a:r>
            <a:r>
              <a:rPr lang="en-GB" sz="1200" kern="1200" dirty="0" smtClean="0">
                <a:solidFill>
                  <a:schemeClr val="tx1"/>
                </a:solidFill>
                <a:effectLst/>
                <a:latin typeface="+mn-lt"/>
                <a:ea typeface="+mn-ea"/>
                <a:cs typeface="+mn-cs"/>
              </a:rPr>
              <a:t>, 2007). This is because prosperity, lavishness and the lack of steadiness, centuries-old food beliefs have machinated to make Americans dysfunctional shoppers, possessed with getting skinny while becoming fat, stunning from one erroneous bit of dietetic wisdom (margarine is better for them than fat) to another. </a:t>
            </a:r>
            <a:endParaRPr lang="en-US" sz="1200" kern="1200" dirty="0" smtClean="0">
              <a:solidFill>
                <a:schemeClr val="tx1"/>
              </a:solidFill>
              <a:effectLst/>
              <a:latin typeface="+mn-lt"/>
              <a:ea typeface="+mn-ea"/>
              <a:cs typeface="+mn-cs"/>
            </a:endParaRPr>
          </a:p>
          <a:p>
            <a:pPr lvl="0"/>
            <a:r>
              <a:rPr lang="en-GB" sz="1200" i="1" kern="1200" dirty="0" smtClean="0">
                <a:solidFill>
                  <a:schemeClr val="tx1"/>
                </a:solidFill>
                <a:effectLst/>
                <a:latin typeface="+mn-lt"/>
                <a:ea typeface="+mn-ea"/>
                <a:cs typeface="+mn-cs"/>
              </a:rPr>
              <a:t>Abundance production of food</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omnivore’s dilemma” has returned to an unfamiliar extent, as the lavishness of the current American supermarket and fast-food channel provokes people with a perplexing and deceitful food landscape (Wilde, 2008).</a:t>
            </a:r>
            <a:endParaRPr lang="en-US" dirty="0"/>
          </a:p>
        </p:txBody>
      </p:sp>
      <p:sp>
        <p:nvSpPr>
          <p:cNvPr id="4" name="Slide Number Placeholder 3"/>
          <p:cNvSpPr>
            <a:spLocks noGrp="1"/>
          </p:cNvSpPr>
          <p:nvPr>
            <p:ph type="sldNum" sz="quarter" idx="10"/>
          </p:nvPr>
        </p:nvSpPr>
        <p:spPr/>
        <p:txBody>
          <a:bodyPr/>
          <a:lstStyle/>
          <a:p>
            <a:fld id="{45FD80BE-17AB-4679-8A48-ACEC475DAB48}" type="slidenum">
              <a:rPr lang="en-US" smtClean="0"/>
              <a:pPr/>
              <a:t>5</a:t>
            </a:fld>
            <a:endParaRPr lang="en-US"/>
          </a:p>
        </p:txBody>
      </p:sp>
    </p:spTree>
    <p:extLst>
      <p:ext uri="{BB962C8B-B14F-4D97-AF65-F5344CB8AC3E}">
        <p14:creationId xmlns:p14="http://schemas.microsoft.com/office/powerpoint/2010/main" xmlns="" val="358222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A research by </a:t>
            </a:r>
            <a:r>
              <a:rPr lang="en-GB" sz="1200" kern="1200" dirty="0" err="1" smtClean="0">
                <a:solidFill>
                  <a:schemeClr val="tx1"/>
                </a:solidFill>
                <a:effectLst/>
                <a:latin typeface="+mn-lt"/>
                <a:ea typeface="+mn-ea"/>
                <a:cs typeface="+mn-cs"/>
              </a:rPr>
              <a:t>Pollan</a:t>
            </a:r>
            <a:r>
              <a:rPr lang="en-GB" sz="1200" kern="1200" dirty="0" smtClean="0">
                <a:solidFill>
                  <a:schemeClr val="tx1"/>
                </a:solidFill>
                <a:effectLst/>
                <a:latin typeface="+mn-lt"/>
                <a:ea typeface="+mn-ea"/>
                <a:cs typeface="+mn-cs"/>
              </a:rPr>
              <a:t> asserts that</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integrating responsible eating habit at the early phases of a person’s life aids in reducing dinner dilemmas. This is because a person acquires</a:t>
            </a:r>
            <a:r>
              <a:rPr lang="en-GB" sz="1200" kern="1200" baseline="0" dirty="0" smtClean="0">
                <a:solidFill>
                  <a:schemeClr val="tx1"/>
                </a:solidFill>
                <a:effectLst/>
                <a:latin typeface="+mn-lt"/>
                <a:ea typeface="+mn-ea"/>
                <a:cs typeface="+mn-cs"/>
              </a:rPr>
              <a:t> the benefits of consuming considerable amount of foods from trusted vendors, for example, home made meals. These foods do not contain fatty ingredients and are nutritious. Another solution is that independency of determining the right foods to take limits submission to promotions carried out at supermarkets and McDonalds. This means sampling all the varieties offered at the different food chains suggested by </a:t>
            </a:r>
            <a:r>
              <a:rPr lang="en-GB" sz="1200" kern="1200" baseline="0" dirty="0" err="1" smtClean="0">
                <a:solidFill>
                  <a:schemeClr val="tx1"/>
                </a:solidFill>
                <a:effectLst/>
                <a:latin typeface="+mn-lt"/>
                <a:ea typeface="+mn-ea"/>
                <a:cs typeface="+mn-cs"/>
              </a:rPr>
              <a:t>Pollan</a:t>
            </a:r>
            <a:r>
              <a:rPr lang="en-GB" sz="1200" kern="1200" baseline="0" dirty="0" smtClean="0">
                <a:solidFill>
                  <a:schemeClr val="tx1"/>
                </a:solidFill>
                <a:effectLst/>
                <a:latin typeface="+mn-lt"/>
                <a:ea typeface="+mn-ea"/>
                <a:cs typeface="+mn-cs"/>
              </a:rPr>
              <a:t> in the book. Therefore, d</a:t>
            </a:r>
            <a:r>
              <a:rPr lang="en-GB" sz="1200" kern="1200" dirty="0" smtClean="0">
                <a:solidFill>
                  <a:schemeClr val="tx1"/>
                </a:solidFill>
                <a:effectLst/>
                <a:latin typeface="+mn-lt"/>
                <a:ea typeface="+mn-ea"/>
                <a:cs typeface="+mn-cs"/>
              </a:rPr>
              <a:t>iversifying methods of obtaining foods is a crucial step, which will save the societies to measure their time and reduce predicament by eliminating costs connected to health matters and buying of harmful foods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Pollan</a:t>
            </a:r>
            <a:r>
              <a:rPr lang="en-GB" sz="1200" kern="1200" baseline="0" dirty="0" smtClean="0">
                <a:solidFill>
                  <a:schemeClr val="tx1"/>
                </a:solidFill>
                <a:effectLst/>
                <a:latin typeface="+mn-lt"/>
                <a:ea typeface="+mn-ea"/>
                <a:cs typeface="+mn-cs"/>
              </a:rPr>
              <a:t>, 2006).</a:t>
            </a:r>
            <a:r>
              <a:rPr lang="en-GB"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45FD80BE-17AB-4679-8A48-ACEC475DAB48}" type="slidenum">
              <a:rPr lang="en-US" smtClean="0"/>
              <a:pPr/>
              <a:t>6</a:t>
            </a:fld>
            <a:endParaRPr lang="en-US"/>
          </a:p>
        </p:txBody>
      </p:sp>
    </p:spTree>
    <p:extLst>
      <p:ext uri="{BB962C8B-B14F-4D97-AF65-F5344CB8AC3E}">
        <p14:creationId xmlns:p14="http://schemas.microsoft.com/office/powerpoint/2010/main" xmlns="" val="3842421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Some food principles and practices are due to sacred beliefs. Around the universe, Muslims starve during Ramadan, consumption and drinking before morning and after dusk. Similarly, Orthodox Jews and some traditional Jews follow nutritional laws, traditionally referred to as a </a:t>
            </a:r>
            <a:r>
              <a:rPr lang="en-US" sz="1200" i="1" kern="1200" dirty="0" smtClean="0">
                <a:solidFill>
                  <a:schemeClr val="tx1"/>
                </a:solidFill>
                <a:effectLst/>
                <a:latin typeface="+mn-lt"/>
                <a:ea typeface="+mn-ea"/>
                <a:cs typeface="+mn-cs"/>
              </a:rPr>
              <a:t>kosher</a:t>
            </a:r>
            <a:r>
              <a:rPr lang="en-US" sz="1200" kern="1200" dirty="0" smtClean="0">
                <a:solidFill>
                  <a:schemeClr val="tx1"/>
                </a:solidFill>
                <a:effectLst/>
                <a:latin typeface="+mn-lt"/>
                <a:ea typeface="+mn-ea"/>
                <a:cs typeface="+mn-cs"/>
              </a:rPr>
              <a:t> nourishment, deliberated in Jewish scripture</a:t>
            </a:r>
            <a:r>
              <a:rPr lang="en-US"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Hellen</a:t>
            </a:r>
            <a:r>
              <a:rPr lang="en-GB" sz="1200" kern="1200" dirty="0" smtClean="0">
                <a:solidFill>
                  <a:schemeClr val="tx1"/>
                </a:solidFill>
                <a:effectLst/>
                <a:latin typeface="+mn-lt"/>
                <a:ea typeface="+mn-ea"/>
                <a:cs typeface="+mn-cs"/>
              </a:rPr>
              <a:t>, 2008).</a:t>
            </a:r>
            <a:r>
              <a:rPr lang="en-US" sz="1200" kern="1200" dirty="0" smtClean="0">
                <a:solidFill>
                  <a:schemeClr val="tx1"/>
                </a:solidFill>
                <a:effectLst/>
                <a:latin typeface="+mn-lt"/>
                <a:ea typeface="+mn-ea"/>
                <a:cs typeface="+mn-cs"/>
              </a:rPr>
              <a:t> The dietary decrees, which describe the custom and preparation of animal foods, are observed for devotions of spiritual health.  These beliefs can contribute to poor eating habits or decent preparation of healthy foods. However, observation of the beliefs can produce changes in eating patterns influenced by taking one or</a:t>
            </a:r>
            <a:r>
              <a:rPr lang="en-US" sz="1200" kern="1200" baseline="0" dirty="0" smtClean="0">
                <a:solidFill>
                  <a:schemeClr val="tx1"/>
                </a:solidFill>
                <a:effectLst/>
                <a:latin typeface="+mn-lt"/>
                <a:ea typeface="+mn-ea"/>
                <a:cs typeface="+mn-cs"/>
              </a:rPr>
              <a:t> two meals a day </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Bawadi</a:t>
            </a:r>
            <a:r>
              <a:rPr lang="en-GB" sz="1200" kern="1200" dirty="0" smtClean="0">
                <a:solidFill>
                  <a:schemeClr val="tx1"/>
                </a:solidFill>
                <a:effectLst/>
                <a:latin typeface="+mn-lt"/>
                <a:ea typeface="+mn-ea"/>
                <a:cs typeface="+mn-cs"/>
              </a:rPr>
              <a:t>, Al-</a:t>
            </a:r>
            <a:r>
              <a:rPr lang="en-GB" sz="1200" kern="1200" dirty="0" err="1" smtClean="0">
                <a:solidFill>
                  <a:schemeClr val="tx1"/>
                </a:solidFill>
                <a:effectLst/>
                <a:latin typeface="+mn-lt"/>
                <a:ea typeface="+mn-ea"/>
                <a:cs typeface="+mn-cs"/>
              </a:rPr>
              <a:t>Hamdan</a:t>
            </a:r>
            <a:r>
              <a:rPr lang="en-GB" sz="1200" kern="1200" dirty="0" smtClean="0">
                <a:solidFill>
                  <a:schemeClr val="tx1"/>
                </a:solidFill>
                <a:effectLst/>
                <a:latin typeface="+mn-lt"/>
                <a:ea typeface="+mn-ea"/>
                <a:cs typeface="+mn-cs"/>
              </a:rPr>
              <a:t> and </a:t>
            </a:r>
            <a:r>
              <a:rPr lang="en-GB" sz="1200" kern="1200" dirty="0" err="1" smtClean="0">
                <a:solidFill>
                  <a:schemeClr val="tx1"/>
                </a:solidFill>
                <a:effectLst/>
                <a:latin typeface="+mn-lt"/>
                <a:ea typeface="+mn-ea"/>
                <a:cs typeface="+mn-cs"/>
              </a:rPr>
              <a:t>Ershidat</a:t>
            </a:r>
            <a:r>
              <a:rPr lang="en-GB" sz="1200" kern="1200" dirty="0" smtClean="0">
                <a:solidFill>
                  <a:schemeClr val="tx1"/>
                </a:solidFill>
                <a:effectLst/>
                <a:latin typeface="+mn-lt"/>
                <a:ea typeface="+mn-ea"/>
                <a:cs typeface="+mn-cs"/>
              </a:rPr>
              <a:t>, 2012).</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5FD80BE-17AB-4679-8A48-ACEC475DAB48}" type="slidenum">
              <a:rPr lang="en-US" smtClean="0"/>
              <a:pPr/>
              <a:t>7</a:t>
            </a:fld>
            <a:endParaRPr lang="en-US"/>
          </a:p>
        </p:txBody>
      </p:sp>
    </p:spTree>
    <p:extLst>
      <p:ext uri="{BB962C8B-B14F-4D97-AF65-F5344CB8AC3E}">
        <p14:creationId xmlns:p14="http://schemas.microsoft.com/office/powerpoint/2010/main" xmlns="" val="257149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Health issues occurs when a person decides to fast yet he</a:t>
            </a:r>
            <a:r>
              <a:rPr lang="en-US" baseline="0" dirty="0" smtClean="0"/>
              <a:t> or she is undergoing treatment. This is because of the belief that fasting brings blessings and the sick will be healed if they fast </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Kulka</a:t>
            </a:r>
            <a:r>
              <a:rPr lang="en-GB" sz="1200" kern="1200" dirty="0" smtClean="0">
                <a:solidFill>
                  <a:schemeClr val="tx1"/>
                </a:solidFill>
                <a:effectLst/>
                <a:latin typeface="+mn-lt"/>
                <a:ea typeface="+mn-ea"/>
                <a:cs typeface="+mn-cs"/>
              </a:rPr>
              <a:t>, 2007).</a:t>
            </a:r>
            <a:r>
              <a:rPr lang="en-US" baseline="0" dirty="0" smtClean="0"/>
              <a:t> It can also cause poor eating habits during breaking of fast because believers will only eat to satisfy their hunger and not for healthy reasons. This arises because of changes in the eating programs that dictates what is eaten, amount, source and relevance. For instance, a person who likes industrialized meals might be forced to take a lot of traditional foods, this is a change in normal eating patterns </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Kawash</a:t>
            </a:r>
            <a:r>
              <a:rPr lang="en-GB" sz="1200" kern="1200" dirty="0" smtClean="0">
                <a:solidFill>
                  <a:schemeClr val="tx1"/>
                </a:solidFill>
                <a:effectLst/>
                <a:latin typeface="+mn-lt"/>
                <a:ea typeface="+mn-ea"/>
                <a:cs typeface="+mn-cs"/>
              </a:rPr>
              <a:t>, 2011).</a:t>
            </a:r>
            <a:endParaRPr lang="en-US" sz="1200" kern="1200" dirty="0" smtClean="0">
              <a:solidFill>
                <a:schemeClr val="tx1"/>
              </a:solidFill>
              <a:effectLst/>
              <a:latin typeface="+mn-lt"/>
              <a:ea typeface="+mn-ea"/>
              <a:cs typeface="+mn-cs"/>
            </a:endParaRPr>
          </a:p>
          <a:p>
            <a:endParaRPr lang="en-US" baseline="0" dirty="0" smtClean="0"/>
          </a:p>
          <a:p>
            <a:r>
              <a:rPr lang="en-GB" sz="1200" kern="1200" dirty="0" smtClean="0">
                <a:solidFill>
                  <a:schemeClr val="tx1"/>
                </a:solidFill>
                <a:effectLst/>
                <a:latin typeface="+mn-lt"/>
                <a:ea typeface="+mn-ea"/>
                <a:cs typeface="+mn-cs"/>
              </a:rPr>
              <a:t>Most of the people who adhere to the traditional cultures are against buying of foods at the counters. This can contribute to collapse of the industries if demand drops.</a:t>
            </a:r>
          </a:p>
          <a:p>
            <a:r>
              <a:rPr lang="en-GB" sz="1200" kern="1200" dirty="0" smtClean="0">
                <a:solidFill>
                  <a:schemeClr val="tx1"/>
                </a:solidFill>
                <a:effectLst/>
                <a:latin typeface="+mn-lt"/>
                <a:ea typeface="+mn-ea"/>
                <a:cs typeface="+mn-cs"/>
              </a:rPr>
              <a:t>Dinner time challenges</a:t>
            </a:r>
            <a:r>
              <a:rPr lang="en-GB" sz="1200" kern="1200" baseline="0" dirty="0" smtClean="0">
                <a:solidFill>
                  <a:schemeClr val="tx1"/>
                </a:solidFill>
                <a:effectLst/>
                <a:latin typeface="+mn-lt"/>
                <a:ea typeface="+mn-ea"/>
                <a:cs typeface="+mn-cs"/>
              </a:rPr>
              <a:t> arises because </a:t>
            </a:r>
            <a:r>
              <a:rPr lang="en-GB" sz="1200" kern="1200" dirty="0" smtClean="0">
                <a:solidFill>
                  <a:schemeClr val="tx1"/>
                </a:solidFill>
                <a:effectLst/>
                <a:latin typeface="+mn-lt"/>
                <a:ea typeface="+mn-ea"/>
                <a:cs typeface="+mn-cs"/>
              </a:rPr>
              <a:t>tradition plays a part in food varieties and food habits linked to moral or religious beliefs (</a:t>
            </a:r>
            <a:r>
              <a:rPr lang="en-GB" sz="1200" kern="1200" dirty="0" err="1" smtClean="0">
                <a:solidFill>
                  <a:schemeClr val="tx1"/>
                </a:solidFill>
                <a:effectLst/>
                <a:latin typeface="+mn-lt"/>
                <a:ea typeface="+mn-ea"/>
                <a:cs typeface="+mn-cs"/>
              </a:rPr>
              <a:t>Kawash</a:t>
            </a:r>
            <a:r>
              <a:rPr lang="en-GB" sz="1200" kern="1200" dirty="0" smtClean="0">
                <a:solidFill>
                  <a:schemeClr val="tx1"/>
                </a:solidFill>
                <a:effectLst/>
                <a:latin typeface="+mn-lt"/>
                <a:ea typeface="+mn-ea"/>
                <a:cs typeface="+mn-cs"/>
              </a:rPr>
              <a:t>, 2011). A person is only forced to consume foods that religion recommended and cannot go against that proposal. </a:t>
            </a:r>
          </a:p>
          <a:p>
            <a:r>
              <a:rPr lang="en-GB" sz="1200" kern="1200" dirty="0" smtClean="0">
                <a:solidFill>
                  <a:schemeClr val="tx1"/>
                </a:solidFill>
                <a:effectLst/>
                <a:latin typeface="+mn-lt"/>
                <a:ea typeface="+mn-ea"/>
                <a:cs typeface="+mn-cs"/>
              </a:rPr>
              <a:t>Several technological innovations influence the increasing demands for more commercial meals such as the microwave, cultural variations with multicultural civilizations presenting new foods as well as the rise in single families, a decrease in family feasting together and more women hunting paid work. </a:t>
            </a:r>
            <a:endParaRPr lang="en-US" dirty="0"/>
          </a:p>
        </p:txBody>
      </p:sp>
      <p:sp>
        <p:nvSpPr>
          <p:cNvPr id="4" name="Slide Number Placeholder 3"/>
          <p:cNvSpPr>
            <a:spLocks noGrp="1"/>
          </p:cNvSpPr>
          <p:nvPr>
            <p:ph type="sldNum" sz="quarter" idx="10"/>
          </p:nvPr>
        </p:nvSpPr>
        <p:spPr/>
        <p:txBody>
          <a:bodyPr/>
          <a:lstStyle/>
          <a:p>
            <a:fld id="{45FD80BE-17AB-4679-8A48-ACEC475DAB48}" type="slidenum">
              <a:rPr lang="en-US" smtClean="0"/>
              <a:pPr/>
              <a:t>8</a:t>
            </a:fld>
            <a:endParaRPr lang="en-US"/>
          </a:p>
        </p:txBody>
      </p:sp>
    </p:spTree>
    <p:extLst>
      <p:ext uri="{BB962C8B-B14F-4D97-AF65-F5344CB8AC3E}">
        <p14:creationId xmlns:p14="http://schemas.microsoft.com/office/powerpoint/2010/main" xmlns="" val="1411453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people need to change their beliefs about dinner meals and focus on sustainable habits that will ensure survival in the future. Eating varied natural foods obtained through known sources, and avoiding oily, unhealthy foodstuffs is a suitable way of encouraging sustainable eating habits. </a:t>
            </a:r>
          </a:p>
          <a:p>
            <a:r>
              <a:rPr lang="en-GB" sz="1200" kern="1200" dirty="0" smtClean="0">
                <a:solidFill>
                  <a:schemeClr val="tx1"/>
                </a:solidFill>
                <a:effectLst/>
                <a:latin typeface="+mn-lt"/>
                <a:ea typeface="+mn-ea"/>
                <a:cs typeface="+mn-cs"/>
              </a:rPr>
              <a:t>In order to sustain the agricultural and economic sustainability, people need to modify their beliefs about dinner meals and concentrate on sustainable habits that will ensure the existence in the future. </a:t>
            </a:r>
          </a:p>
          <a:p>
            <a:r>
              <a:rPr lang="en-GB" sz="1200" kern="1200" dirty="0" smtClean="0">
                <a:solidFill>
                  <a:schemeClr val="tx1"/>
                </a:solidFill>
                <a:effectLst/>
                <a:latin typeface="+mn-lt"/>
                <a:ea typeface="+mn-ea"/>
                <a:cs typeface="+mn-cs"/>
              </a:rPr>
              <a:t>Diversification of cultural affiliations also limits overutilization of industrialized meals because of the choices that consumers opt for at dinner times and the deliberations that determine the genuine meal times. </a:t>
            </a:r>
          </a:p>
          <a:p>
            <a:r>
              <a:rPr lang="en-GB" sz="1200" kern="1200" dirty="0" smtClean="0">
                <a:solidFill>
                  <a:schemeClr val="tx1"/>
                </a:solidFill>
                <a:effectLst/>
                <a:latin typeface="+mn-lt"/>
                <a:ea typeface="+mn-ea"/>
                <a:cs typeface="+mn-cs"/>
              </a:rPr>
              <a:t>Cultural traditions are slowing losing value due to industrialization, and this influences increasing consumption of ready-meals and convenience foods. </a:t>
            </a:r>
          </a:p>
          <a:p>
            <a:r>
              <a:rPr lang="en-GB" sz="1200" kern="1200" dirty="0" smtClean="0">
                <a:solidFill>
                  <a:schemeClr val="tx1"/>
                </a:solidFill>
                <a:effectLst/>
                <a:latin typeface="+mn-lt"/>
                <a:ea typeface="+mn-ea"/>
                <a:cs typeface="+mn-cs"/>
              </a:rPr>
              <a:t>Embracing farming practices since</a:t>
            </a:r>
            <a:r>
              <a:rPr lang="en-GB" sz="1200" kern="1200" baseline="0" dirty="0" smtClean="0">
                <a:solidFill>
                  <a:schemeClr val="tx1"/>
                </a:solidFill>
                <a:effectLst/>
                <a:latin typeface="+mn-lt"/>
                <a:ea typeface="+mn-ea"/>
                <a:cs typeface="+mn-cs"/>
              </a:rPr>
              <a:t> s</a:t>
            </a:r>
            <a:r>
              <a:rPr lang="en-GB" sz="1200" kern="1200" dirty="0" smtClean="0">
                <a:solidFill>
                  <a:schemeClr val="tx1"/>
                </a:solidFill>
                <a:effectLst/>
                <a:latin typeface="+mn-lt"/>
                <a:ea typeface="+mn-ea"/>
                <a:cs typeface="+mn-cs"/>
              </a:rPr>
              <a:t>ome cultures consider farming their own foods, which they labour to enjoy. Food source determines the cost of consumption and nutrient derived from the foods.</a:t>
            </a:r>
            <a:endParaRPr lang="en-US" dirty="0"/>
          </a:p>
        </p:txBody>
      </p:sp>
      <p:sp>
        <p:nvSpPr>
          <p:cNvPr id="4" name="Slide Number Placeholder 3"/>
          <p:cNvSpPr>
            <a:spLocks noGrp="1"/>
          </p:cNvSpPr>
          <p:nvPr>
            <p:ph type="sldNum" sz="quarter" idx="10"/>
          </p:nvPr>
        </p:nvSpPr>
        <p:spPr/>
        <p:txBody>
          <a:bodyPr/>
          <a:lstStyle/>
          <a:p>
            <a:fld id="{45FD80BE-17AB-4679-8A48-ACEC475DAB48}" type="slidenum">
              <a:rPr lang="en-US" smtClean="0"/>
              <a:pPr/>
              <a:t>9</a:t>
            </a:fld>
            <a:endParaRPr lang="en-US"/>
          </a:p>
        </p:txBody>
      </p:sp>
    </p:spTree>
    <p:extLst>
      <p:ext uri="{BB962C8B-B14F-4D97-AF65-F5344CB8AC3E}">
        <p14:creationId xmlns:p14="http://schemas.microsoft.com/office/powerpoint/2010/main" xmlns="" val="1227938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36EDFF3-548B-476D-B017-E1AF423A95C1}" type="datetimeFigureOut">
              <a:rPr lang="en-US" smtClean="0"/>
              <a:pPr/>
              <a:t>2/21/2013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AF9DFCF-90B2-49AD-A478-D0933C8CE725}"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6EDFF3-548B-476D-B017-E1AF423A95C1}" type="datetimeFigureOut">
              <a:rPr lang="en-US" smtClean="0"/>
              <a:pPr/>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9DFCF-90B2-49AD-A478-D0933C8CE7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6EDFF3-548B-476D-B017-E1AF423A95C1}" type="datetimeFigureOut">
              <a:rPr lang="en-US" smtClean="0"/>
              <a:pPr/>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9DFCF-90B2-49AD-A478-D0933C8CE7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6EDFF3-548B-476D-B017-E1AF423A95C1}" type="datetimeFigureOut">
              <a:rPr lang="en-US" smtClean="0"/>
              <a:pPr/>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9DFCF-90B2-49AD-A478-D0933C8CE7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36EDFF3-548B-476D-B017-E1AF423A95C1}" type="datetimeFigureOut">
              <a:rPr lang="en-US" smtClean="0"/>
              <a:pPr/>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AF9DFCF-90B2-49AD-A478-D0933C8CE72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36EDFF3-548B-476D-B017-E1AF423A95C1}" type="datetimeFigureOut">
              <a:rPr lang="en-US" smtClean="0"/>
              <a:pPr/>
              <a:t>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9DFCF-90B2-49AD-A478-D0933C8CE7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36EDFF3-548B-476D-B017-E1AF423A95C1}" type="datetimeFigureOut">
              <a:rPr lang="en-US" smtClean="0"/>
              <a:pPr/>
              <a:t>2/21/2013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F9DFCF-90B2-49AD-A478-D0933C8CE7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36EDFF3-548B-476D-B017-E1AF423A95C1}" type="datetimeFigureOut">
              <a:rPr lang="en-US" smtClean="0"/>
              <a:pPr/>
              <a:t>2/21/2013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F9DFCF-90B2-49AD-A478-D0933C8CE7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EDFF3-548B-476D-B017-E1AF423A95C1}" type="datetimeFigureOut">
              <a:rPr lang="en-US" smtClean="0"/>
              <a:pPr/>
              <a:t>2/21/2013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F9DFCF-90B2-49AD-A478-D0933C8CE7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36EDFF3-548B-476D-B017-E1AF423A95C1}" type="datetimeFigureOut">
              <a:rPr lang="en-US" smtClean="0"/>
              <a:pPr/>
              <a:t>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9DFCF-90B2-49AD-A478-D0933C8CE7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36EDFF3-548B-476D-B017-E1AF423A95C1}" type="datetimeFigureOut">
              <a:rPr lang="en-US" smtClean="0"/>
              <a:pPr/>
              <a:t>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9DFCF-90B2-49AD-A478-D0933C8CE7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36EDFF3-548B-476D-B017-E1AF423A95C1}" type="datetimeFigureOut">
              <a:rPr lang="en-US" smtClean="0"/>
              <a:pPr/>
              <a:t>2/21/2013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AF9DFCF-90B2-49AD-A478-D0933C8CE72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10.jpe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OMNIVORE’S DILEMMA</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latin typeface="Times New Roman" pitchFamily="18" charset="0"/>
                <a:cs typeface="Times New Roman" pitchFamily="18" charset="0"/>
              </a:rPr>
              <a:t>BY MICHAEL POLLAN</a:t>
            </a:r>
            <a:endParaRPr lang="en-US" dirty="0">
              <a:latin typeface="Times New Roman" pitchFamily="18" charset="0"/>
              <a:cs typeface="Times New Roman" pitchFamily="18"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400800" y="4133389"/>
            <a:ext cx="2486024" cy="249786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4300" y="4133389"/>
            <a:ext cx="2400300" cy="2676525"/>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400800" y="4133389"/>
            <a:ext cx="2486024" cy="2676524"/>
          </a:xfrm>
          <a:prstGeom prst="rect">
            <a:avLst/>
          </a:prstGeom>
        </p:spPr>
      </p:pic>
    </p:spTree>
    <p:extLst>
      <p:ext uri="{BB962C8B-B14F-4D97-AF65-F5344CB8AC3E}">
        <p14:creationId xmlns:p14="http://schemas.microsoft.com/office/powerpoint/2010/main" xmlns="" val="3791439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References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endParaRPr lang="en-GB" sz="2800" dirty="0" smtClean="0">
              <a:latin typeface="Times New Roman" pitchFamily="18" charset="0"/>
              <a:cs typeface="Times New Roman" pitchFamily="18" charset="0"/>
            </a:endParaRPr>
          </a:p>
          <a:p>
            <a:r>
              <a:rPr lang="en-GB" sz="2800" dirty="0" err="1" smtClean="0">
                <a:latin typeface="Times New Roman" pitchFamily="18" charset="0"/>
                <a:cs typeface="Times New Roman" pitchFamily="18" charset="0"/>
              </a:rPr>
              <a:t>Bawadi</a:t>
            </a:r>
            <a:r>
              <a:rPr lang="en-GB" sz="2800" dirty="0" smtClean="0">
                <a:latin typeface="Times New Roman" pitchFamily="18" charset="0"/>
                <a:cs typeface="Times New Roman" pitchFamily="18" charset="0"/>
              </a:rPr>
              <a:t>, H., Al-</a:t>
            </a:r>
            <a:r>
              <a:rPr lang="en-GB" sz="2800" dirty="0" err="1" smtClean="0">
                <a:latin typeface="Times New Roman" pitchFamily="18" charset="0"/>
                <a:cs typeface="Times New Roman" pitchFamily="18" charset="0"/>
              </a:rPr>
              <a:t>Hamdan</a:t>
            </a:r>
            <a:r>
              <a:rPr lang="en-GB" sz="2800" dirty="0" smtClean="0">
                <a:latin typeface="Times New Roman" pitchFamily="18" charset="0"/>
                <a:cs typeface="Times New Roman" pitchFamily="18" charset="0"/>
              </a:rPr>
              <a:t>, Z., </a:t>
            </a:r>
            <a:r>
              <a:rPr lang="en-GB" sz="2800" dirty="0" err="1" smtClean="0">
                <a:latin typeface="Times New Roman" pitchFamily="18" charset="0"/>
                <a:cs typeface="Times New Roman" pitchFamily="18" charset="0"/>
              </a:rPr>
              <a:t>Ershidat</a:t>
            </a:r>
            <a:r>
              <a:rPr lang="en-GB" sz="2800" dirty="0" smtClean="0">
                <a:latin typeface="Times New Roman" pitchFamily="18" charset="0"/>
                <a:cs typeface="Times New Roman" pitchFamily="18" charset="0"/>
              </a:rPr>
              <a:t>, O., </a:t>
            </a:r>
            <a:r>
              <a:rPr lang="en-GB" sz="2800" dirty="0" err="1" smtClean="0">
                <a:latin typeface="Times New Roman" pitchFamily="18" charset="0"/>
                <a:cs typeface="Times New Roman" pitchFamily="18" charset="0"/>
              </a:rPr>
              <a:t>Hammad</a:t>
            </a:r>
            <a:r>
              <a:rPr lang="en-GB" sz="2800" dirty="0" smtClean="0">
                <a:latin typeface="Times New Roman" pitchFamily="18" charset="0"/>
                <a:cs typeface="Times New Roman" pitchFamily="18" charset="0"/>
              </a:rPr>
              <a:t>, </a:t>
            </a:r>
          </a:p>
          <a:p>
            <a:pPr marL="457200" lvl="1" indent="0">
              <a:buNone/>
            </a:pPr>
            <a:r>
              <a:rPr lang="en-GB" sz="2400" dirty="0">
                <a:latin typeface="Times New Roman" pitchFamily="18" charset="0"/>
                <a:cs typeface="Times New Roman" pitchFamily="18" charset="0"/>
              </a:rPr>
              <a:t>	</a:t>
            </a:r>
            <a:r>
              <a:rPr lang="en-GB" sz="2400" dirty="0" smtClean="0">
                <a:latin typeface="Times New Roman" pitchFamily="18" charset="0"/>
                <a:cs typeface="Times New Roman" pitchFamily="18" charset="0"/>
              </a:rPr>
              <a:t>F., et al. (2012). </a:t>
            </a:r>
            <a:r>
              <a:rPr lang="en-GB" sz="2400" i="1" dirty="0" smtClean="0">
                <a:latin typeface="Times New Roman" pitchFamily="18" charset="0"/>
                <a:cs typeface="Times New Roman" pitchFamily="18" charset="0"/>
              </a:rPr>
              <a:t>Cultural Eating </a:t>
            </a:r>
            <a:r>
              <a:rPr lang="en-GB" i="1" dirty="0" smtClean="0">
                <a:latin typeface="Times New Roman" pitchFamily="18" charset="0"/>
                <a:cs typeface="Times New Roman" pitchFamily="18" charset="0"/>
              </a:rPr>
              <a:t>Practices among 	Jordanians. </a:t>
            </a:r>
            <a:r>
              <a:rPr lang="en-GB" dirty="0" smtClean="0">
                <a:latin typeface="Times New Roman" pitchFamily="18" charset="0"/>
                <a:cs typeface="Times New Roman" pitchFamily="18" charset="0"/>
              </a:rPr>
              <a:t>Food and Nutrition Sciences. 	Scientific Research Publishing. Irvine. 790-795.</a:t>
            </a:r>
            <a:endParaRPr lang="en-GB" sz="2800" dirty="0" smtClean="0">
              <a:latin typeface="Times New Roman" pitchFamily="18" charset="0"/>
              <a:cs typeface="Times New Roman" pitchFamily="18" charset="0"/>
            </a:endParaRPr>
          </a:p>
          <a:p>
            <a:r>
              <a:rPr lang="en-GB" sz="2800" dirty="0" err="1" smtClean="0">
                <a:latin typeface="Times New Roman" pitchFamily="18" charset="0"/>
                <a:cs typeface="Times New Roman" pitchFamily="18" charset="0"/>
              </a:rPr>
              <a:t>Chevat</a:t>
            </a:r>
            <a:r>
              <a:rPr lang="en-GB" sz="2800" dirty="0">
                <a:latin typeface="Times New Roman" pitchFamily="18" charset="0"/>
                <a:cs typeface="Times New Roman" pitchFamily="18" charset="0"/>
              </a:rPr>
              <a:t>, R., &amp; </a:t>
            </a:r>
            <a:r>
              <a:rPr lang="en-GB" sz="2800" dirty="0" err="1">
                <a:latin typeface="Times New Roman" pitchFamily="18" charset="0"/>
                <a:cs typeface="Times New Roman" pitchFamily="18" charset="0"/>
              </a:rPr>
              <a:t>Pollan</a:t>
            </a:r>
            <a:r>
              <a:rPr lang="en-GB" sz="2800" dirty="0">
                <a:latin typeface="Times New Roman" pitchFamily="18" charset="0"/>
                <a:cs typeface="Times New Roman" pitchFamily="18" charset="0"/>
              </a:rPr>
              <a:t>, M. (2009). </a:t>
            </a:r>
            <a:r>
              <a:rPr lang="en-GB" sz="2800" i="1" dirty="0">
                <a:latin typeface="Times New Roman" pitchFamily="18" charset="0"/>
                <a:cs typeface="Times New Roman" pitchFamily="18" charset="0"/>
              </a:rPr>
              <a:t>The omnivore's </a:t>
            </a:r>
            <a:r>
              <a:rPr lang="en-GB" sz="2800" i="1" dirty="0" smtClean="0">
                <a:latin typeface="Times New Roman" pitchFamily="18" charset="0"/>
                <a:cs typeface="Times New Roman" pitchFamily="18" charset="0"/>
              </a:rPr>
              <a:t>	dilemma</a:t>
            </a:r>
            <a:r>
              <a:rPr lang="en-GB" sz="2800" i="1" dirty="0">
                <a:latin typeface="Times New Roman" pitchFamily="18" charset="0"/>
                <a:cs typeface="Times New Roman" pitchFamily="18" charset="0"/>
              </a:rPr>
              <a:t>: The </a:t>
            </a:r>
            <a:r>
              <a:rPr lang="en-GB" i="1" dirty="0" smtClean="0">
                <a:latin typeface="Times New Roman" pitchFamily="18" charset="0"/>
                <a:cs typeface="Times New Roman" pitchFamily="18" charset="0"/>
              </a:rPr>
              <a:t>secrets </a:t>
            </a:r>
            <a:r>
              <a:rPr lang="en-GB" i="1" dirty="0">
                <a:latin typeface="Times New Roman" pitchFamily="18" charset="0"/>
                <a:cs typeface="Times New Roman" pitchFamily="18" charset="0"/>
              </a:rPr>
              <a:t>behind what you eat. </a:t>
            </a:r>
            <a:r>
              <a:rPr lang="en-GB" i="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New </a:t>
            </a:r>
            <a:r>
              <a:rPr lang="en-GB" dirty="0">
                <a:latin typeface="Times New Roman" pitchFamily="18" charset="0"/>
                <a:cs typeface="Times New Roman" pitchFamily="18" charset="0"/>
              </a:rPr>
              <a:t>York: Dial Books</a:t>
            </a:r>
            <a:r>
              <a:rPr lang="en-GB" dirty="0" smtClean="0">
                <a:latin typeface="Times New Roman" pitchFamily="18" charset="0"/>
                <a:cs typeface="Times New Roman" pitchFamily="18" charset="0"/>
              </a:rPr>
              <a:t>.</a:t>
            </a:r>
            <a:endParaRPr lang="en-GB"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Helen, K., M. (2008).</a:t>
            </a:r>
            <a:r>
              <a:rPr lang="en-US" sz="2800" i="1" dirty="0" smtClean="0">
                <a:latin typeface="Times New Roman" pitchFamily="18" charset="0"/>
                <a:cs typeface="Times New Roman" pitchFamily="18" charset="0"/>
              </a:rPr>
              <a:t>Eating habits and the drive 	toward thinness: A cross-cultural </a:t>
            </a:r>
            <a:r>
              <a:rPr lang="en-US" i="1" dirty="0" smtClean="0">
                <a:latin typeface="Times New Roman" pitchFamily="18" charset="0"/>
                <a:cs typeface="Times New Roman" pitchFamily="18" charset="0"/>
              </a:rPr>
              <a:t>Comparison. 	</a:t>
            </a:r>
            <a:r>
              <a:rPr lang="en-US" dirty="0" smtClean="0">
                <a:latin typeface="Times New Roman" pitchFamily="18" charset="0"/>
                <a:cs typeface="Times New Roman" pitchFamily="18" charset="0"/>
              </a:rPr>
              <a:t>Psychotherapy. The American University.</a:t>
            </a:r>
            <a:endParaRPr lang="en-GB" sz="2800" dirty="0" smtClean="0">
              <a:latin typeface="Times New Roman" pitchFamily="18" charset="0"/>
              <a:cs typeface="Times New Roman" pitchFamily="18" charset="0"/>
            </a:endParaRPr>
          </a:p>
          <a:p>
            <a:r>
              <a:rPr lang="en-US" sz="2800" dirty="0" err="1" smtClean="0">
                <a:latin typeface="Times New Roman" pitchFamily="18" charset="0"/>
                <a:cs typeface="Times New Roman" pitchFamily="18" charset="0"/>
              </a:rPr>
              <a:t>Kawash</a:t>
            </a:r>
            <a:r>
              <a:rPr lang="en-US" sz="2800" dirty="0" smtClean="0">
                <a:latin typeface="Times New Roman" pitchFamily="18" charset="0"/>
                <a:cs typeface="Times New Roman" pitchFamily="18" charset="0"/>
              </a:rPr>
              <a:t>, S. (2011). </a:t>
            </a:r>
            <a:r>
              <a:rPr lang="en-US" sz="2800" i="1" dirty="0" smtClean="0">
                <a:latin typeface="Times New Roman" pitchFamily="18" charset="0"/>
                <a:cs typeface="Times New Roman" pitchFamily="18" charset="0"/>
              </a:rPr>
              <a:t>New Directions in Motherhood 	Studies</a:t>
            </a:r>
            <a:r>
              <a:rPr lang="en-US" sz="2800" dirty="0" smtClean="0">
                <a:latin typeface="Times New Roman" pitchFamily="18" charset="0"/>
                <a:cs typeface="Times New Roman" pitchFamily="18" charset="0"/>
              </a:rPr>
              <a:t>. Signs: Journal of Women In Culture &amp; 	Society, 36(4), 969-1003.</a:t>
            </a:r>
          </a:p>
          <a:p>
            <a:r>
              <a:rPr lang="en-US" sz="2800" dirty="0" err="1" smtClean="0">
                <a:latin typeface="Times New Roman" pitchFamily="18" charset="0"/>
                <a:cs typeface="Times New Roman" pitchFamily="18" charset="0"/>
              </a:rPr>
              <a:t>Kulka</a:t>
            </a:r>
            <a:r>
              <a:rPr lang="en-US" sz="2800" dirty="0" smtClean="0">
                <a:latin typeface="Times New Roman" pitchFamily="18" charset="0"/>
                <a:cs typeface="Times New Roman" pitchFamily="18" charset="0"/>
              </a:rPr>
              <a:t>, S. (2007). </a:t>
            </a:r>
            <a:r>
              <a:rPr lang="en-US" sz="2800" i="1" dirty="0" smtClean="0">
                <a:latin typeface="Times New Roman" pitchFamily="18" charset="0"/>
                <a:cs typeface="Times New Roman" pitchFamily="18" charset="0"/>
              </a:rPr>
              <a:t>Dinner talk: cultural patterns of 	sociability and socialization in family discourse. </a:t>
            </a:r>
            <a:r>
              <a:rPr lang="en-US" sz="2800" dirty="0" smtClean="0">
                <a:latin typeface="Times New Roman" pitchFamily="18" charset="0"/>
                <a:cs typeface="Times New Roman" pitchFamily="18" charset="0"/>
              </a:rPr>
              <a:t>	Mahwah, NJ: L. Erlbaum Assoc. Publishers. 32-	38.</a:t>
            </a:r>
            <a:endParaRPr lang="en-GB" sz="2800" dirty="0">
              <a:latin typeface="Times New Roman" pitchFamily="18" charset="0"/>
              <a:cs typeface="Times New Roman" pitchFamily="18" charset="0"/>
            </a:endParaRPr>
          </a:p>
          <a:p>
            <a:r>
              <a:rPr lang="en-GB" sz="2800" dirty="0" err="1" smtClean="0">
                <a:latin typeface="Times New Roman" pitchFamily="18" charset="0"/>
                <a:cs typeface="Times New Roman" pitchFamily="18" charset="0"/>
              </a:rPr>
              <a:t>Pollan</a:t>
            </a:r>
            <a:r>
              <a:rPr lang="en-GB" sz="2800" dirty="0">
                <a:latin typeface="Times New Roman" pitchFamily="18" charset="0"/>
                <a:cs typeface="Times New Roman" pitchFamily="18" charset="0"/>
              </a:rPr>
              <a:t>, M. (2007). </a:t>
            </a:r>
            <a:r>
              <a:rPr lang="en-GB" sz="2800" i="1" dirty="0">
                <a:latin typeface="Times New Roman" pitchFamily="18" charset="0"/>
                <a:cs typeface="Times New Roman" pitchFamily="18" charset="0"/>
              </a:rPr>
              <a:t>The omnivore's dilemma: The search for a perfect </a:t>
            </a:r>
            <a:endParaRPr lang="en-GB" sz="2800" i="1" dirty="0" smtClean="0">
              <a:latin typeface="Times New Roman" pitchFamily="18" charset="0"/>
              <a:cs typeface="Times New Roman" pitchFamily="18" charset="0"/>
            </a:endParaRPr>
          </a:p>
          <a:p>
            <a:pPr marL="457200" lvl="1" indent="0">
              <a:buNone/>
            </a:pPr>
            <a:r>
              <a:rPr lang="en-GB" i="1" dirty="0">
                <a:latin typeface="Times New Roman" pitchFamily="18" charset="0"/>
                <a:cs typeface="Times New Roman" pitchFamily="18" charset="0"/>
              </a:rPr>
              <a:t>	</a:t>
            </a:r>
            <a:r>
              <a:rPr lang="en-GB" i="1" dirty="0" smtClean="0">
                <a:latin typeface="Times New Roman" pitchFamily="18" charset="0"/>
                <a:cs typeface="Times New Roman" pitchFamily="18" charset="0"/>
              </a:rPr>
              <a:t>meal </a:t>
            </a:r>
            <a:r>
              <a:rPr lang="en-GB" i="1" dirty="0">
                <a:latin typeface="Times New Roman" pitchFamily="18" charset="0"/>
                <a:cs typeface="Times New Roman" pitchFamily="18" charset="0"/>
              </a:rPr>
              <a:t>in a fast-food </a:t>
            </a:r>
            <a:r>
              <a:rPr lang="en-GB" i="1" dirty="0" smtClean="0">
                <a:latin typeface="Times New Roman" pitchFamily="18" charset="0"/>
                <a:cs typeface="Times New Roman" pitchFamily="18" charset="0"/>
              </a:rPr>
              <a:t>world</a:t>
            </a:r>
            <a:r>
              <a:rPr lang="en-GB" i="1" dirty="0">
                <a:latin typeface="Times New Roman" pitchFamily="18" charset="0"/>
                <a:cs typeface="Times New Roman" pitchFamily="18" charset="0"/>
              </a:rPr>
              <a:t>. </a:t>
            </a:r>
            <a:r>
              <a:rPr lang="en-GB" dirty="0">
                <a:latin typeface="Times New Roman" pitchFamily="18" charset="0"/>
                <a:cs typeface="Times New Roman" pitchFamily="18" charset="0"/>
              </a:rPr>
              <a:t>London: Bloomsbury.</a:t>
            </a:r>
            <a:endParaRPr lang="en-US" dirty="0">
              <a:latin typeface="Times New Roman" pitchFamily="18" charset="0"/>
              <a:cs typeface="Times New Roman" pitchFamily="18" charset="0"/>
            </a:endParaRPr>
          </a:p>
          <a:p>
            <a:r>
              <a:rPr lang="en-GB" sz="2800" dirty="0" err="1">
                <a:latin typeface="Times New Roman" pitchFamily="18" charset="0"/>
                <a:cs typeface="Times New Roman" pitchFamily="18" charset="0"/>
              </a:rPr>
              <a:t>Pollan</a:t>
            </a:r>
            <a:r>
              <a:rPr lang="en-GB" sz="2800" dirty="0">
                <a:latin typeface="Times New Roman" pitchFamily="18" charset="0"/>
                <a:cs typeface="Times New Roman" pitchFamily="18" charset="0"/>
              </a:rPr>
              <a:t>, Michael. (2006). </a:t>
            </a:r>
            <a:r>
              <a:rPr lang="en-GB" sz="2800" i="1" dirty="0">
                <a:latin typeface="Times New Roman" pitchFamily="18" charset="0"/>
                <a:cs typeface="Times New Roman" pitchFamily="18" charset="0"/>
              </a:rPr>
              <a:t>The Omnivore's Dilemma: A </a:t>
            </a:r>
            <a:r>
              <a:rPr lang="en-GB" sz="2800" i="1" dirty="0" smtClean="0">
                <a:latin typeface="Times New Roman" pitchFamily="18" charset="0"/>
                <a:cs typeface="Times New Roman" pitchFamily="18" charset="0"/>
              </a:rPr>
              <a:t>	Natural </a:t>
            </a:r>
            <a:r>
              <a:rPr lang="en-GB" sz="2800" i="1" dirty="0">
                <a:latin typeface="Times New Roman" pitchFamily="18" charset="0"/>
                <a:cs typeface="Times New Roman" pitchFamily="18" charset="0"/>
              </a:rPr>
              <a:t>History </a:t>
            </a:r>
            <a:r>
              <a:rPr lang="en-GB" i="1" dirty="0" smtClean="0">
                <a:latin typeface="Times New Roman" pitchFamily="18" charset="0"/>
                <a:cs typeface="Times New Roman" pitchFamily="18" charset="0"/>
              </a:rPr>
              <a:t>of </a:t>
            </a:r>
            <a:r>
              <a:rPr lang="en-GB" i="1" dirty="0">
                <a:latin typeface="Times New Roman" pitchFamily="18" charset="0"/>
                <a:cs typeface="Times New Roman" pitchFamily="18" charset="0"/>
              </a:rPr>
              <a:t>Four Meals. </a:t>
            </a:r>
            <a:r>
              <a:rPr lang="en-GB" dirty="0">
                <a:latin typeface="Times New Roman" pitchFamily="18" charset="0"/>
                <a:cs typeface="Times New Roman" pitchFamily="18" charset="0"/>
              </a:rPr>
              <a:t>Library </a:t>
            </a:r>
            <a:r>
              <a:rPr lang="en-GB" dirty="0" smtClean="0">
                <a:latin typeface="Times New Roman" pitchFamily="18" charset="0"/>
                <a:cs typeface="Times New Roman" pitchFamily="18" charset="0"/>
              </a:rPr>
              <a:t>	Journal</a:t>
            </a:r>
            <a:r>
              <a:rPr lang="en-GB" dirty="0">
                <a:latin typeface="Times New Roman" pitchFamily="18" charset="0"/>
                <a:cs typeface="Times New Roman" pitchFamily="18" charset="0"/>
              </a:rPr>
              <a:t>. Vol. 130, Issue </a:t>
            </a:r>
            <a:r>
              <a:rPr lang="en-GB" dirty="0" smtClean="0">
                <a:latin typeface="Times New Roman" pitchFamily="18" charset="0"/>
                <a:cs typeface="Times New Roman" pitchFamily="18" charset="0"/>
              </a:rPr>
              <a:t>	20</a:t>
            </a:r>
            <a:r>
              <a:rPr lang="en-GB" dirty="0">
                <a:latin typeface="Times New Roman" pitchFamily="18" charset="0"/>
                <a:cs typeface="Times New Roman" pitchFamily="18" charset="0"/>
              </a:rPr>
              <a:t>. 03630277. </a:t>
            </a:r>
            <a:r>
              <a:rPr lang="en-GB" dirty="0" smtClean="0">
                <a:latin typeface="Times New Roman" pitchFamily="18" charset="0"/>
                <a:cs typeface="Times New Roman" pitchFamily="18" charset="0"/>
              </a:rPr>
              <a:t>	New 	York</a:t>
            </a:r>
            <a:r>
              <a:rPr lang="en-GB" dirty="0">
                <a:latin typeface="Times New Roman" pitchFamily="18" charset="0"/>
                <a:cs typeface="Times New Roman" pitchFamily="18" charset="0"/>
              </a:rPr>
              <a:t>, United States.</a:t>
            </a:r>
            <a:endParaRPr lang="en-US" dirty="0">
              <a:latin typeface="Times New Roman" pitchFamily="18" charset="0"/>
              <a:cs typeface="Times New Roman" pitchFamily="18" charset="0"/>
            </a:endParaRPr>
          </a:p>
          <a:p>
            <a:r>
              <a:rPr lang="en-GB" sz="2800" dirty="0">
                <a:latin typeface="Times New Roman" pitchFamily="18" charset="0"/>
                <a:cs typeface="Times New Roman" pitchFamily="18" charset="0"/>
              </a:rPr>
              <a:t>Wilde, P., E. (2008). </a:t>
            </a:r>
            <a:r>
              <a:rPr lang="en-GB" sz="2800" i="1" dirty="0">
                <a:latin typeface="Times New Roman" pitchFamily="18" charset="0"/>
                <a:cs typeface="Times New Roman" pitchFamily="18" charset="0"/>
              </a:rPr>
              <a:t>The Omnivore's Dilemma: A </a:t>
            </a:r>
            <a:r>
              <a:rPr lang="en-GB" sz="2800" i="1" dirty="0" smtClean="0">
                <a:latin typeface="Times New Roman" pitchFamily="18" charset="0"/>
                <a:cs typeface="Times New Roman" pitchFamily="18" charset="0"/>
              </a:rPr>
              <a:t>	Natural </a:t>
            </a:r>
            <a:r>
              <a:rPr lang="en-GB" sz="2800" i="1" dirty="0">
                <a:latin typeface="Times New Roman" pitchFamily="18" charset="0"/>
                <a:cs typeface="Times New Roman" pitchFamily="18" charset="0"/>
              </a:rPr>
              <a:t>History of </a:t>
            </a:r>
            <a:r>
              <a:rPr lang="en-GB" i="1" dirty="0" smtClean="0">
                <a:latin typeface="Times New Roman" pitchFamily="18" charset="0"/>
                <a:cs typeface="Times New Roman" pitchFamily="18" charset="0"/>
              </a:rPr>
              <a:t>Four </a:t>
            </a:r>
            <a:r>
              <a:rPr lang="en-GB" i="1" dirty="0">
                <a:latin typeface="Times New Roman" pitchFamily="18" charset="0"/>
                <a:cs typeface="Times New Roman" pitchFamily="18" charset="0"/>
              </a:rPr>
              <a:t>Meals by </a:t>
            </a:r>
            <a:r>
              <a:rPr lang="en-GB" i="1" dirty="0" err="1">
                <a:latin typeface="Times New Roman" pitchFamily="18" charset="0"/>
                <a:cs typeface="Times New Roman" pitchFamily="18" charset="0"/>
              </a:rPr>
              <a:t>Pollan</a:t>
            </a:r>
            <a:r>
              <a:rPr lang="en-GB" i="1" dirty="0">
                <a:latin typeface="Times New Roman" pitchFamily="18" charset="0"/>
                <a:cs typeface="Times New Roman" pitchFamily="18" charset="0"/>
              </a:rPr>
              <a:t>, </a:t>
            </a:r>
            <a:r>
              <a:rPr lang="en-GB" i="1" dirty="0" smtClean="0">
                <a:latin typeface="Times New Roman" pitchFamily="18" charset="0"/>
                <a:cs typeface="Times New Roman" pitchFamily="18" charset="0"/>
              </a:rPr>
              <a:t>	Michael</a:t>
            </a:r>
            <a:r>
              <a:rPr lang="en-GB" i="1" dirty="0">
                <a:latin typeface="Times New Roman" pitchFamily="18" charset="0"/>
                <a:cs typeface="Times New Roman" pitchFamily="18" charset="0"/>
              </a:rPr>
              <a:t>. </a:t>
            </a:r>
            <a:r>
              <a:rPr lang="en-GB" dirty="0">
                <a:latin typeface="Times New Roman" pitchFamily="18" charset="0"/>
                <a:cs typeface="Times New Roman" pitchFamily="18" charset="0"/>
              </a:rPr>
              <a:t>American Journal of </a:t>
            </a:r>
            <a:r>
              <a:rPr lang="en-GB" dirty="0" smtClean="0">
                <a:latin typeface="Times New Roman" pitchFamily="18" charset="0"/>
                <a:cs typeface="Times New Roman" pitchFamily="18" charset="0"/>
              </a:rPr>
              <a:t>	Agricultural 	Economics</a:t>
            </a:r>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	10.1111/j.1467-	8276.2007.00998_5.x</a:t>
            </a:r>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	Blackwell 	Publishing</a:t>
            </a:r>
            <a:r>
              <a:rPr lang="en-GB" dirty="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GB" sz="2800"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4044729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images</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457200" y="1600200"/>
            <a:ext cx="3964136" cy="2422526"/>
          </a:xfrm>
        </p:spPr>
      </p:pic>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724400" y="1162828"/>
            <a:ext cx="4238624" cy="3174878"/>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609600" y="4315583"/>
            <a:ext cx="3040012" cy="2247900"/>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4879259" y="4416200"/>
            <a:ext cx="3933822" cy="2247900"/>
          </a:xfrm>
          <a:prstGeom prst="rect">
            <a:avLst/>
          </a:prstGeom>
        </p:spPr>
      </p:pic>
    </p:spTree>
    <p:extLst>
      <p:ext uri="{BB962C8B-B14F-4D97-AF65-F5344CB8AC3E}">
        <p14:creationId xmlns:p14="http://schemas.microsoft.com/office/powerpoint/2010/main" xmlns="" val="1288100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Introduction</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This is an article that tackles the various eating habits of the people.</a:t>
            </a:r>
          </a:p>
          <a:p>
            <a:r>
              <a:rPr lang="en-US" dirty="0" smtClean="0">
                <a:latin typeface="Times New Roman" pitchFamily="18" charset="0"/>
                <a:cs typeface="Times New Roman" pitchFamily="18" charset="0"/>
              </a:rPr>
              <a:t>The eating habits contribute to meal time dilemmas that individuals face while selecting foods.</a:t>
            </a:r>
          </a:p>
          <a:p>
            <a:r>
              <a:rPr lang="en-US" dirty="0" smtClean="0">
                <a:latin typeface="Times New Roman" pitchFamily="18" charset="0"/>
                <a:cs typeface="Times New Roman" pitchFamily="18" charset="0"/>
              </a:rPr>
              <a:t>It considers three main categories of food sources.</a:t>
            </a:r>
          </a:p>
          <a:p>
            <a:r>
              <a:rPr lang="en-US" dirty="0" smtClean="0">
                <a:latin typeface="Times New Roman" pitchFamily="18" charset="0"/>
                <a:cs typeface="Times New Roman" pitchFamily="18" charset="0"/>
              </a:rPr>
              <a:t>The categories are classified by the author as food chains.</a:t>
            </a:r>
          </a:p>
          <a:p>
            <a:r>
              <a:rPr lang="en-US" dirty="0" smtClean="0">
                <a:latin typeface="Times New Roman" pitchFamily="18" charset="0"/>
                <a:cs typeface="Times New Roman" pitchFamily="18" charset="0"/>
              </a:rPr>
              <a:t>Food chains include the industrialized, organic and farming foods. </a:t>
            </a:r>
          </a:p>
          <a:p>
            <a:r>
              <a:rPr lang="en-US" dirty="0" smtClean="0">
                <a:latin typeface="Times New Roman" pitchFamily="18" charset="0"/>
                <a:cs typeface="Times New Roman" pitchFamily="18" charset="0"/>
              </a:rPr>
              <a:t>Changes in the eating habits and cultural affiliations will aid in resolving dinnertime dilemmas.</a:t>
            </a: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239000" y="0"/>
            <a:ext cx="1133474" cy="1709502"/>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09600" y="500216"/>
            <a:ext cx="2286000" cy="1099984"/>
          </a:xfrm>
          <a:prstGeom prst="rect">
            <a:avLst/>
          </a:prstGeom>
        </p:spPr>
      </p:pic>
    </p:spTree>
    <p:extLst>
      <p:ext uri="{BB962C8B-B14F-4D97-AF65-F5344CB8AC3E}">
        <p14:creationId xmlns:p14="http://schemas.microsoft.com/office/powerpoint/2010/main" xmlns="" val="3008015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Suggestions of the author</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Sensible eating habits are vital to stop mealtime dinners.</a:t>
            </a:r>
          </a:p>
          <a:p>
            <a:r>
              <a:rPr lang="en-US" dirty="0" smtClean="0">
                <a:latin typeface="Times New Roman" pitchFamily="18" charset="0"/>
                <a:cs typeface="Times New Roman" pitchFamily="18" charset="0"/>
              </a:rPr>
              <a:t>Consideration of subsistence farming improves livelihood of food.</a:t>
            </a:r>
          </a:p>
          <a:p>
            <a:r>
              <a:rPr lang="en-US" dirty="0" smtClean="0">
                <a:latin typeface="Times New Roman" pitchFamily="18" charset="0"/>
                <a:cs typeface="Times New Roman" pitchFamily="18" charset="0"/>
              </a:rPr>
              <a:t>Changes in beliefs are also influential towards transforming eating manners.</a:t>
            </a:r>
          </a:p>
          <a:p>
            <a:r>
              <a:rPr lang="en-GB" dirty="0">
                <a:latin typeface="Times New Roman" pitchFamily="18" charset="0"/>
                <a:cs typeface="Times New Roman" pitchFamily="18" charset="0"/>
              </a:rPr>
              <a:t>The book is instrumental in guiding readers on how to eat the different foods in the food </a:t>
            </a:r>
            <a:r>
              <a:rPr lang="en-GB" dirty="0" smtClean="0">
                <a:latin typeface="Times New Roman" pitchFamily="18" charset="0"/>
                <a:cs typeface="Times New Roman" pitchFamily="18" charset="0"/>
              </a:rPr>
              <a:t>chain.</a:t>
            </a:r>
            <a:endParaRPr lang="en-US" dirty="0">
              <a:latin typeface="Times New Roman" pitchFamily="18" charset="0"/>
              <a:cs typeface="Times New Roman"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192604" y="5448300"/>
            <a:ext cx="1914525" cy="1409700"/>
          </a:xfrm>
          <a:prstGeom prst="rect">
            <a:avLst/>
          </a:prstGeom>
        </p:spPr>
      </p:pic>
    </p:spTree>
    <p:extLst>
      <p:ext uri="{BB962C8B-B14F-4D97-AF65-F5344CB8AC3E}">
        <p14:creationId xmlns:p14="http://schemas.microsoft.com/office/powerpoint/2010/main" xmlns="" val="4010588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OUTLINE FOR CHANGES IN DINNER MANNERS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The outline includes formation of research questions, which will guide in the research.</a:t>
            </a:r>
          </a:p>
          <a:p>
            <a:r>
              <a:rPr lang="en-US" dirty="0" smtClean="0">
                <a:latin typeface="Times New Roman" pitchFamily="18" charset="0"/>
                <a:cs typeface="Times New Roman" pitchFamily="18" charset="0"/>
              </a:rPr>
              <a:t>Another section contains the thesis of the proposal. This section offers the theme of the research in attempting to resolve dilemmas.</a:t>
            </a:r>
          </a:p>
          <a:p>
            <a:r>
              <a:rPr lang="en-US" dirty="0" smtClean="0">
                <a:latin typeface="Times New Roman" pitchFamily="18" charset="0"/>
                <a:cs typeface="Times New Roman" pitchFamily="18" charset="0"/>
              </a:rPr>
              <a:t>The body will offer the main outcomes of the research.</a:t>
            </a:r>
          </a:p>
          <a:p>
            <a:r>
              <a:rPr lang="en-US" dirty="0" smtClean="0">
                <a:latin typeface="Times New Roman" pitchFamily="18" charset="0"/>
                <a:cs typeface="Times New Roman" pitchFamily="18" charset="0"/>
              </a:rPr>
              <a:t>However, during the research, some challenges were encountered.</a:t>
            </a:r>
          </a:p>
          <a:p>
            <a:r>
              <a:rPr lang="en-US" dirty="0" smtClean="0">
                <a:latin typeface="Times New Roman" pitchFamily="18" charset="0"/>
                <a:cs typeface="Times New Roman" pitchFamily="18" charset="0"/>
              </a:rPr>
              <a:t>Solutions were formulated to tackle the challenges.</a:t>
            </a:r>
          </a:p>
          <a:p>
            <a:endParaRPr lang="en-US" dirty="0"/>
          </a:p>
        </p:txBody>
      </p:sp>
    </p:spTree>
    <p:extLst>
      <p:ext uri="{BB962C8B-B14F-4D97-AF65-F5344CB8AC3E}">
        <p14:creationId xmlns:p14="http://schemas.microsoft.com/office/powerpoint/2010/main" xmlns="" val="590504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 BODY OF THE OUTLINE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This section offers the findings, challenges, solutions and recommendations from the field.</a:t>
            </a:r>
          </a:p>
          <a:p>
            <a:r>
              <a:rPr lang="en-US" dirty="0" smtClean="0">
                <a:latin typeface="Times New Roman" pitchFamily="18" charset="0"/>
                <a:cs typeface="Times New Roman" pitchFamily="18" charset="0"/>
              </a:rPr>
              <a:t>The body is vital for education people on various aspects approaches to dinnertime dilemmas. </a:t>
            </a:r>
          </a:p>
          <a:p>
            <a:r>
              <a:rPr lang="en-US" dirty="0" smtClean="0">
                <a:latin typeface="Times New Roman" pitchFamily="18" charset="0"/>
                <a:cs typeface="Times New Roman" pitchFamily="18" charset="0"/>
              </a:rPr>
              <a:t>This is the main area where different opinions and views are presented on issues of dinner meals. </a:t>
            </a:r>
            <a:endParaRPr lang="en-US" dirty="0">
              <a:latin typeface="Times New Roman" pitchFamily="18" charset="0"/>
              <a:cs typeface="Times New Roman"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971800" y="4495800"/>
            <a:ext cx="3195484" cy="1866900"/>
          </a:xfrm>
          <a:prstGeom prst="rect">
            <a:avLst/>
          </a:prstGeom>
        </p:spPr>
      </p:pic>
    </p:spTree>
    <p:extLst>
      <p:ext uri="{BB962C8B-B14F-4D97-AF65-F5344CB8AC3E}">
        <p14:creationId xmlns:p14="http://schemas.microsoft.com/office/powerpoint/2010/main" xmlns="" val="2089786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Solutions and recommendations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This section provides various solutions that if adopted can alienate food dilemmas.</a:t>
            </a:r>
          </a:p>
          <a:p>
            <a:r>
              <a:rPr lang="en-US" dirty="0" smtClean="0">
                <a:latin typeface="Times New Roman" pitchFamily="18" charset="0"/>
                <a:cs typeface="Times New Roman" pitchFamily="18" charset="0"/>
              </a:rPr>
              <a:t>Americans should exercise independence of food diets and choice.</a:t>
            </a:r>
          </a:p>
          <a:p>
            <a:r>
              <a:rPr lang="en-US" dirty="0" smtClean="0">
                <a:latin typeface="Times New Roman" pitchFamily="18" charset="0"/>
                <a:cs typeface="Times New Roman" pitchFamily="18" charset="0"/>
              </a:rPr>
              <a:t>Responsible eating habits and encouragement of cooking foods at homes.</a:t>
            </a:r>
          </a:p>
          <a:p>
            <a:r>
              <a:rPr lang="en-US" dirty="0" smtClean="0">
                <a:latin typeface="Times New Roman" pitchFamily="18" charset="0"/>
                <a:cs typeface="Times New Roman" pitchFamily="18" charset="0"/>
              </a:rPr>
              <a:t>This entails sampling various foods from the chain and balancing consumption. </a:t>
            </a:r>
            <a:endParaRPr lang="en-US" dirty="0">
              <a:latin typeface="Times New Roman" pitchFamily="18" charset="0"/>
              <a:cs typeface="Times New Roman" pitchFamily="18"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771074" y="5027356"/>
            <a:ext cx="2466975" cy="1847850"/>
          </a:xfrm>
          <a:prstGeom prst="rect">
            <a:avLst/>
          </a:prstGeom>
        </p:spPr>
      </p:pic>
    </p:spTree>
    <p:extLst>
      <p:ext uri="{BB962C8B-B14F-4D97-AF65-F5344CB8AC3E}">
        <p14:creationId xmlns:p14="http://schemas.microsoft.com/office/powerpoint/2010/main" xmlns="" val="3121120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Times New Roman" pitchFamily="18" charset="0"/>
                <a:cs typeface="Times New Roman" pitchFamily="18" charset="0"/>
              </a:rPr>
              <a:t>Cultural Changes in Dinner Manners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Religious and traditional beliefs influence eating habits.</a:t>
            </a:r>
          </a:p>
          <a:p>
            <a:r>
              <a:rPr lang="en-US" dirty="0" smtClean="0">
                <a:latin typeface="Times New Roman" pitchFamily="18" charset="0"/>
                <a:cs typeface="Times New Roman" pitchFamily="18" charset="0"/>
              </a:rPr>
              <a:t>Fasting is a common spiritual belief among different religions such as Muslims and Catholics.</a:t>
            </a:r>
          </a:p>
          <a:p>
            <a:r>
              <a:rPr lang="en-US" dirty="0" smtClean="0">
                <a:latin typeface="Times New Roman" pitchFamily="18" charset="0"/>
                <a:cs typeface="Times New Roman" pitchFamily="18" charset="0"/>
              </a:rPr>
              <a:t>The majority of individuals observe religious beliefs without consideration of healthy consequences.</a:t>
            </a:r>
          </a:p>
          <a:p>
            <a:r>
              <a:rPr lang="en-US" dirty="0" smtClean="0">
                <a:latin typeface="Times New Roman" pitchFamily="18" charset="0"/>
                <a:cs typeface="Times New Roman" pitchFamily="18" charset="0"/>
              </a:rPr>
              <a:t>Cultural inclination affects eating habits, perceptions and food patterns.</a:t>
            </a:r>
          </a:p>
          <a:p>
            <a:r>
              <a:rPr lang="en-US" dirty="0" smtClean="0">
                <a:latin typeface="Times New Roman" pitchFamily="18" charset="0"/>
                <a:cs typeface="Times New Roman" pitchFamily="18" charset="0"/>
              </a:rPr>
              <a:t>Culture also instills traditional significance of foods and the role of preparing foods at home.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3320669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Challenges of cultural </a:t>
            </a:r>
            <a:r>
              <a:rPr lang="en-GB" sz="4000" dirty="0">
                <a:latin typeface="Times New Roman" pitchFamily="18" charset="0"/>
                <a:cs typeface="Times New Roman" pitchFamily="18" charset="0"/>
              </a:rPr>
              <a:t>inclination in solving Dinnertime Dilemmas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Cultural inclinations can contribute to health issues.</a:t>
            </a:r>
          </a:p>
          <a:p>
            <a:r>
              <a:rPr lang="en-US" dirty="0" smtClean="0">
                <a:latin typeface="Times New Roman" pitchFamily="18" charset="0"/>
                <a:cs typeface="Times New Roman" pitchFamily="18" charset="0"/>
              </a:rPr>
              <a:t>The issues can be poor eating patterns, health disorders or cultural derailment. </a:t>
            </a:r>
          </a:p>
          <a:p>
            <a:r>
              <a:rPr lang="en-US" dirty="0" smtClean="0">
                <a:latin typeface="Times New Roman" pitchFamily="18" charset="0"/>
                <a:cs typeface="Times New Roman" pitchFamily="18" charset="0"/>
              </a:rPr>
              <a:t>Cultural adherence can lead to collapse of industrialized markets.</a:t>
            </a:r>
          </a:p>
          <a:p>
            <a:r>
              <a:rPr lang="en-US" dirty="0" smtClean="0">
                <a:latin typeface="Times New Roman" pitchFamily="18" charset="0"/>
                <a:cs typeface="Times New Roman" pitchFamily="18" charset="0"/>
              </a:rPr>
              <a:t>Dinner time dilemmas also arise because families cannot agree on the right foods to take.</a:t>
            </a:r>
          </a:p>
          <a:p>
            <a:r>
              <a:rPr lang="en-US" dirty="0" smtClean="0">
                <a:latin typeface="Times New Roman" pitchFamily="18" charset="0"/>
                <a:cs typeface="Times New Roman" pitchFamily="18" charset="0"/>
              </a:rPr>
              <a:t>Culture also faces the challenges of technological advancements to complete against modernity</a:t>
            </a:r>
            <a:r>
              <a:rPr lang="en-US" dirty="0" smtClean="0"/>
              <a:t>.</a:t>
            </a:r>
          </a:p>
          <a:p>
            <a:endParaRPr lang="en-US" dirty="0"/>
          </a:p>
        </p:txBody>
      </p:sp>
    </p:spTree>
    <p:extLst>
      <p:ext uri="{BB962C8B-B14F-4D97-AF65-F5344CB8AC3E}">
        <p14:creationId xmlns:p14="http://schemas.microsoft.com/office/powerpoint/2010/main" xmlns="" val="3011494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Conclusion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Changes in the eating habits are essential for solving dinner time dilemmas.</a:t>
            </a:r>
          </a:p>
          <a:p>
            <a:r>
              <a:rPr lang="en-US" dirty="0" smtClean="0">
                <a:latin typeface="Times New Roman" pitchFamily="18" charset="0"/>
                <a:cs typeface="Times New Roman" pitchFamily="18" charset="0"/>
              </a:rPr>
              <a:t>Modification and diversification of beliefs promotes sustainability.</a:t>
            </a:r>
          </a:p>
          <a:p>
            <a:r>
              <a:rPr lang="en-US" dirty="0" smtClean="0">
                <a:latin typeface="Times New Roman" pitchFamily="18" charset="0"/>
                <a:cs typeface="Times New Roman" pitchFamily="18" charset="0"/>
              </a:rPr>
              <a:t>Changes in cultural patterns to incorporate modernity of applications.</a:t>
            </a:r>
          </a:p>
          <a:p>
            <a:r>
              <a:rPr lang="en-US" dirty="0" smtClean="0">
                <a:latin typeface="Times New Roman" pitchFamily="18" charset="0"/>
                <a:cs typeface="Times New Roman" pitchFamily="18" charset="0"/>
              </a:rPr>
              <a:t>Diversification of food patterns and diets to contain all elements in the food chains.</a:t>
            </a:r>
          </a:p>
          <a:p>
            <a:r>
              <a:rPr lang="en-US" dirty="0" smtClean="0">
                <a:latin typeface="Times New Roman" pitchFamily="18" charset="0"/>
                <a:cs typeface="Times New Roman" pitchFamily="18" charset="0"/>
              </a:rPr>
              <a:t>Consideration of farming practices and reduction of overconsumption of industrialized foods.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14615395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1697</Words>
  <Application>Microsoft Office PowerPoint</Application>
  <PresentationFormat>On-screen Show (4:3)</PresentationFormat>
  <Paragraphs>97</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OMNIVORE’S DILEMMA</vt:lpstr>
      <vt:lpstr>Introduction </vt:lpstr>
      <vt:lpstr>Suggestions of the author</vt:lpstr>
      <vt:lpstr>OUTLINE FOR CHANGES IN DINNER MANNERS</vt:lpstr>
      <vt:lpstr>THE BODY OF THE OUTLINE</vt:lpstr>
      <vt:lpstr>Solutions and recommendations</vt:lpstr>
      <vt:lpstr>Cultural Changes in Dinner Manners</vt:lpstr>
      <vt:lpstr> Challenges of cultural inclination in solving Dinnertime Dilemmas </vt:lpstr>
      <vt:lpstr>Conclusion</vt:lpstr>
      <vt:lpstr>References </vt:lpstr>
      <vt:lpstr>images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2013-02-21T05:01:07Z</dcterms:created>
  <dcterms:modified xsi:type="dcterms:W3CDTF">2013-02-21T05:01:13Z</dcterms:modified>
</cp:coreProperties>
</file>