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handoutMasterIdLst>
    <p:handoutMasterId r:id="rId13"/>
  </p:handoutMasterIdLst>
  <p:sldIdLst>
    <p:sldId id="266" r:id="rId2"/>
    <p:sldId id="257" r:id="rId3"/>
    <p:sldId id="258" r:id="rId4"/>
    <p:sldId id="259" r:id="rId5"/>
    <p:sldId id="260" r:id="rId6"/>
    <p:sldId id="261" r:id="rId7"/>
    <p:sldId id="268" r:id="rId8"/>
    <p:sldId id="262" r:id="rId9"/>
    <p:sldId id="267" r:id="rId10"/>
    <p:sldId id="263"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6" autoAdjust="0"/>
    <p:restoredTop sz="94660"/>
  </p:normalViewPr>
  <p:slideViewPr>
    <p:cSldViewPr>
      <p:cViewPr varScale="1">
        <p:scale>
          <a:sx n="68" d="100"/>
          <a:sy n="68" d="100"/>
        </p:scale>
        <p:origin x="-1422" y="-9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D62FB25-B4FE-445B-8448-3F2DCFA55BDB}" type="datetimeFigureOut">
              <a:rPr lang="en-US" smtClean="0"/>
              <a:pPr/>
              <a:t>12/2/2012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D36E29-CDFB-4D59-B610-792C16C79AAE}" type="slidenum">
              <a:rPr lang="en-US" smtClean="0"/>
              <a:pPr/>
              <a:t>‹#›</a:t>
            </a:fld>
            <a:endParaRPr lang="en-US"/>
          </a:p>
        </p:txBody>
      </p:sp>
    </p:spTree>
    <p:extLst>
      <p:ext uri="{BB962C8B-B14F-4D97-AF65-F5344CB8AC3E}">
        <p14:creationId xmlns:p14="http://schemas.microsoft.com/office/powerpoint/2010/main" xmlns="" val="9331320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9B6DB12-D152-4A63-9322-D3426B098D61}" type="datetimeFigureOut">
              <a:rPr lang="en-US" smtClean="0"/>
              <a:pPr/>
              <a:t>12/2/2012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0FA74B3-0BF4-4C65-94CE-0385E653B85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B6DB12-D152-4A63-9322-D3426B098D61}"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A74B3-0BF4-4C65-94CE-0385E653B8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B6DB12-D152-4A63-9322-D3426B098D61}"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A74B3-0BF4-4C65-94CE-0385E653B8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B6DB12-D152-4A63-9322-D3426B098D61}"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A74B3-0BF4-4C65-94CE-0385E653B8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B6DB12-D152-4A63-9322-D3426B098D61}"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A74B3-0BF4-4C65-94CE-0385E653B85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B6DB12-D152-4A63-9322-D3426B098D61}" type="datetimeFigureOut">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FA74B3-0BF4-4C65-94CE-0385E653B8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9B6DB12-D152-4A63-9322-D3426B098D61}" type="datetimeFigureOut">
              <a:rPr lang="en-US" smtClean="0"/>
              <a:pPr/>
              <a:t>12/2/2012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FA74B3-0BF4-4C65-94CE-0385E653B8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B6DB12-D152-4A63-9322-D3426B098D61}" type="datetimeFigureOut">
              <a:rPr lang="en-US" smtClean="0"/>
              <a:pPr/>
              <a:t>12/2/2012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FA74B3-0BF4-4C65-94CE-0385E653B8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B6DB12-D152-4A63-9322-D3426B098D61}" type="datetimeFigureOut">
              <a:rPr lang="en-US" smtClean="0"/>
              <a:pPr/>
              <a:t>12/2/2012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FA74B3-0BF4-4C65-94CE-0385E653B8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B6DB12-D152-4A63-9322-D3426B098D61}" type="datetimeFigureOut">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FA74B3-0BF4-4C65-94CE-0385E653B8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B6DB12-D152-4A63-9322-D3426B098D61}" type="datetimeFigureOut">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0FA74B3-0BF4-4C65-94CE-0385E653B85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9B6DB12-D152-4A63-9322-D3426B098D61}" type="datetimeFigureOut">
              <a:rPr lang="en-US" smtClean="0"/>
              <a:pPr/>
              <a:t>12/2/2012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0FA74B3-0BF4-4C65-94CE-0385E653B85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Recycling: Paper, Plastic, or Poison?	</a:t>
            </a:r>
            <a:endParaRPr lang="en-US" dirty="0"/>
          </a:p>
        </p:txBody>
      </p:sp>
      <p:sp>
        <p:nvSpPr>
          <p:cNvPr id="3" name="Subtitle 2"/>
          <p:cNvSpPr>
            <a:spLocks noGrp="1"/>
          </p:cNvSpPr>
          <p:nvPr>
            <p:ph type="subTitle" idx="1"/>
          </p:nvPr>
        </p:nvSpPr>
        <p:spPr/>
        <p:txBody>
          <a:bodyPr/>
          <a:lstStyle/>
          <a:p>
            <a:r>
              <a:rPr lang="en-US" dirty="0" smtClean="0"/>
              <a:t>EN 101 17/18</a:t>
            </a:r>
          </a:p>
          <a:p>
            <a:r>
              <a:rPr lang="en-US" dirty="0" smtClean="0"/>
              <a:t>5 December 2012</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Recycling prevents excess waste, disposes of hazardous product properly, and prevents overcrowding of the landfills. </a:t>
            </a:r>
          </a:p>
          <a:p>
            <a:r>
              <a:rPr lang="en-US" dirty="0" smtClean="0"/>
              <a:t>Recycling prevent hazardous product from being carelessly disposed of.</a:t>
            </a:r>
          </a:p>
          <a:p>
            <a:r>
              <a:rPr lang="en-US" dirty="0" smtClean="0"/>
              <a:t>Recycling allows products to be reused.</a:t>
            </a:r>
          </a:p>
          <a:p>
            <a:r>
              <a:rPr lang="en-US" dirty="0" smtClean="0"/>
              <a:t>Recycling prevents excess fill that is unnecessary and damaging to the environment.  </a:t>
            </a:r>
          </a:p>
          <a:p>
            <a:endParaRPr lang="en-US"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dirty="0" err="1" smtClean="0"/>
              <a:t>Torzewski</a:t>
            </a:r>
            <a:r>
              <a:rPr lang="en-US" dirty="0" smtClean="0"/>
              <a:t>, Kate. “Recycling Cathode ray Tubes.” </a:t>
            </a:r>
            <a:r>
              <a:rPr lang="en-US" i="1" dirty="0" smtClean="0"/>
              <a:t>Chemical Engineering,</a:t>
            </a:r>
            <a:r>
              <a:rPr lang="en-US" dirty="0" smtClean="0"/>
              <a:t>2009. Web. 		30 October 2012.</a:t>
            </a:r>
          </a:p>
          <a:p>
            <a:r>
              <a:rPr lang="en-US" dirty="0" smtClean="0"/>
              <a:t>Palliser, Janna. “Revisiting Recycling.” </a:t>
            </a:r>
            <a:r>
              <a:rPr lang="en-US" i="1" dirty="0" smtClean="0"/>
              <a:t>Science Scope, </a:t>
            </a:r>
            <a:r>
              <a:rPr lang="en-US" dirty="0" smtClean="0"/>
              <a:t>2011. Web. 30 October 2012. </a:t>
            </a:r>
            <a:endParaRPr lang="en-US" dirty="0" smtClean="0"/>
          </a:p>
          <a:p>
            <a:r>
              <a:rPr lang="en-US" dirty="0" smtClean="0"/>
              <a:t>“Special Report: Investing in Recycling!” </a:t>
            </a:r>
            <a:r>
              <a:rPr lang="en-US" i="1" dirty="0" smtClean="0"/>
              <a:t>Progressive Investors</a:t>
            </a:r>
            <a:r>
              <a:rPr lang="en-US" dirty="0" smtClean="0"/>
              <a:t>, 2012. </a:t>
            </a:r>
            <a:r>
              <a:rPr lang="en-US" dirty="0" smtClean="0"/>
              <a:t>Web. 30 October 2012. </a:t>
            </a:r>
            <a:endParaRPr lang="en-US" dirty="0" smtClean="0"/>
          </a:p>
          <a:p>
            <a:endParaRPr lang="en-US" dirty="0" smtClean="0"/>
          </a:p>
          <a:p>
            <a:endParaRPr lang="en-US" dirty="0" smtClean="0"/>
          </a:p>
          <a:p>
            <a:endParaRPr lang="en-US" i="1" dirty="0" smtClean="0"/>
          </a:p>
          <a:p>
            <a:endParaRPr lang="en-US" i="1" dirty="0"/>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Recycling has been a long-term debate regarding its benefit versus its cost.    </a:t>
            </a:r>
          </a:p>
          <a:p>
            <a:r>
              <a:rPr lang="en-US" dirty="0" smtClean="0"/>
              <a:t>Recycling is not a new concept, it has been around for centuries.  The contemporary concept of recycling was born in the 20</a:t>
            </a:r>
            <a:r>
              <a:rPr lang="en-US" baseline="30000" dirty="0" smtClean="0"/>
              <a:t>th</a:t>
            </a:r>
            <a:r>
              <a:rPr lang="en-US" dirty="0" smtClean="0"/>
              <a:t> century.</a:t>
            </a:r>
          </a:p>
          <a:p>
            <a:r>
              <a:rPr lang="en-US" dirty="0" smtClean="0"/>
              <a:t>The controversy associated with recycling is that it causes more damage and money to recycle than the overall benefit gained from it. </a:t>
            </a:r>
          </a:p>
          <a:p>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Thesis and Framing Statement</a:t>
            </a:r>
            <a:endParaRPr lang="en-US" dirty="0"/>
          </a:p>
        </p:txBody>
      </p:sp>
      <p:sp>
        <p:nvSpPr>
          <p:cNvPr id="3" name="Content Placeholder 2"/>
          <p:cNvSpPr>
            <a:spLocks noGrp="1"/>
          </p:cNvSpPr>
          <p:nvPr>
            <p:ph idx="1"/>
          </p:nvPr>
        </p:nvSpPr>
        <p:spPr>
          <a:xfrm>
            <a:off x="457200" y="1600200"/>
            <a:ext cx="8305800" cy="4572000"/>
          </a:xfrm>
        </p:spPr>
        <p:txBody>
          <a:bodyPr>
            <a:normAutofit/>
          </a:bodyPr>
          <a:lstStyle/>
          <a:p>
            <a:r>
              <a:rPr lang="en-US" dirty="0" smtClean="0"/>
              <a:t>Recycling prevents excess waste, disposes of hazardous product properly, and prevents overcrowding of the landfills. </a:t>
            </a:r>
          </a:p>
          <a:p>
            <a:r>
              <a:rPr lang="en-US" dirty="0" smtClean="0"/>
              <a:t>Excess waste causes unnecessary space usage</a:t>
            </a:r>
          </a:p>
          <a:p>
            <a:r>
              <a:rPr lang="en-US" dirty="0" smtClean="0"/>
              <a:t>Disposal of hazardous product eliminates the danger that could happen from improper disposal.  </a:t>
            </a:r>
          </a:p>
          <a:p>
            <a:r>
              <a:rPr lang="en-US" dirty="0" smtClean="0"/>
              <a:t>The overcrowding of landfills means that there is new spaces needed to facilitate disposal of trash wasting space. </a:t>
            </a:r>
            <a:endParaRPr lang="en-US"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Recycling prevents excess waste</a:t>
            </a:r>
            <a:endParaRPr lang="en-US" dirty="0"/>
          </a:p>
        </p:txBody>
      </p:sp>
      <p:sp>
        <p:nvSpPr>
          <p:cNvPr id="3" name="Content Placeholder 2"/>
          <p:cNvSpPr>
            <a:spLocks noGrp="1"/>
          </p:cNvSpPr>
          <p:nvPr>
            <p:ph idx="1"/>
          </p:nvPr>
        </p:nvSpPr>
        <p:spPr/>
        <p:txBody>
          <a:bodyPr>
            <a:normAutofit lnSpcReduction="10000"/>
          </a:bodyPr>
          <a:lstStyle/>
          <a:p>
            <a:r>
              <a:rPr lang="en-US" dirty="0" smtClean="0"/>
              <a:t>Throughout history, people have always found ways to reuse materials that still had value even if they were no longer adequate for the purposes for which they had originally been designed or built.</a:t>
            </a:r>
          </a:p>
          <a:p>
            <a:r>
              <a:rPr lang="en-US" dirty="0" smtClean="0"/>
              <a:t>Wood that had originally been used in the construction of a barn, for example, could be used to make furniture or other items once the barn had reached its end of life phase in its life cycle (</a:t>
            </a:r>
            <a:r>
              <a:rPr lang="en-US" dirty="0" err="1" smtClean="0"/>
              <a:t>Torzewski</a:t>
            </a:r>
            <a:r>
              <a:rPr lang="en-US" dirty="0" smtClean="0"/>
              <a:t>).</a:t>
            </a:r>
          </a:p>
          <a:p>
            <a:r>
              <a:rPr lang="en-US" dirty="0" smtClean="0"/>
              <a:t>Finding ways to prevent excess waste is as easy as reusing products.  </a:t>
            </a:r>
          </a:p>
          <a:p>
            <a:endParaRPr lang="en-US" dirty="0" smtClean="0"/>
          </a:p>
          <a:p>
            <a:endParaRPr lang="en-US" dirty="0" smtClean="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Dispose of Hazardous Product Properly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the first few decades that computers began to be widely used by the public, computer screens were made with Cathode Ray Tubes (CRTs).  These CRTs contain, among other things, leaded glass, mercury, and other potentially dangerous materials. </a:t>
            </a:r>
          </a:p>
          <a:p>
            <a:r>
              <a:rPr lang="en-US" dirty="0" smtClean="0"/>
              <a:t>“Chronic effects on the nervous system - paralysis of motor nerves, poor aptitude (especially in children) and other effects on cognitive functions.” (Lead in the Environment)  Although most modern landfills are designed to trap as many materials as possible to keep them from entering the surrounding environment, these efforts are not always successful (</a:t>
            </a:r>
            <a:r>
              <a:rPr lang="en-US" dirty="0" err="1" smtClean="0"/>
              <a:t>Torzewski</a:t>
            </a:r>
            <a:r>
              <a:rPr lang="en-US" dirty="0" smtClean="0"/>
              <a:t>).</a:t>
            </a: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Prevents Overcrowding of the Landfills</a:t>
            </a:r>
            <a:endParaRPr lang="en-US" dirty="0"/>
          </a:p>
        </p:txBody>
      </p:sp>
      <p:sp>
        <p:nvSpPr>
          <p:cNvPr id="3" name="Content Placeholder 2"/>
          <p:cNvSpPr>
            <a:spLocks noGrp="1"/>
          </p:cNvSpPr>
          <p:nvPr>
            <p:ph idx="1"/>
          </p:nvPr>
        </p:nvSpPr>
        <p:spPr/>
        <p:txBody>
          <a:bodyPr>
            <a:normAutofit lnSpcReduction="10000"/>
          </a:bodyPr>
          <a:lstStyle/>
          <a:p>
            <a:r>
              <a:rPr lang="en-US" dirty="0" smtClean="0"/>
              <a:t>As the population grows, so does the waste, and the need for new places to dispose of the garbage.  By recycling it will prevent the overcrowding of the landfills  and prevent wasting environmental space on new ones.   </a:t>
            </a:r>
          </a:p>
          <a:p>
            <a:r>
              <a:rPr lang="en-US" dirty="0" smtClean="0"/>
              <a:t>The message that those involved in recycling efforts wish to convey is not just that items and materials can be recycled, but that it is also important to reduce the amount of natural resources we all use and to reuse items and materials as often as possible, rather than throwing them away after their initial use (Palliser</a:t>
            </a:r>
            <a:r>
              <a:rPr lang="en-US" dirty="0" smtClean="0"/>
              <a:t>).</a:t>
            </a:r>
          </a:p>
          <a:p>
            <a:endParaRPr lang="en-US" dirty="0" smtClean="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Overcrowded Landfill</a:t>
            </a:r>
            <a:endParaRPr lang="en-US" dirty="0"/>
          </a:p>
        </p:txBody>
      </p:sp>
      <p:pic>
        <p:nvPicPr>
          <p:cNvPr id="4" name="Content Placeholder 3" descr="untitled.png"/>
          <p:cNvPicPr>
            <a:picLocks noGrp="1" noChangeAspect="1"/>
          </p:cNvPicPr>
          <p:nvPr>
            <p:ph idx="1"/>
          </p:nvPr>
        </p:nvPicPr>
        <p:blipFill>
          <a:blip r:embed="rId2" cstate="print"/>
          <a:stretch>
            <a:fillRect/>
          </a:stretch>
        </p:blipFill>
        <p:spPr>
          <a:xfrm>
            <a:off x="990600" y="2209800"/>
            <a:ext cx="7086600" cy="35052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Arguments Against Recycling</a:t>
            </a:r>
            <a:endParaRPr lang="en-US" dirty="0"/>
          </a:p>
        </p:txBody>
      </p:sp>
      <p:sp>
        <p:nvSpPr>
          <p:cNvPr id="3" name="Content Placeholder 2"/>
          <p:cNvSpPr>
            <a:spLocks noGrp="1"/>
          </p:cNvSpPr>
          <p:nvPr>
            <p:ph idx="1"/>
          </p:nvPr>
        </p:nvSpPr>
        <p:spPr/>
        <p:txBody>
          <a:bodyPr>
            <a:normAutofit/>
          </a:bodyPr>
          <a:lstStyle/>
          <a:p>
            <a:r>
              <a:rPr lang="en-US" dirty="0" smtClean="0"/>
              <a:t>There are concerns associate with the resources used to recycle, and that they may be doing more harm than good. Then, state why those that have this viewpoint think they are right. </a:t>
            </a:r>
          </a:p>
          <a:p>
            <a:r>
              <a:rPr lang="en-US" dirty="0" smtClean="0"/>
              <a:t>A common counter-argument against recycling is that people don’t know how or what to recycle.</a:t>
            </a:r>
          </a:p>
          <a:p>
            <a:r>
              <a:rPr lang="en-US" dirty="0" smtClean="0"/>
              <a:t> Finally, is it argued that people don’t know how or where to recycle.</a:t>
            </a:r>
            <a:endParaRPr lang="en-US" dirty="0"/>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Waste Vs. Recycling</a:t>
            </a:r>
            <a:br>
              <a:rPr lang="en-US" dirty="0" smtClean="0"/>
            </a:br>
            <a:r>
              <a:rPr lang="en-US" sz="1800" dirty="0" smtClean="0"/>
              <a:t>(Special) </a:t>
            </a:r>
            <a:endParaRPr lang="en-US" sz="1800" dirty="0"/>
          </a:p>
        </p:txBody>
      </p:sp>
      <p:pic>
        <p:nvPicPr>
          <p:cNvPr id="6" name="Content Placeholder 5" descr="Plastics-recycling-graph.gif"/>
          <p:cNvPicPr>
            <a:picLocks noGrp="1" noChangeAspect="1"/>
          </p:cNvPicPr>
          <p:nvPr>
            <p:ph idx="1"/>
          </p:nvPr>
        </p:nvPicPr>
        <p:blipFill>
          <a:blip r:embed="rId2" cstate="print"/>
          <a:stretch>
            <a:fillRect/>
          </a:stretch>
        </p:blipFill>
        <p:spPr>
          <a:xfrm>
            <a:off x="609601" y="1447800"/>
            <a:ext cx="7848600" cy="434340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150</TotalTime>
  <Words>597</Words>
  <Application>Microsoft Office PowerPoint</Application>
  <PresentationFormat>On-screen Show (4:3)</PresentationFormat>
  <Paragraphs>39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Recycling: Paper, Plastic, or Poison? </vt:lpstr>
      <vt:lpstr>Introduction</vt:lpstr>
      <vt:lpstr>Thesis and Framing Statement</vt:lpstr>
      <vt:lpstr>Recycling prevents excess waste</vt:lpstr>
      <vt:lpstr>Dispose of Hazardous Product Properly</vt:lpstr>
      <vt:lpstr>Prevents Overcrowding of the Landfills</vt:lpstr>
      <vt:lpstr>Overcrowded Landfill</vt:lpstr>
      <vt:lpstr>Arguments Against Recycling</vt:lpstr>
      <vt:lpstr>Waste Vs. Recycling (Special) </vt:lpstr>
      <vt:lpstr>Conclusion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Presentation</dc:title>
  <dc:creator>Dave</dc:creator>
  <cp:lastModifiedBy>me</cp:lastModifiedBy>
  <cp:revision>27</cp:revision>
  <dcterms:created xsi:type="dcterms:W3CDTF">2011-05-07T01:59:54Z</dcterms:created>
  <dcterms:modified xsi:type="dcterms:W3CDTF">2012-12-03T02:56:41Z</dcterms:modified>
</cp:coreProperties>
</file>