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4" r:id="rId3"/>
    <p:sldId id="265" r:id="rId4"/>
    <p:sldId id="267" r:id="rId5"/>
    <p:sldId id="268" r:id="rId6"/>
    <p:sldId id="270" r:id="rId7"/>
    <p:sldId id="273" r:id="rId8"/>
    <p:sldId id="272" r:id="rId9"/>
    <p:sldId id="274"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2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973976-29D4-4582-8B73-3C9CA3EAE907}" type="datetimeFigureOut">
              <a:rPr lang="en-US" smtClean="0"/>
              <a:t>10/5/2012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DA6BEF-6835-438E-90F7-56E6A675955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DA6BEF-6835-438E-90F7-56E6A6759554}"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Nocosomial</a:t>
            </a:r>
            <a:r>
              <a:rPr lang="en-US" dirty="0" smtClean="0"/>
              <a:t> Infections, also known</a:t>
            </a:r>
            <a:r>
              <a:rPr lang="en-US" baseline="0" dirty="0" smtClean="0"/>
              <a:t> as Hospital-Acquired Infections, pose a serious threat to patients. In 2007 nearly 2 million patients acquired Nis, and nearly 100,000 of those patients died as a result.</a:t>
            </a:r>
            <a:endParaRPr lang="en-US" dirty="0"/>
          </a:p>
        </p:txBody>
      </p:sp>
      <p:sp>
        <p:nvSpPr>
          <p:cNvPr id="4" name="Slide Number Placeholder 3"/>
          <p:cNvSpPr>
            <a:spLocks noGrp="1"/>
          </p:cNvSpPr>
          <p:nvPr>
            <p:ph type="sldNum" sz="quarter" idx="10"/>
          </p:nvPr>
        </p:nvSpPr>
        <p:spPr/>
        <p:txBody>
          <a:bodyPr/>
          <a:lstStyle/>
          <a:p>
            <a:fld id="{97DA6BEF-6835-438E-90F7-56E6A6759554}"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hand</a:t>
            </a:r>
            <a:r>
              <a:rPr lang="en-US" baseline="0" dirty="0" smtClean="0"/>
              <a:t> hygiene is one of the most effective ways to reduce the risk of Nis. Unfortunately, compliance with hand hygiene regimens is remarkably low. Doctors have some of the lowest rates of compliance, while nurses and health care assistants have the highest, at just over 40%.</a:t>
            </a:r>
            <a:endParaRPr lang="en-US" dirty="0"/>
          </a:p>
        </p:txBody>
      </p:sp>
      <p:sp>
        <p:nvSpPr>
          <p:cNvPr id="4" name="Slide Number Placeholder 3"/>
          <p:cNvSpPr>
            <a:spLocks noGrp="1"/>
          </p:cNvSpPr>
          <p:nvPr>
            <p:ph type="sldNum" sz="quarter" idx="10"/>
          </p:nvPr>
        </p:nvSpPr>
        <p:spPr/>
        <p:txBody>
          <a:bodyPr/>
          <a:lstStyle/>
          <a:p>
            <a:fld id="{97DA6BEF-6835-438E-90F7-56E6A6759554}"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use of a</a:t>
            </a:r>
            <a:r>
              <a:rPr lang="en-US" dirty="0" smtClean="0"/>
              <a:t>lcohol-based solutions</a:t>
            </a:r>
            <a:r>
              <a:rPr lang="en-US" baseline="0" dirty="0" smtClean="0"/>
              <a:t> is one of the most effective ways to maintain good hand hygiene. Not only is it effective against many hand-borne pathogens, it is also more convenient than using soap and water, which may lead to higher rates of compliance</a:t>
            </a:r>
            <a:endParaRPr lang="en-US" dirty="0"/>
          </a:p>
        </p:txBody>
      </p:sp>
      <p:sp>
        <p:nvSpPr>
          <p:cNvPr id="4" name="Slide Number Placeholder 3"/>
          <p:cNvSpPr>
            <a:spLocks noGrp="1"/>
          </p:cNvSpPr>
          <p:nvPr>
            <p:ph type="sldNum" sz="quarter" idx="10"/>
          </p:nvPr>
        </p:nvSpPr>
        <p:spPr/>
        <p:txBody>
          <a:bodyPr/>
          <a:lstStyle/>
          <a:p>
            <a:fld id="{97DA6BEF-6835-438E-90F7-56E6A6759554}"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recent study tracked</a:t>
            </a:r>
            <a:r>
              <a:rPr lang="en-US" baseline="0" dirty="0" smtClean="0"/>
              <a:t> the use of </a:t>
            </a:r>
            <a:r>
              <a:rPr lang="en-US" baseline="0" dirty="0" err="1" smtClean="0"/>
              <a:t>Spirigel</a:t>
            </a:r>
            <a:r>
              <a:rPr lang="en-US" baseline="0" dirty="0" smtClean="0"/>
              <a:t> dispensers placed at the bedside of every patient in a major hospital. After a year of use, the rates of </a:t>
            </a:r>
            <a:r>
              <a:rPr lang="en-US" baseline="0" dirty="0" err="1" smtClean="0"/>
              <a:t>nocosomial</a:t>
            </a:r>
            <a:r>
              <a:rPr lang="en-US" baseline="0" dirty="0" smtClean="0"/>
              <a:t> infections in the hospital dropped significantly. </a:t>
            </a:r>
            <a:endParaRPr lang="en-US" dirty="0"/>
          </a:p>
        </p:txBody>
      </p:sp>
      <p:sp>
        <p:nvSpPr>
          <p:cNvPr id="4" name="Slide Number Placeholder 3"/>
          <p:cNvSpPr>
            <a:spLocks noGrp="1"/>
          </p:cNvSpPr>
          <p:nvPr>
            <p:ph type="sldNum" sz="quarter" idx="10"/>
          </p:nvPr>
        </p:nvSpPr>
        <p:spPr/>
        <p:txBody>
          <a:bodyPr/>
          <a:lstStyle/>
          <a:p>
            <a:fld id="{97DA6BEF-6835-438E-90F7-56E6A6759554}"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Washing</a:t>
            </a:r>
            <a:r>
              <a:rPr lang="en-US" baseline="0" dirty="0" smtClean="0"/>
              <a:t> with regular soap is fairly ineffective against hand-borne pathogens. Even washing with antimicrobial soap is often ineffective, as many health-care workers do not spend an adequate amount of time washing.</a:t>
            </a:r>
            <a:endParaRPr lang="en-US" dirty="0"/>
          </a:p>
        </p:txBody>
      </p:sp>
      <p:sp>
        <p:nvSpPr>
          <p:cNvPr id="4" name="Slide Number Placeholder 3"/>
          <p:cNvSpPr>
            <a:spLocks noGrp="1"/>
          </p:cNvSpPr>
          <p:nvPr>
            <p:ph type="sldNum" sz="quarter" idx="10"/>
          </p:nvPr>
        </p:nvSpPr>
        <p:spPr/>
        <p:txBody>
          <a:bodyPr/>
          <a:lstStyle/>
          <a:p>
            <a:fld id="{97DA6BEF-6835-438E-90F7-56E6A6759554}"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Alcohol-based solutions are more effective than antimicrobial soap for use</a:t>
            </a:r>
            <a:r>
              <a:rPr lang="en-US" baseline="0" dirty="0" smtClean="0"/>
              <a:t> in hand hygiene regimens. A recent study showed that nurses prefer the convenience of alcohol-based solutions for hand hygiene, which may lead to greater levels of compliance</a:t>
            </a:r>
            <a:endParaRPr lang="en-US" dirty="0"/>
          </a:p>
        </p:txBody>
      </p:sp>
      <p:sp>
        <p:nvSpPr>
          <p:cNvPr id="4" name="Slide Number Placeholder 3"/>
          <p:cNvSpPr>
            <a:spLocks noGrp="1"/>
          </p:cNvSpPr>
          <p:nvPr>
            <p:ph type="sldNum" sz="quarter" idx="10"/>
          </p:nvPr>
        </p:nvSpPr>
        <p:spPr/>
        <p:txBody>
          <a:bodyPr/>
          <a:lstStyle/>
          <a:p>
            <a:fld id="{97DA6BEF-6835-438E-90F7-56E6A6759554}"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Nocosomial</a:t>
            </a:r>
            <a:r>
              <a:rPr lang="en-US" dirty="0" smtClean="0"/>
              <a:t> infections are a serious threat to patients.</a:t>
            </a:r>
            <a:r>
              <a:rPr lang="en-US" baseline="0" dirty="0" smtClean="0"/>
              <a:t> The use of alcohol-based solutions for hand hygiene may lead to higher rates of compliance, and may help to reduce the risk of such infections.</a:t>
            </a:r>
            <a:endParaRPr lang="en-US" dirty="0"/>
          </a:p>
        </p:txBody>
      </p:sp>
      <p:sp>
        <p:nvSpPr>
          <p:cNvPr id="4" name="Slide Number Placeholder 3"/>
          <p:cNvSpPr>
            <a:spLocks noGrp="1"/>
          </p:cNvSpPr>
          <p:nvPr>
            <p:ph type="sldNum" sz="quarter" idx="10"/>
          </p:nvPr>
        </p:nvSpPr>
        <p:spPr/>
        <p:txBody>
          <a:bodyPr/>
          <a:lstStyle/>
          <a:p>
            <a:fld id="{97DA6BEF-6835-438E-90F7-56E6A6759554}"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the effort to reduce the threat of </a:t>
            </a:r>
            <a:r>
              <a:rPr lang="en-US" baseline="0" dirty="0" err="1" smtClean="0"/>
              <a:t>nocosomial</a:t>
            </a:r>
            <a:r>
              <a:rPr lang="en-US" baseline="0" dirty="0" smtClean="0"/>
              <a:t> infections, hospitals and other clinical settings should install alcohol-based solution dispensers wherever possible, develop comprehensive hand hygiene regimens, and follow up with audits and ongoing educational programs about hand hygiene.</a:t>
            </a:r>
            <a:endParaRPr lang="en-US" dirty="0"/>
          </a:p>
        </p:txBody>
      </p:sp>
      <p:sp>
        <p:nvSpPr>
          <p:cNvPr id="4" name="Slide Number Placeholder 3"/>
          <p:cNvSpPr>
            <a:spLocks noGrp="1"/>
          </p:cNvSpPr>
          <p:nvPr>
            <p:ph type="sldNum" sz="quarter" idx="10"/>
          </p:nvPr>
        </p:nvSpPr>
        <p:spPr/>
        <p:txBody>
          <a:bodyPr/>
          <a:lstStyle/>
          <a:p>
            <a:fld id="{97DA6BEF-6835-438E-90F7-56E6A6759554}"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078A4B-3558-4793-A424-BBD1B3FF43D3}" type="datetimeFigureOut">
              <a:rPr lang="en-US" smtClean="0"/>
              <a:t>10/5/2012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2A3C312-6265-42DF-B750-A9C0E1104CD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078A4B-3558-4793-A424-BBD1B3FF43D3}" type="datetimeFigureOut">
              <a:rPr lang="en-US" smtClean="0"/>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3C312-6265-42DF-B750-A9C0E1104C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078A4B-3558-4793-A424-BBD1B3FF43D3}" type="datetimeFigureOut">
              <a:rPr lang="en-US" smtClean="0"/>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3C312-6265-42DF-B750-A9C0E1104C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078A4B-3558-4793-A424-BBD1B3FF43D3}" type="datetimeFigureOut">
              <a:rPr lang="en-US" smtClean="0"/>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3C312-6265-42DF-B750-A9C0E1104C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078A4B-3558-4793-A424-BBD1B3FF43D3}" type="datetimeFigureOut">
              <a:rPr lang="en-US" smtClean="0"/>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3C312-6265-42DF-B750-A9C0E1104CD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078A4B-3558-4793-A424-BBD1B3FF43D3}" type="datetimeFigureOut">
              <a:rPr lang="en-US" smtClean="0"/>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3C312-6265-42DF-B750-A9C0E1104C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078A4B-3558-4793-A424-BBD1B3FF43D3}" type="datetimeFigureOut">
              <a:rPr lang="en-US" smtClean="0"/>
              <a:t>10/5/2012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A3C312-6265-42DF-B750-A9C0E1104C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078A4B-3558-4793-A424-BBD1B3FF43D3}" type="datetimeFigureOut">
              <a:rPr lang="en-US" smtClean="0"/>
              <a:t>10/5/2012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A3C312-6265-42DF-B750-A9C0E1104C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078A4B-3558-4793-A424-BBD1B3FF43D3}" type="datetimeFigureOut">
              <a:rPr lang="en-US" smtClean="0"/>
              <a:t>10/5/2012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A3C312-6265-42DF-B750-A9C0E1104C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078A4B-3558-4793-A424-BBD1B3FF43D3}" type="datetimeFigureOut">
              <a:rPr lang="en-US" smtClean="0"/>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3C312-6265-42DF-B750-A9C0E1104CD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078A4B-3558-4793-A424-BBD1B3FF43D3}" type="datetimeFigureOut">
              <a:rPr lang="en-US" smtClean="0"/>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2A3C312-6265-42DF-B750-A9C0E1104CD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078A4B-3558-4793-A424-BBD1B3FF43D3}" type="datetimeFigureOut">
              <a:rPr lang="en-US" smtClean="0"/>
              <a:t>10/5/2012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A3C312-6265-42DF-B750-A9C0E1104CD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Reducing </a:t>
            </a:r>
            <a:r>
              <a:rPr lang="en-US" dirty="0" err="1" smtClean="0"/>
              <a:t>Nosocomial</a:t>
            </a:r>
            <a:r>
              <a:rPr lang="en-US" dirty="0" smtClean="0"/>
              <a:t> Infections</a:t>
            </a:r>
            <a:endParaRPr lang="en-US" dirty="0"/>
          </a:p>
        </p:txBody>
      </p:sp>
      <p:sp>
        <p:nvSpPr>
          <p:cNvPr id="3" name="Subtitle 2"/>
          <p:cNvSpPr>
            <a:spLocks noGrp="1"/>
          </p:cNvSpPr>
          <p:nvPr>
            <p:ph type="subTitle" idx="1"/>
          </p:nvPr>
        </p:nvSpPr>
        <p:spPr/>
        <p:txBody>
          <a:bodyPr/>
          <a:lstStyle/>
          <a:p>
            <a:r>
              <a:rPr lang="en-US" dirty="0" smtClean="0"/>
              <a:t>Comparing the Efficacy of Alcohol-Based Solutions and Soap-Based Hand-washing in Reducing </a:t>
            </a:r>
          </a:p>
          <a:p>
            <a:r>
              <a:rPr lang="en-US" dirty="0" smtClean="0"/>
              <a:t>Hand-Borne Pathogens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normAutofit/>
          </a:bodyPr>
          <a:lstStyle/>
          <a:p>
            <a:pPr>
              <a:buNone/>
            </a:pPr>
            <a:r>
              <a:rPr lang="en-US" sz="1200" dirty="0" err="1" smtClean="0"/>
              <a:t>Beyea</a:t>
            </a:r>
            <a:r>
              <a:rPr lang="en-US" sz="1200" dirty="0" smtClean="0"/>
              <a:t>, Suzanne. </a:t>
            </a:r>
            <a:r>
              <a:rPr lang="en-US" sz="1200" dirty="0" err="1" smtClean="0"/>
              <a:t>Nocosomial</a:t>
            </a:r>
            <a:r>
              <a:rPr lang="en-US" sz="1200" dirty="0" smtClean="0"/>
              <a:t> Infections; Hand-Washing Compliance; Comparing Hand Hygiene Protocols; Sensor-Operated Faucets. Association of Operating Room Nurses Journal. 77(3). March 2003.</a:t>
            </a:r>
          </a:p>
          <a:p>
            <a:pPr>
              <a:buNone/>
            </a:pPr>
            <a:endParaRPr lang="en-US" sz="1200" dirty="0" smtClean="0"/>
          </a:p>
          <a:p>
            <a:pPr>
              <a:buNone/>
            </a:pPr>
            <a:r>
              <a:rPr lang="en-US" sz="1200" dirty="0" err="1" smtClean="0"/>
              <a:t>Kampf</a:t>
            </a:r>
            <a:r>
              <a:rPr lang="en-US" sz="1200" dirty="0" smtClean="0"/>
              <a:t>, G; Loffler, H; </a:t>
            </a:r>
            <a:r>
              <a:rPr lang="en-US" sz="1200" dirty="0" err="1" smtClean="0"/>
              <a:t>Gastmeier</a:t>
            </a:r>
            <a:r>
              <a:rPr lang="en-US" sz="1200" dirty="0" smtClean="0"/>
              <a:t>, P.  Hand Hygiene for the Prevention of </a:t>
            </a:r>
            <a:r>
              <a:rPr lang="en-US" sz="1200" dirty="0" err="1" smtClean="0"/>
              <a:t>Nosocomial</a:t>
            </a:r>
            <a:r>
              <a:rPr lang="en-US" sz="1200" dirty="0" smtClean="0"/>
              <a:t> Infections.  </a:t>
            </a:r>
            <a:r>
              <a:rPr lang="en-US" sz="1200" dirty="0" err="1" smtClean="0"/>
              <a:t>Aerzteblatt</a:t>
            </a:r>
            <a:r>
              <a:rPr lang="en-US" sz="1200" dirty="0" smtClean="0"/>
              <a:t>-International. 106(40).  2009.</a:t>
            </a:r>
          </a:p>
          <a:p>
            <a:pPr>
              <a:buNone/>
            </a:pPr>
            <a:endParaRPr lang="en-US" sz="1200" dirty="0" smtClean="0"/>
          </a:p>
          <a:p>
            <a:pPr>
              <a:buNone/>
            </a:pPr>
            <a:r>
              <a:rPr lang="en-US" sz="1200" dirty="0" err="1" smtClean="0"/>
              <a:t>McFee</a:t>
            </a:r>
            <a:r>
              <a:rPr lang="en-US" sz="1200" dirty="0" smtClean="0"/>
              <a:t>, Robin B. </a:t>
            </a:r>
            <a:r>
              <a:rPr lang="en-US" sz="1200" dirty="0" err="1" smtClean="0"/>
              <a:t>Nocosomial</a:t>
            </a:r>
            <a:r>
              <a:rPr lang="en-US" sz="1200" dirty="0" smtClean="0"/>
              <a:t> of Hospital-acquired Infections: An Overview. Disease-A-Month. 55(7). July 2009</a:t>
            </a:r>
            <a:r>
              <a:rPr lang="en-US" sz="1200" dirty="0" smtClean="0"/>
              <a:t>.</a:t>
            </a:r>
          </a:p>
          <a:p>
            <a:pPr>
              <a:buNone/>
            </a:pPr>
            <a:endParaRPr lang="en-US" sz="1200" dirty="0" smtClean="0"/>
          </a:p>
          <a:p>
            <a:pPr>
              <a:buNone/>
            </a:pPr>
            <a:r>
              <a:rPr lang="en-US" sz="1200" dirty="0" err="1" smtClean="0"/>
              <a:t>Rao</a:t>
            </a:r>
            <a:r>
              <a:rPr lang="en-US" sz="1200" dirty="0" smtClean="0"/>
              <a:t>, G. </a:t>
            </a:r>
            <a:r>
              <a:rPr lang="en-US" sz="1200" dirty="0" err="1" smtClean="0"/>
              <a:t>Gopal</a:t>
            </a:r>
            <a:r>
              <a:rPr lang="en-US" sz="1200" dirty="0" smtClean="0"/>
              <a:t>; </a:t>
            </a:r>
            <a:r>
              <a:rPr lang="en-US" sz="1200" dirty="0" err="1" smtClean="0"/>
              <a:t>Jeanes</a:t>
            </a:r>
            <a:r>
              <a:rPr lang="en-US" sz="1200" dirty="0" smtClean="0"/>
              <a:t>, A.; </a:t>
            </a:r>
            <a:r>
              <a:rPr lang="en-US" sz="1200" dirty="0" err="1" smtClean="0"/>
              <a:t>Osman</a:t>
            </a:r>
            <a:r>
              <a:rPr lang="en-US" sz="1200" dirty="0" smtClean="0"/>
              <a:t>, M.; </a:t>
            </a:r>
            <a:r>
              <a:rPr lang="en-US" sz="1200" dirty="0" err="1" smtClean="0"/>
              <a:t>Aylott</a:t>
            </a:r>
            <a:r>
              <a:rPr lang="en-US" sz="1200" dirty="0" smtClean="0"/>
              <a:t>, C.; Green, J. Marketing Hand Hygiene in Hospitals: A Case Study. Journal of Hospital Infection. 60(1). January 2002.</a:t>
            </a:r>
          </a:p>
          <a:p>
            <a:pPr>
              <a:buNone/>
            </a:pPr>
            <a:endParaRPr lang="en-US" sz="1200" dirty="0" smtClean="0"/>
          </a:p>
          <a:p>
            <a:pPr>
              <a:buNone/>
            </a:pPr>
            <a:r>
              <a:rPr lang="en-US" sz="1200" dirty="0" smtClean="0"/>
              <a:t>Rome, M.; </a:t>
            </a:r>
            <a:r>
              <a:rPr lang="en-US" sz="1200" dirty="0" err="1" smtClean="0"/>
              <a:t>Sabel</a:t>
            </a:r>
            <a:r>
              <a:rPr lang="en-US" sz="1200" dirty="0" smtClean="0"/>
              <a:t>, A.; Price, C.S.; </a:t>
            </a:r>
            <a:r>
              <a:rPr lang="en-US" sz="1200" dirty="0" err="1" smtClean="0"/>
              <a:t>Mehler</a:t>
            </a:r>
            <a:r>
              <a:rPr lang="en-US" sz="1200" dirty="0" smtClean="0"/>
              <a:t>, P.S. Hand Hygiene Compliance.  Journal of Hospital Infection. 65(2). February 2007.</a:t>
            </a:r>
          </a:p>
          <a:p>
            <a:pPr>
              <a:buNone/>
            </a:pPr>
            <a:endParaRPr lang="en-US" sz="1200" dirty="0" smtClean="0"/>
          </a:p>
          <a:p>
            <a:pPr>
              <a:buNone/>
            </a:pPr>
            <a:r>
              <a:rPr lang="en-US" sz="1200" dirty="0" err="1" smtClean="0"/>
              <a:t>Saloojee</a:t>
            </a:r>
            <a:r>
              <a:rPr lang="en-US" sz="1200" dirty="0" smtClean="0"/>
              <a:t>, H.; </a:t>
            </a:r>
            <a:r>
              <a:rPr lang="en-US" sz="1200" dirty="0" err="1" smtClean="0"/>
              <a:t>Steenhoff</a:t>
            </a:r>
            <a:r>
              <a:rPr lang="en-US" sz="1200" dirty="0" smtClean="0"/>
              <a:t>, A. The Health Professional’s Role in Preventing </a:t>
            </a:r>
            <a:r>
              <a:rPr lang="en-US" sz="1200" dirty="0" err="1" smtClean="0"/>
              <a:t>Nocosomial</a:t>
            </a:r>
            <a:r>
              <a:rPr lang="en-US" sz="1200" dirty="0" smtClean="0"/>
              <a:t> Infections. Postgraduate Medical Journal. 77(903). 2000.</a:t>
            </a:r>
          </a:p>
          <a:p>
            <a:pPr>
              <a:buNone/>
            </a:pPr>
            <a:endParaRPr lang="en-US" sz="1200" dirty="0" smtClean="0"/>
          </a:p>
          <a:p>
            <a:pPr>
              <a:buNone/>
            </a:pPr>
            <a:r>
              <a:rPr lang="en-US" sz="1200" dirty="0" smtClean="0"/>
              <a:t>Vincent, Jean-Louis. </a:t>
            </a:r>
            <a:r>
              <a:rPr lang="en-US" sz="1200" dirty="0" err="1" smtClean="0"/>
              <a:t>Nocosomial</a:t>
            </a:r>
            <a:r>
              <a:rPr lang="en-US" sz="1200" dirty="0" smtClean="0"/>
              <a:t> Infections in Adult Intensive-Care Units. The Lancet. 361(9374). 14 June 2003.</a:t>
            </a: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Nosocomial</a:t>
            </a:r>
            <a:r>
              <a:rPr lang="en-US" dirty="0" smtClean="0"/>
              <a:t> Infections: Statistics</a:t>
            </a:r>
            <a:endParaRPr lang="en-US" dirty="0"/>
          </a:p>
        </p:txBody>
      </p:sp>
      <p:sp>
        <p:nvSpPr>
          <p:cNvPr id="3" name="Content Placeholder 2"/>
          <p:cNvSpPr>
            <a:spLocks noGrp="1"/>
          </p:cNvSpPr>
          <p:nvPr>
            <p:ph idx="1"/>
          </p:nvPr>
        </p:nvSpPr>
        <p:spPr>
          <a:xfrm>
            <a:off x="457200" y="1935480"/>
            <a:ext cx="8229600" cy="4465320"/>
          </a:xfrm>
        </p:spPr>
        <p:txBody>
          <a:bodyPr>
            <a:normAutofit/>
          </a:bodyPr>
          <a:lstStyle/>
          <a:p>
            <a:r>
              <a:rPr lang="en-US" dirty="0" err="1" smtClean="0"/>
              <a:t>Nosocomial</a:t>
            </a:r>
            <a:r>
              <a:rPr lang="en-US" dirty="0" smtClean="0"/>
              <a:t> infections affect about 30% of patients in Intensive-Care units</a:t>
            </a:r>
            <a:endParaRPr lang="en-US" sz="1200" dirty="0" smtClean="0"/>
          </a:p>
          <a:p>
            <a:endParaRPr lang="en-US" dirty="0" smtClean="0"/>
          </a:p>
          <a:p>
            <a:r>
              <a:rPr lang="en-US" dirty="0" smtClean="0"/>
              <a:t>A 2007 Study Found that 1.7 Million Patients in the U.S Acquired </a:t>
            </a:r>
            <a:r>
              <a:rPr lang="en-US" dirty="0" err="1" smtClean="0"/>
              <a:t>Nosocomial</a:t>
            </a:r>
            <a:r>
              <a:rPr lang="en-US" dirty="0" smtClean="0"/>
              <a:t> Infections</a:t>
            </a:r>
          </a:p>
          <a:p>
            <a:endParaRPr lang="en-US" dirty="0" smtClean="0"/>
          </a:p>
          <a:p>
            <a:r>
              <a:rPr lang="en-US" dirty="0" smtClean="0"/>
              <a:t>99,000 of Those Patients Died from Their </a:t>
            </a:r>
            <a:r>
              <a:rPr lang="en-US" dirty="0" err="1" smtClean="0"/>
              <a:t>Nosocomial</a:t>
            </a:r>
            <a:r>
              <a:rPr lang="en-US" dirty="0" smtClean="0"/>
              <a:t> Infections</a:t>
            </a:r>
          </a:p>
          <a:p>
            <a:endParaRPr lang="en-US" dirty="0" smtClean="0"/>
          </a:p>
          <a:p>
            <a:pPr>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 Hygiene</a:t>
            </a:r>
            <a:endParaRPr lang="en-US" dirty="0"/>
          </a:p>
        </p:txBody>
      </p:sp>
      <p:sp>
        <p:nvSpPr>
          <p:cNvPr id="3" name="Content Placeholder 2"/>
          <p:cNvSpPr>
            <a:spLocks noGrp="1"/>
          </p:cNvSpPr>
          <p:nvPr>
            <p:ph idx="1"/>
          </p:nvPr>
        </p:nvSpPr>
        <p:spPr/>
        <p:txBody>
          <a:bodyPr/>
          <a:lstStyle/>
          <a:p>
            <a:r>
              <a:rPr lang="en-US" dirty="0" smtClean="0"/>
              <a:t>Good Hand Hygiene is An Effective Way to Reduce the Presence and Transfer of Hand-Borne Pathogens</a:t>
            </a:r>
          </a:p>
          <a:p>
            <a:endParaRPr lang="en-US" dirty="0" smtClean="0"/>
          </a:p>
          <a:p>
            <a:r>
              <a:rPr lang="en-US" dirty="0" smtClean="0"/>
              <a:t>Compliance With Hand-Washing Protocols  and Standards is Often Very Low</a:t>
            </a:r>
          </a:p>
          <a:p>
            <a:endParaRPr lang="en-US" dirty="0" smtClean="0"/>
          </a:p>
          <a:p>
            <a:r>
              <a:rPr lang="en-US" dirty="0" smtClean="0"/>
              <a:t>Nurses and Healthcare Assistants Have the Highest Rate of Compliance at Just Over 40%</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Alcohol-Based Cleaning Solutions and Hand Hygiene Compliance</a:t>
            </a:r>
            <a:endParaRPr lang="en-US" dirty="0"/>
          </a:p>
        </p:txBody>
      </p:sp>
      <p:sp>
        <p:nvSpPr>
          <p:cNvPr id="3" name="Content Placeholder 2"/>
          <p:cNvSpPr>
            <a:spLocks noGrp="1"/>
          </p:cNvSpPr>
          <p:nvPr>
            <p:ph idx="1"/>
          </p:nvPr>
        </p:nvSpPr>
        <p:spPr/>
        <p:txBody>
          <a:bodyPr/>
          <a:lstStyle/>
          <a:p>
            <a:r>
              <a:rPr lang="en-US" dirty="0" smtClean="0"/>
              <a:t>Alcohol-Based Hand Cleaning Is An Effective Way to Reduce Pathogen Levels on Hands</a:t>
            </a:r>
          </a:p>
          <a:p>
            <a:pPr>
              <a:buNone/>
            </a:pPr>
            <a:endParaRPr lang="en-US" dirty="0" smtClean="0"/>
          </a:p>
          <a:p>
            <a:r>
              <a:rPr lang="en-US" dirty="0" smtClean="0"/>
              <a:t>Dispensers for Alcohol-Based Hand Cleaning Solutions Are Convenient And Easy To Install Without the Need for Plumbing Fixtures</a:t>
            </a:r>
          </a:p>
          <a:p>
            <a:endParaRPr lang="en-US" dirty="0" smtClean="0"/>
          </a:p>
          <a:p>
            <a:r>
              <a:rPr lang="en-US" dirty="0" smtClean="0"/>
              <a:t>Easy Access to Alcohol-Based Cleaning Solutions Has Been Shown to Increase Compliance With Hand Hygiene Regimens and Protocols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Effect of Alcohol-Based Hand Hygiene on Rates of </a:t>
            </a:r>
            <a:r>
              <a:rPr lang="en-US" sz="4000" dirty="0" err="1" smtClean="0"/>
              <a:t>Nosocomial</a:t>
            </a:r>
            <a:r>
              <a:rPr lang="en-US" sz="4000" dirty="0" smtClean="0"/>
              <a:t> Infections</a:t>
            </a:r>
            <a:endParaRPr lang="en-US" sz="4000" dirty="0"/>
          </a:p>
        </p:txBody>
      </p:sp>
      <p:sp>
        <p:nvSpPr>
          <p:cNvPr id="3" name="Content Placeholder 2"/>
          <p:cNvSpPr>
            <a:spLocks noGrp="1"/>
          </p:cNvSpPr>
          <p:nvPr>
            <p:ph idx="1"/>
          </p:nvPr>
        </p:nvSpPr>
        <p:spPr/>
        <p:txBody>
          <a:bodyPr/>
          <a:lstStyle/>
          <a:p>
            <a:pPr>
              <a:buNone/>
            </a:pPr>
            <a:endParaRPr lang="en-US" dirty="0" smtClean="0"/>
          </a:p>
          <a:p>
            <a:r>
              <a:rPr lang="en-US" dirty="0" smtClean="0"/>
              <a:t>A Recent Study Tracked the Results After </a:t>
            </a:r>
            <a:r>
              <a:rPr lang="en-US" dirty="0" err="1" smtClean="0"/>
              <a:t>Spirigel</a:t>
            </a:r>
            <a:r>
              <a:rPr lang="en-US" dirty="0" smtClean="0"/>
              <a:t> Dispensers were placed at the Bedside of Every Patient in a Major Hospital</a:t>
            </a:r>
          </a:p>
          <a:p>
            <a:endParaRPr lang="en-US" dirty="0" smtClean="0"/>
          </a:p>
          <a:p>
            <a:r>
              <a:rPr lang="en-US" dirty="0" smtClean="0"/>
              <a:t>In the Year Following the Installation of Bedside Dispensers the Incidence of MRSA and CDAD Infections Dropped Significantly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Soap-Based Hand Washing</a:t>
            </a:r>
            <a:endParaRPr lang="en-US" dirty="0"/>
          </a:p>
        </p:txBody>
      </p:sp>
      <p:sp>
        <p:nvSpPr>
          <p:cNvPr id="3" name="Content Placeholder 2"/>
          <p:cNvSpPr>
            <a:spLocks noGrp="1"/>
          </p:cNvSpPr>
          <p:nvPr>
            <p:ph idx="1"/>
          </p:nvPr>
        </p:nvSpPr>
        <p:spPr/>
        <p:txBody>
          <a:bodyPr/>
          <a:lstStyle/>
          <a:p>
            <a:r>
              <a:rPr lang="en-US" dirty="0" smtClean="0"/>
              <a:t>Washing with Regular Soap is Less Effective Than Hygienic Hand Disinfection</a:t>
            </a:r>
          </a:p>
          <a:p>
            <a:r>
              <a:rPr lang="en-US" dirty="0" smtClean="0"/>
              <a:t>Even Washing For Several Minutes Has A Minimal Effect on Physiological Flora</a:t>
            </a:r>
          </a:p>
          <a:p>
            <a:r>
              <a:rPr lang="en-US" dirty="0" smtClean="0"/>
              <a:t>Washing With Antimicrobial Soap is More Effective Than Washing With Regular Soap, but…</a:t>
            </a:r>
          </a:p>
          <a:p>
            <a:r>
              <a:rPr lang="en-US" dirty="0" smtClean="0"/>
              <a:t>The Duration of Hand-washing With Antimicrobial Soap Is Often Too Brief to Be Effective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smtClean="0"/>
              <a:t>Soap-Based Hand-Washing</a:t>
            </a:r>
            <a:endParaRPr lang="en-US" sz="4200" dirty="0"/>
          </a:p>
        </p:txBody>
      </p:sp>
      <p:sp>
        <p:nvSpPr>
          <p:cNvPr id="3" name="Content Placeholder 2"/>
          <p:cNvSpPr>
            <a:spLocks noGrp="1"/>
          </p:cNvSpPr>
          <p:nvPr>
            <p:ph idx="1"/>
          </p:nvPr>
        </p:nvSpPr>
        <p:spPr/>
        <p:txBody>
          <a:bodyPr/>
          <a:lstStyle/>
          <a:p>
            <a:endParaRPr lang="en-US" dirty="0" smtClean="0"/>
          </a:p>
          <a:p>
            <a:r>
              <a:rPr lang="en-US" dirty="0" smtClean="0"/>
              <a:t>Studies Have Shown That Using Alcohol-Based Solutions for Hand Hygiene is More Effective Than Using regular Soap or Anti-Microbial Soap</a:t>
            </a:r>
          </a:p>
          <a:p>
            <a:endParaRPr lang="en-US" dirty="0" smtClean="0"/>
          </a:p>
          <a:p>
            <a:r>
              <a:rPr lang="en-US" dirty="0" smtClean="0"/>
              <a:t>Studies Have Shown That Nurses Prefer the Convenience of using Alcohol-Based Solutions for Hand Hygiene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dirty="0" err="1" smtClean="0"/>
              <a:t>Nocosomial</a:t>
            </a:r>
            <a:r>
              <a:rPr lang="en-US" dirty="0" smtClean="0"/>
              <a:t> Infections are a Serious Threat to Patients</a:t>
            </a:r>
          </a:p>
          <a:p>
            <a:endParaRPr lang="en-US" dirty="0" smtClean="0"/>
          </a:p>
          <a:p>
            <a:r>
              <a:rPr lang="en-US" dirty="0" smtClean="0"/>
              <a:t>Hand Hygiene is One of the Easiest Ways to Reduce the Risk of </a:t>
            </a:r>
            <a:r>
              <a:rPr lang="en-US" dirty="0" err="1" smtClean="0"/>
              <a:t>Nocosomial</a:t>
            </a:r>
            <a:r>
              <a:rPr lang="en-US" dirty="0" smtClean="0"/>
              <a:t> Infections</a:t>
            </a:r>
          </a:p>
          <a:p>
            <a:endParaRPr lang="en-US" dirty="0" smtClean="0"/>
          </a:p>
          <a:p>
            <a:r>
              <a:rPr lang="en-US" dirty="0" smtClean="0"/>
              <a:t>Alcohol-Based Solutions for Hand Hygiene are Superior to Anti-Microbial Soaps</a:t>
            </a:r>
          </a:p>
          <a:p>
            <a:endParaRPr lang="en-US" dirty="0" smtClean="0"/>
          </a:p>
          <a:p>
            <a:r>
              <a:rPr lang="en-US" dirty="0" smtClean="0"/>
              <a:t>The Convenience of Alcohol-Based Solutions for Hand Hygiene May Lead to Higher rates of Compliance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t>
            </a:r>
            <a:endParaRPr lang="en-US" dirty="0"/>
          </a:p>
        </p:txBody>
      </p:sp>
      <p:sp>
        <p:nvSpPr>
          <p:cNvPr id="3" name="Content Placeholder 2"/>
          <p:cNvSpPr>
            <a:spLocks noGrp="1"/>
          </p:cNvSpPr>
          <p:nvPr>
            <p:ph idx="1"/>
          </p:nvPr>
        </p:nvSpPr>
        <p:spPr/>
        <p:txBody>
          <a:bodyPr/>
          <a:lstStyle/>
          <a:p>
            <a:r>
              <a:rPr lang="en-US" dirty="0" smtClean="0"/>
              <a:t>Make Alcohol-Based Solution Dispensers Available at Every Patient’s Bedside </a:t>
            </a:r>
          </a:p>
          <a:p>
            <a:r>
              <a:rPr lang="en-US" dirty="0" smtClean="0"/>
              <a:t>Install Alcohol-Based Solution Dispensers Wherever Practical</a:t>
            </a:r>
          </a:p>
          <a:p>
            <a:r>
              <a:rPr lang="en-US" dirty="0" smtClean="0"/>
              <a:t>Develop Comprehensive Hand Hygiene Regimens for All health Care Workers</a:t>
            </a:r>
          </a:p>
          <a:p>
            <a:r>
              <a:rPr lang="en-US" dirty="0" smtClean="0"/>
              <a:t>Conduct </a:t>
            </a:r>
            <a:r>
              <a:rPr lang="en-US" dirty="0" smtClean="0"/>
              <a:t>R</a:t>
            </a:r>
            <a:r>
              <a:rPr lang="en-US" dirty="0" smtClean="0"/>
              <a:t>egular Audits and Ongoing Educational programs about hand Hygiene.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252</TotalTime>
  <Words>910</Words>
  <Application>Microsoft Office PowerPoint</Application>
  <PresentationFormat>On-screen Show (4:3)</PresentationFormat>
  <Paragraphs>80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Reducing Nosocomial Infections</vt:lpstr>
      <vt:lpstr>Nosocomial Infections: Statistics</vt:lpstr>
      <vt:lpstr>Hand Hygiene</vt:lpstr>
      <vt:lpstr>Alcohol-Based Cleaning Solutions and Hand Hygiene Compliance</vt:lpstr>
      <vt:lpstr>Effect of Alcohol-Based Hand Hygiene on Rates of Nosocomial Infections</vt:lpstr>
      <vt:lpstr>Soap-Based Hand Washing</vt:lpstr>
      <vt:lpstr>Soap-Based Hand-Washing</vt:lpstr>
      <vt:lpstr>Conclusions</vt:lpstr>
      <vt:lpstr>Recommendations </vt:lpstr>
      <vt:lpstr>References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Nosocomial Infections</dc:title>
  <dc:creator> </dc:creator>
  <cp:lastModifiedBy> </cp:lastModifiedBy>
  <cp:revision>25</cp:revision>
  <dcterms:created xsi:type="dcterms:W3CDTF">2012-10-05T20:06:34Z</dcterms:created>
  <dcterms:modified xsi:type="dcterms:W3CDTF">2012-10-06T00:19:28Z</dcterms:modified>
</cp:coreProperties>
</file>