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2" d="100"/>
          <a:sy n="32" d="100"/>
        </p:scale>
        <p:origin x="-96" y="-22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D01EC3-3A1F-46F4-9CF5-F7796CE3077E}" type="datetimeFigureOut">
              <a:rPr lang="en-US" smtClean="0"/>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01EC3-3A1F-46F4-9CF5-F7796CE3077E}" type="datetimeFigureOut">
              <a:rPr lang="en-US" smtClean="0"/>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01EC3-3A1F-46F4-9CF5-F7796CE3077E}" type="datetimeFigureOut">
              <a:rPr lang="en-US" smtClean="0"/>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D01EC3-3A1F-46F4-9CF5-F7796CE3077E}" type="datetimeFigureOut">
              <a:rPr lang="en-US" smtClean="0"/>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01EC3-3A1F-46F4-9CF5-F7796CE3077E}" type="datetimeFigureOut">
              <a:rPr lang="en-US" smtClean="0"/>
              <a:t>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D01EC3-3A1F-46F4-9CF5-F7796CE3077E}" type="datetimeFigureOut">
              <a:rPr lang="en-US" smtClean="0"/>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D01EC3-3A1F-46F4-9CF5-F7796CE3077E}" type="datetimeFigureOut">
              <a:rPr lang="en-US" smtClean="0"/>
              <a:t>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D01EC3-3A1F-46F4-9CF5-F7796CE3077E}" type="datetimeFigureOut">
              <a:rPr lang="en-US" smtClean="0"/>
              <a:t>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01EC3-3A1F-46F4-9CF5-F7796CE3077E}" type="datetimeFigureOut">
              <a:rPr lang="en-US" smtClean="0"/>
              <a:t>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01EC3-3A1F-46F4-9CF5-F7796CE3077E}" type="datetimeFigureOut">
              <a:rPr lang="en-US" smtClean="0"/>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01EC3-3A1F-46F4-9CF5-F7796CE3077E}" type="datetimeFigureOut">
              <a:rPr lang="en-US" smtClean="0"/>
              <a:t>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C2D79-71D5-42A9-AE8C-FFE64BF06C4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01EC3-3A1F-46F4-9CF5-F7796CE3077E}" type="datetimeFigureOut">
              <a:rPr lang="en-US" smtClean="0"/>
              <a:t>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C2D79-71D5-42A9-AE8C-FFE64BF06C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3.bp.blogspot.com/_3xlTh1qgqAQ/TPs_mDZ5hjI/AAAAAAAAABU/MUiD_m-ImzE/s1600/business.jpg"/>
          <p:cNvPicPr>
            <a:picLocks noChangeAspect="1" noChangeArrowheads="1"/>
          </p:cNvPicPr>
          <p:nvPr/>
        </p:nvPicPr>
        <p:blipFill>
          <a:blip r:embed="rId2"/>
          <a:srcRect/>
          <a:stretch>
            <a:fillRect/>
          </a:stretch>
        </p:blipFill>
        <p:spPr bwMode="auto">
          <a:xfrm>
            <a:off x="0" y="2209800"/>
            <a:ext cx="9144000" cy="4648200"/>
          </a:xfrm>
          <a:prstGeom prst="rect">
            <a:avLst/>
          </a:prstGeom>
          <a:noFill/>
        </p:spPr>
      </p:pic>
      <p:sp>
        <p:nvSpPr>
          <p:cNvPr id="2" name="Title 1"/>
          <p:cNvSpPr>
            <a:spLocks noGrp="1"/>
          </p:cNvSpPr>
          <p:nvPr>
            <p:ph type="ctrTitle"/>
          </p:nvPr>
        </p:nvSpPr>
        <p:spPr>
          <a:xfrm>
            <a:off x="685800" y="2743200"/>
            <a:ext cx="4038600" cy="3429000"/>
          </a:xfrm>
        </p:spPr>
        <p:txBody>
          <a:bodyPr>
            <a:normAutofit/>
          </a:bodyPr>
          <a:lstStyle/>
          <a:p>
            <a:r>
              <a:rPr lang="en-US" b="1" i="1" dirty="0" smtClean="0"/>
              <a:t>CAPSIM Reflection and Reaction Report Presentation </a:t>
            </a:r>
            <a:endParaRPr lang="en-US" b="1" i="1" dirty="0"/>
          </a:p>
        </p:txBody>
      </p:sp>
      <p:pic>
        <p:nvPicPr>
          <p:cNvPr id="1026" name="Picture 2" descr="http://openpr.com/images/articles/4/7/475bcd5b9a20bf8c9a46a4075e85b96c_g.jpg"/>
          <p:cNvPicPr>
            <a:picLocks noChangeAspect="1" noChangeArrowheads="1"/>
          </p:cNvPicPr>
          <p:nvPr/>
        </p:nvPicPr>
        <p:blipFill>
          <a:blip r:embed="rId3"/>
          <a:srcRect/>
          <a:stretch>
            <a:fillRect/>
          </a:stretch>
        </p:blipFill>
        <p:spPr bwMode="auto">
          <a:xfrm>
            <a:off x="685800" y="457200"/>
            <a:ext cx="7620000" cy="16668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strVal val="#ppt_w*0.70"/>
                                          </p:val>
                                        </p:tav>
                                        <p:tav tm="100000">
                                          <p:val>
                                            <p:strVal val="#ppt_w"/>
                                          </p:val>
                                        </p:tav>
                                      </p:tavLst>
                                    </p:anim>
                                    <p:anim calcmode="lin" valueType="num">
                                      <p:cBhvr>
                                        <p:cTn id="8" dur="1000" fill="hold"/>
                                        <p:tgtEl>
                                          <p:spTgt spid="1026"/>
                                        </p:tgtEl>
                                        <p:attrNameLst>
                                          <p:attrName>ppt_h</p:attrName>
                                        </p:attrNameLst>
                                      </p:cBhvr>
                                      <p:tavLst>
                                        <p:tav tm="0">
                                          <p:val>
                                            <p:strVal val="#ppt_h"/>
                                          </p:val>
                                        </p:tav>
                                        <p:tav tm="100000">
                                          <p:val>
                                            <p:strVal val="#ppt_h"/>
                                          </p:val>
                                        </p:tav>
                                      </p:tavLst>
                                    </p:anim>
                                    <p:animEffect transition="in" filter="fade">
                                      <p:cBhvr>
                                        <p:cTn id="9" dur="10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1028"/>
                                        </p:tgtEl>
                                        <p:attrNameLst>
                                          <p:attrName>style.visibility</p:attrName>
                                        </p:attrNameLst>
                                      </p:cBhvr>
                                      <p:to>
                                        <p:strVal val="visible"/>
                                      </p:to>
                                    </p:set>
                                    <p:animEffect transition="in" filter="diamond(in)">
                                      <p:cBhvr>
                                        <p:cTn id="14" dur="2000"/>
                                        <p:tgtEl>
                                          <p:spTgt spid="102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strVal val="#ppt_w*0.70"/>
                                          </p:val>
                                        </p:tav>
                                        <p:tav tm="100000">
                                          <p:val>
                                            <p:strVal val="#ppt_w"/>
                                          </p:val>
                                        </p:tav>
                                      </p:tavLst>
                                    </p:anim>
                                    <p:anim calcmode="lin" valueType="num">
                                      <p:cBhvr>
                                        <p:cTn id="20" dur="1000" fill="hold"/>
                                        <p:tgtEl>
                                          <p:spTgt spid="2"/>
                                        </p:tgtEl>
                                        <p:attrNameLst>
                                          <p:attrName>ppt_h</p:attrName>
                                        </p:attrNameLst>
                                      </p:cBhvr>
                                      <p:tavLst>
                                        <p:tav tm="0">
                                          <p:val>
                                            <p:strVal val="#ppt_h"/>
                                          </p:val>
                                        </p:tav>
                                        <p:tav tm="100000">
                                          <p:val>
                                            <p:strVal val="#ppt_h"/>
                                          </p:val>
                                        </p:tav>
                                      </p:tavLst>
                                    </p:anim>
                                    <p:animEffect transition="in" filter="fade">
                                      <p:cBhvr>
                                        <p:cTn id="2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0" y="6627812"/>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64770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solidFill>
            <a:srgbClr val="FFFF00"/>
          </a:solidFill>
        </p:spPr>
        <p:txBody>
          <a:bodyPr>
            <a:normAutofit fontScale="90000"/>
          </a:bodyPr>
          <a:lstStyle/>
          <a:p>
            <a:r>
              <a:rPr lang="en-US" dirty="0" smtClean="0"/>
              <a:t>The Core Reasons of CAPSIM Operation Applications </a:t>
            </a:r>
            <a:endParaRPr lang="en-US" dirty="0"/>
          </a:p>
        </p:txBody>
      </p:sp>
      <p:pic>
        <p:nvPicPr>
          <p:cNvPr id="4098" name="Picture 2" descr="http://www.capsim.com/business-simulations/landing/images/homepage_graphic.png"/>
          <p:cNvPicPr>
            <a:picLocks noChangeAspect="1" noChangeArrowheads="1"/>
          </p:cNvPicPr>
          <p:nvPr/>
        </p:nvPicPr>
        <p:blipFill>
          <a:blip r:embed="rId2"/>
          <a:srcRect r="13846"/>
          <a:stretch>
            <a:fillRect/>
          </a:stretch>
        </p:blipFill>
        <p:spPr bwMode="auto">
          <a:xfrm>
            <a:off x="3810000" y="3390900"/>
            <a:ext cx="5334000" cy="3467100"/>
          </a:xfrm>
          <a:prstGeom prst="ellipse">
            <a:avLst/>
          </a:prstGeom>
          <a:noFill/>
        </p:spPr>
      </p:pic>
      <p:sp>
        <p:nvSpPr>
          <p:cNvPr id="5" name="TextBox 4"/>
          <p:cNvSpPr txBox="1"/>
          <p:nvPr/>
        </p:nvSpPr>
        <p:spPr>
          <a:xfrm>
            <a:off x="228600" y="1752600"/>
            <a:ext cx="4876800" cy="3539430"/>
          </a:xfrm>
          <a:prstGeom prst="rect">
            <a:avLst/>
          </a:prstGeom>
          <a:noFill/>
        </p:spPr>
        <p:txBody>
          <a:bodyPr wrap="square" rtlCol="0">
            <a:spAutoFit/>
          </a:bodyPr>
          <a:lstStyle/>
          <a:p>
            <a:r>
              <a:rPr lang="en-US" sz="3200" b="1" dirty="0" smtClean="0"/>
              <a:t>CAPSIM operates to serve students the best source of practical practice that they need to know the use of important business tools in handling actual business cases</a:t>
            </a:r>
            <a:endParaRPr lang="en-US" sz="3200" b="1" dirty="0"/>
          </a:p>
        </p:txBody>
      </p:sp>
      <p:cxnSp>
        <p:nvCxnSpPr>
          <p:cNvPr id="7" name="Straight Connector 6"/>
          <p:cNvCxnSpPr/>
          <p:nvPr/>
        </p:nvCxnSpPr>
        <p:spPr>
          <a:xfrm>
            <a:off x="0" y="1524000"/>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16764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 calcmode="lin" valueType="num">
                                      <p:cBhvr>
                                        <p:cTn id="12" dur="1000" fill="hold"/>
                                        <p:tgtEl>
                                          <p:spTgt spid="4098"/>
                                        </p:tgtEl>
                                        <p:attrNameLst>
                                          <p:attrName>ppt_w</p:attrName>
                                        </p:attrNameLst>
                                      </p:cBhvr>
                                      <p:tavLst>
                                        <p:tav tm="0">
                                          <p:val>
                                            <p:strVal val="#ppt_w*0.70"/>
                                          </p:val>
                                        </p:tav>
                                        <p:tav tm="100000">
                                          <p:val>
                                            <p:strVal val="#ppt_w"/>
                                          </p:val>
                                        </p:tav>
                                      </p:tavLst>
                                    </p:anim>
                                    <p:anim calcmode="lin" valueType="num">
                                      <p:cBhvr>
                                        <p:cTn id="13" dur="1000" fill="hold"/>
                                        <p:tgtEl>
                                          <p:spTgt spid="4098"/>
                                        </p:tgtEl>
                                        <p:attrNameLst>
                                          <p:attrName>ppt_h</p:attrName>
                                        </p:attrNameLst>
                                      </p:cBhvr>
                                      <p:tavLst>
                                        <p:tav tm="0">
                                          <p:val>
                                            <p:strVal val="#ppt_h"/>
                                          </p:val>
                                        </p:tav>
                                        <p:tav tm="100000">
                                          <p:val>
                                            <p:strVal val="#ppt_h"/>
                                          </p:val>
                                        </p:tav>
                                      </p:tavLst>
                                    </p:anim>
                                    <p:animEffect transition="in" filter="fade">
                                      <p:cBhvr>
                                        <p:cTn id="14" dur="1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0" y="6627812"/>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64770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solidFill>
            <a:srgbClr val="FFFF00"/>
          </a:solidFill>
        </p:spPr>
        <p:txBody>
          <a:bodyPr>
            <a:normAutofit fontScale="90000"/>
          </a:bodyPr>
          <a:lstStyle/>
          <a:p>
            <a:r>
              <a:rPr lang="en-US" dirty="0" smtClean="0"/>
              <a:t>Core Lessons Learned through CAPSIM</a:t>
            </a:r>
            <a:endParaRPr lang="en-US" dirty="0"/>
          </a:p>
        </p:txBody>
      </p:sp>
      <p:cxnSp>
        <p:nvCxnSpPr>
          <p:cNvPr id="7" name="Straight Connector 6"/>
          <p:cNvCxnSpPr/>
          <p:nvPr/>
        </p:nvCxnSpPr>
        <p:spPr>
          <a:xfrm>
            <a:off x="0" y="1524000"/>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16764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pic>
        <p:nvPicPr>
          <p:cNvPr id="6146" name="Picture 2" descr="http://www.supplychainfootprint.com/calculator/ci%20green%20logo.png"/>
          <p:cNvPicPr>
            <a:picLocks noChangeAspect="1" noChangeArrowheads="1"/>
          </p:cNvPicPr>
          <p:nvPr/>
        </p:nvPicPr>
        <p:blipFill>
          <a:blip r:embed="rId2"/>
          <a:srcRect/>
          <a:stretch>
            <a:fillRect/>
          </a:stretch>
        </p:blipFill>
        <p:spPr bwMode="auto">
          <a:xfrm>
            <a:off x="-1219200" y="1637649"/>
            <a:ext cx="7772400" cy="5220351"/>
          </a:xfrm>
          <a:prstGeom prst="rect">
            <a:avLst/>
          </a:prstGeom>
          <a:noFill/>
        </p:spPr>
      </p:pic>
      <p:sp>
        <p:nvSpPr>
          <p:cNvPr id="11" name="TextBox 10"/>
          <p:cNvSpPr txBox="1"/>
          <p:nvPr/>
        </p:nvSpPr>
        <p:spPr>
          <a:xfrm>
            <a:off x="5334000" y="2057400"/>
            <a:ext cx="3505200" cy="4154984"/>
          </a:xfrm>
          <a:prstGeom prst="rect">
            <a:avLst/>
          </a:prstGeom>
          <a:noFill/>
        </p:spPr>
        <p:txBody>
          <a:bodyPr wrap="square" rtlCol="0">
            <a:spAutoFit/>
          </a:bodyPr>
          <a:lstStyle/>
          <a:p>
            <a:r>
              <a:rPr lang="en-US" sz="2400" b="1" i="1" dirty="0" smtClean="0"/>
              <a:t>With the implicative approach to business solutions presented through CAPSIM, students are given the chance to explore the different stages of business processing applying every approach  in every detail of the cases to be assessed and solved. </a:t>
            </a:r>
            <a:endParaRPr lang="en-US" sz="24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anim calcmode="lin" valueType="num">
                                      <p:cBhvr>
                                        <p:cTn id="12" dur="1000" fill="hold"/>
                                        <p:tgtEl>
                                          <p:spTgt spid="6146"/>
                                        </p:tgtEl>
                                        <p:attrNameLst>
                                          <p:attrName>ppt_w</p:attrName>
                                        </p:attrNameLst>
                                      </p:cBhvr>
                                      <p:tavLst>
                                        <p:tav tm="0">
                                          <p:val>
                                            <p:strVal val="#ppt_w*0.70"/>
                                          </p:val>
                                        </p:tav>
                                        <p:tav tm="100000">
                                          <p:val>
                                            <p:strVal val="#ppt_w"/>
                                          </p:val>
                                        </p:tav>
                                      </p:tavLst>
                                    </p:anim>
                                    <p:anim calcmode="lin" valueType="num">
                                      <p:cBhvr>
                                        <p:cTn id="13" dur="1000" fill="hold"/>
                                        <p:tgtEl>
                                          <p:spTgt spid="6146"/>
                                        </p:tgtEl>
                                        <p:attrNameLst>
                                          <p:attrName>ppt_h</p:attrName>
                                        </p:attrNameLst>
                                      </p:cBhvr>
                                      <p:tavLst>
                                        <p:tav tm="0">
                                          <p:val>
                                            <p:strVal val="#ppt_h"/>
                                          </p:val>
                                        </p:tav>
                                        <p:tav tm="100000">
                                          <p:val>
                                            <p:strVal val="#ppt_h"/>
                                          </p:val>
                                        </p:tav>
                                      </p:tavLst>
                                    </p:anim>
                                    <p:animEffect transition="in" filter="fade">
                                      <p:cBhvr>
                                        <p:cTn id="14" dur="1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ox(in)">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0" y="6627812"/>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64770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solidFill>
            <a:srgbClr val="FFFF00"/>
          </a:solidFill>
        </p:spPr>
        <p:txBody>
          <a:bodyPr>
            <a:normAutofit/>
          </a:bodyPr>
          <a:lstStyle/>
          <a:p>
            <a:r>
              <a:rPr lang="en-US" dirty="0" smtClean="0"/>
              <a:t>Tool Used for the Simulation </a:t>
            </a:r>
            <a:endParaRPr lang="en-US" dirty="0"/>
          </a:p>
        </p:txBody>
      </p:sp>
      <p:cxnSp>
        <p:nvCxnSpPr>
          <p:cNvPr id="7" name="Straight Connector 6"/>
          <p:cNvCxnSpPr/>
          <p:nvPr/>
        </p:nvCxnSpPr>
        <p:spPr>
          <a:xfrm>
            <a:off x="0" y="1524000"/>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16764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85800" y="2133600"/>
            <a:ext cx="3505200" cy="3785652"/>
          </a:xfrm>
          <a:prstGeom prst="rect">
            <a:avLst/>
          </a:prstGeom>
          <a:noFill/>
        </p:spPr>
        <p:txBody>
          <a:bodyPr wrap="square" rtlCol="0">
            <a:spAutoFit/>
          </a:bodyPr>
          <a:lstStyle/>
          <a:p>
            <a:r>
              <a:rPr lang="en-US" sz="2400" b="1" i="1" dirty="0" smtClean="0"/>
              <a:t>THE PERCEPTUAL MAP: </a:t>
            </a:r>
          </a:p>
          <a:p>
            <a:endParaRPr lang="en-US" sz="2400" b="1" i="1" dirty="0" smtClean="0"/>
          </a:p>
          <a:p>
            <a:r>
              <a:rPr lang="en-US" sz="2400" b="1" i="1" dirty="0" smtClean="0"/>
              <a:t>For the simulation that has been completed, the perceptual map has been used to simulate the values of the elements affecting the decision to be made to solve the matter at hand. </a:t>
            </a:r>
            <a:endParaRPr lang="en-US" sz="2400" b="1" i="1" dirty="0"/>
          </a:p>
        </p:txBody>
      </p:sp>
      <p:pic>
        <p:nvPicPr>
          <p:cNvPr id="16386" name="Picture 2" descr="http://upload.wikimedia.org/wikipedia/commons/d/db/PerceptualMap2.png"/>
          <p:cNvPicPr>
            <a:picLocks noChangeAspect="1" noChangeArrowheads="1"/>
          </p:cNvPicPr>
          <p:nvPr/>
        </p:nvPicPr>
        <p:blipFill>
          <a:blip r:embed="rId2"/>
          <a:srcRect/>
          <a:stretch>
            <a:fillRect/>
          </a:stretch>
        </p:blipFill>
        <p:spPr bwMode="auto">
          <a:xfrm>
            <a:off x="4724400" y="2743200"/>
            <a:ext cx="3552825" cy="2552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16386"/>
                                        </p:tgtEl>
                                        <p:attrNameLst>
                                          <p:attrName>style.visibility</p:attrName>
                                        </p:attrNameLst>
                                      </p:cBhvr>
                                      <p:to>
                                        <p:strVal val="visible"/>
                                      </p:to>
                                    </p:set>
                                    <p:anim calcmode="lin" valueType="num">
                                      <p:cBhvr>
                                        <p:cTn id="12" dur="1000" fill="hold"/>
                                        <p:tgtEl>
                                          <p:spTgt spid="16386"/>
                                        </p:tgtEl>
                                        <p:attrNameLst>
                                          <p:attrName>ppt_w</p:attrName>
                                        </p:attrNameLst>
                                      </p:cBhvr>
                                      <p:tavLst>
                                        <p:tav tm="0">
                                          <p:val>
                                            <p:strVal val="#ppt_w*0.70"/>
                                          </p:val>
                                        </p:tav>
                                        <p:tav tm="100000">
                                          <p:val>
                                            <p:strVal val="#ppt_w"/>
                                          </p:val>
                                        </p:tav>
                                      </p:tavLst>
                                    </p:anim>
                                    <p:anim calcmode="lin" valueType="num">
                                      <p:cBhvr>
                                        <p:cTn id="13" dur="1000" fill="hold"/>
                                        <p:tgtEl>
                                          <p:spTgt spid="16386"/>
                                        </p:tgtEl>
                                        <p:attrNameLst>
                                          <p:attrName>ppt_h</p:attrName>
                                        </p:attrNameLst>
                                      </p:cBhvr>
                                      <p:tavLst>
                                        <p:tav tm="0">
                                          <p:val>
                                            <p:strVal val="#ppt_h"/>
                                          </p:val>
                                        </p:tav>
                                        <p:tav tm="100000">
                                          <p:val>
                                            <p:strVal val="#ppt_h"/>
                                          </p:val>
                                        </p:tav>
                                      </p:tavLst>
                                    </p:anim>
                                    <p:animEffect transition="in" filter="fade">
                                      <p:cBhvr>
                                        <p:cTn id="14" dur="1000"/>
                                        <p:tgtEl>
                                          <p:spTgt spid="16386"/>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ox(in)">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0" y="6627812"/>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64770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solidFill>
            <a:srgbClr val="FFFF00"/>
          </a:solidFill>
        </p:spPr>
        <p:txBody>
          <a:bodyPr>
            <a:normAutofit fontScale="90000"/>
          </a:bodyPr>
          <a:lstStyle/>
          <a:p>
            <a:r>
              <a:rPr lang="en-US" b="1" dirty="0" smtClean="0"/>
              <a:t>Effects of Properly Utilizing the Tool</a:t>
            </a:r>
            <a:endParaRPr lang="en-US" b="1" dirty="0"/>
          </a:p>
        </p:txBody>
      </p:sp>
      <p:cxnSp>
        <p:nvCxnSpPr>
          <p:cNvPr id="7" name="Straight Connector 6"/>
          <p:cNvCxnSpPr/>
          <p:nvPr/>
        </p:nvCxnSpPr>
        <p:spPr>
          <a:xfrm>
            <a:off x="0" y="1524000"/>
            <a:ext cx="9144000" cy="1588"/>
          </a:xfrm>
          <a:prstGeom prst="line">
            <a:avLst/>
          </a:prstGeom>
          <a:ln w="762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1676400"/>
            <a:ext cx="9144000" cy="1588"/>
          </a:xfrm>
          <a:prstGeom prst="line">
            <a:avLst/>
          </a:prstGeom>
          <a:ln w="76200">
            <a:solidFill>
              <a:srgbClr val="00B05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685800" y="2362200"/>
            <a:ext cx="535723"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3" name="TextBox 12"/>
          <p:cNvSpPr txBox="1"/>
          <p:nvPr/>
        </p:nvSpPr>
        <p:spPr>
          <a:xfrm>
            <a:off x="1295400" y="2362200"/>
            <a:ext cx="6553200" cy="1015663"/>
          </a:xfrm>
          <a:prstGeom prst="rect">
            <a:avLst/>
          </a:prstGeom>
          <a:noFill/>
        </p:spPr>
        <p:txBody>
          <a:bodyPr wrap="square" rtlCol="0">
            <a:spAutoFit/>
          </a:bodyPr>
          <a:lstStyle/>
          <a:p>
            <a:r>
              <a:rPr lang="en-US" sz="2000" b="1" dirty="0" smtClean="0"/>
              <a:t>The perceptual map provided a visual presentation of the elements that would greatly affect the impact of the decisions to be made  </a:t>
            </a:r>
            <a:endParaRPr lang="en-US" sz="2000" b="1" dirty="0"/>
          </a:p>
        </p:txBody>
      </p:sp>
      <p:sp>
        <p:nvSpPr>
          <p:cNvPr id="14" name="Rectangle 13"/>
          <p:cNvSpPr/>
          <p:nvPr/>
        </p:nvSpPr>
        <p:spPr>
          <a:xfrm>
            <a:off x="1447800" y="3505200"/>
            <a:ext cx="535723"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6" name="TextBox 15"/>
          <p:cNvSpPr txBox="1"/>
          <p:nvPr/>
        </p:nvSpPr>
        <p:spPr>
          <a:xfrm>
            <a:off x="2057400" y="3505200"/>
            <a:ext cx="6553200" cy="1323439"/>
          </a:xfrm>
          <a:prstGeom prst="rect">
            <a:avLst/>
          </a:prstGeom>
          <a:noFill/>
        </p:spPr>
        <p:txBody>
          <a:bodyPr wrap="square" rtlCol="0">
            <a:spAutoFit/>
          </a:bodyPr>
          <a:lstStyle/>
          <a:p>
            <a:r>
              <a:rPr lang="en-US" sz="2000" b="1" dirty="0" smtClean="0"/>
              <a:t>The map provided an easier path that could be used to identify the problems involved in the issue and further create  more referenced form of development that the students could use. </a:t>
            </a:r>
            <a:endParaRPr lang="en-US" sz="2000" b="1" dirty="0"/>
          </a:p>
        </p:txBody>
      </p:sp>
      <p:sp>
        <p:nvSpPr>
          <p:cNvPr id="17" name="TextBox 16"/>
          <p:cNvSpPr txBox="1"/>
          <p:nvPr/>
        </p:nvSpPr>
        <p:spPr>
          <a:xfrm>
            <a:off x="1524000" y="4876800"/>
            <a:ext cx="6553200" cy="1323439"/>
          </a:xfrm>
          <a:prstGeom prst="rect">
            <a:avLst/>
          </a:prstGeom>
          <a:noFill/>
        </p:spPr>
        <p:txBody>
          <a:bodyPr wrap="square" rtlCol="0">
            <a:spAutoFit/>
          </a:bodyPr>
          <a:lstStyle/>
          <a:p>
            <a:r>
              <a:rPr lang="en-US" sz="2000" b="1" dirty="0" smtClean="0"/>
              <a:t>The conceptualization insisted on a more refined manner of identifying the probable solutions that fit the factors contributing to the growth of the problem being addressed in the case. </a:t>
            </a:r>
            <a:endParaRPr lang="en-US" sz="2000" b="1" dirty="0"/>
          </a:p>
        </p:txBody>
      </p:sp>
      <p:sp>
        <p:nvSpPr>
          <p:cNvPr id="18" name="Rectangle 17"/>
          <p:cNvSpPr/>
          <p:nvPr/>
        </p:nvSpPr>
        <p:spPr>
          <a:xfrm>
            <a:off x="838200" y="4953000"/>
            <a:ext cx="535723"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3</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strVal val="#ppt_w*0.70"/>
                                          </p:val>
                                        </p:tav>
                                        <p:tav tm="100000">
                                          <p:val>
                                            <p:strVal val="#ppt_w"/>
                                          </p:val>
                                        </p:tav>
                                      </p:tavLst>
                                    </p:anim>
                                    <p:anim calcmode="lin" valueType="num">
                                      <p:cBhvr>
                                        <p:cTn id="13" dur="1000" fill="hold"/>
                                        <p:tgtEl>
                                          <p:spTgt spid="12"/>
                                        </p:tgtEl>
                                        <p:attrNameLst>
                                          <p:attrName>ppt_h</p:attrName>
                                        </p:attrNameLst>
                                      </p:cBhvr>
                                      <p:tavLst>
                                        <p:tav tm="0">
                                          <p:val>
                                            <p:strVal val="#ppt_h"/>
                                          </p:val>
                                        </p:tav>
                                        <p:tav tm="100000">
                                          <p:val>
                                            <p:strVal val="#ppt_h"/>
                                          </p:val>
                                        </p:tav>
                                      </p:tavLst>
                                    </p:anim>
                                    <p:animEffect transition="in" filter="fade">
                                      <p:cBhvr>
                                        <p:cTn id="14" dur="10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ox(in)">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1000" fill="hold"/>
                                        <p:tgtEl>
                                          <p:spTgt spid="14"/>
                                        </p:tgtEl>
                                        <p:attrNameLst>
                                          <p:attrName>ppt_w</p:attrName>
                                        </p:attrNameLst>
                                      </p:cBhvr>
                                      <p:tavLst>
                                        <p:tav tm="0">
                                          <p:val>
                                            <p:strVal val="#ppt_w*0.70"/>
                                          </p:val>
                                        </p:tav>
                                        <p:tav tm="100000">
                                          <p:val>
                                            <p:strVal val="#ppt_w"/>
                                          </p:val>
                                        </p:tav>
                                      </p:tavLst>
                                    </p:anim>
                                    <p:anim calcmode="lin" valueType="num">
                                      <p:cBhvr>
                                        <p:cTn id="25" dur="1000" fill="hold"/>
                                        <p:tgtEl>
                                          <p:spTgt spid="14"/>
                                        </p:tgtEl>
                                        <p:attrNameLst>
                                          <p:attrName>ppt_h</p:attrName>
                                        </p:attrNameLst>
                                      </p:cBhvr>
                                      <p:tavLst>
                                        <p:tav tm="0">
                                          <p:val>
                                            <p:strVal val="#ppt_h"/>
                                          </p:val>
                                        </p:tav>
                                        <p:tav tm="100000">
                                          <p:val>
                                            <p:strVal val="#ppt_h"/>
                                          </p:val>
                                        </p:tav>
                                      </p:tavLst>
                                    </p:anim>
                                    <p:animEffect transition="in" filter="fade">
                                      <p:cBhvr>
                                        <p:cTn id="26" dur="10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ox(in)">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1000" fill="hold"/>
                                        <p:tgtEl>
                                          <p:spTgt spid="18"/>
                                        </p:tgtEl>
                                        <p:attrNameLst>
                                          <p:attrName>ppt_w</p:attrName>
                                        </p:attrNameLst>
                                      </p:cBhvr>
                                      <p:tavLst>
                                        <p:tav tm="0">
                                          <p:val>
                                            <p:strVal val="#ppt_w*0.70"/>
                                          </p:val>
                                        </p:tav>
                                        <p:tav tm="100000">
                                          <p:val>
                                            <p:strVal val="#ppt_w"/>
                                          </p:val>
                                        </p:tav>
                                      </p:tavLst>
                                    </p:anim>
                                    <p:anim calcmode="lin" valueType="num">
                                      <p:cBhvr>
                                        <p:cTn id="37" dur="1000" fill="hold"/>
                                        <p:tgtEl>
                                          <p:spTgt spid="18"/>
                                        </p:tgtEl>
                                        <p:attrNameLst>
                                          <p:attrName>ppt_h</p:attrName>
                                        </p:attrNameLst>
                                      </p:cBhvr>
                                      <p:tavLst>
                                        <p:tav tm="0">
                                          <p:val>
                                            <p:strVal val="#ppt_h"/>
                                          </p:val>
                                        </p:tav>
                                        <p:tav tm="100000">
                                          <p:val>
                                            <p:strVal val="#ppt_h"/>
                                          </p:val>
                                        </p:tav>
                                      </p:tavLst>
                                    </p:anim>
                                    <p:animEffect transition="in" filter="fade">
                                      <p:cBhvr>
                                        <p:cTn id="38" dur="10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box(in)">
                                      <p:cBhvr>
                                        <p:cTn id="4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13" grpId="0"/>
      <p:bldP spid="14" grpId="0"/>
      <p:bldP spid="16" grpId="0"/>
      <p:bldP spid="17" grpId="0"/>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220</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CAPSIM Reflection and Reaction Report Presentation </vt:lpstr>
      <vt:lpstr>The Core Reasons of CAPSIM Operation Applications </vt:lpstr>
      <vt:lpstr>Core Lessons Learned through CAPSIM</vt:lpstr>
      <vt:lpstr>Tool Used for the Simulation </vt:lpstr>
      <vt:lpstr>Effects of Properly Utilizing the Tool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CAPSIM Reflection and Reaction Report Presentation</dc:title>
  <dc:creator>Researcher</dc:creator>
  <cp:lastModifiedBy>Researcher</cp:lastModifiedBy>
  <cp:revision>4</cp:revision>
  <dcterms:created xsi:type="dcterms:W3CDTF">2011-12-05T09:39:44Z</dcterms:created>
  <dcterms:modified xsi:type="dcterms:W3CDTF">2011-12-05T10:10:34Z</dcterms:modified>
</cp:coreProperties>
</file>