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2"/>
  </p:notesMasterIdLst>
  <p:sldIdLst>
    <p:sldId id="256" r:id="rId2"/>
    <p:sldId id="262" r:id="rId3"/>
    <p:sldId id="257" r:id="rId4"/>
    <p:sldId id="258" r:id="rId5"/>
    <p:sldId id="259" r:id="rId6"/>
    <p:sldId id="260" r:id="rId7"/>
    <p:sldId id="261" r:id="rId8"/>
    <p:sldId id="263"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8FEEFD-C373-43D3-A8DC-A9DA7117ED2B}" type="datetimeFigureOut">
              <a:rPr lang="en-US" smtClean="0"/>
              <a:t>4/12/2013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B49A0C-F8DD-4798-B227-AE652734760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Sickle cell anemia and endometriosis</a:t>
            </a:r>
            <a:r>
              <a:rPr lang="en-US" baseline="0" dirty="0" smtClean="0"/>
              <a:t> are two very different diseases, with different etiologies. However, both diseases are characterized by the experience of pain.</a:t>
            </a:r>
            <a:endParaRPr lang="en-US" dirty="0"/>
          </a:p>
        </p:txBody>
      </p:sp>
      <p:sp>
        <p:nvSpPr>
          <p:cNvPr id="4" name="Slide Number Placeholder 3"/>
          <p:cNvSpPr>
            <a:spLocks noGrp="1"/>
          </p:cNvSpPr>
          <p:nvPr>
            <p:ph type="sldNum" sz="quarter" idx="10"/>
          </p:nvPr>
        </p:nvSpPr>
        <p:spPr/>
        <p:txBody>
          <a:bodyPr/>
          <a:lstStyle/>
          <a:p>
            <a:fld id="{74B49A0C-F8DD-4798-B227-AE6527347606}"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Sickle cell anemia is an abnormality found in hemoglobin, a protein found inside red blood cells which delivers oxygen throughout the body. It is genetic in nature and inherited from both mother and father. Red blood cells, which are usually shaped like a disc become sickle or crescent shaped, hence the name. People from tropical, sub-tropical and sub-</a:t>
            </a:r>
            <a:r>
              <a:rPr lang="en-US" sz="1200" kern="1200" dirty="0" err="1" smtClean="0">
                <a:solidFill>
                  <a:schemeClr val="tx1"/>
                </a:solidFill>
                <a:latin typeface="+mn-lt"/>
                <a:ea typeface="+mn-ea"/>
                <a:cs typeface="+mn-cs"/>
              </a:rPr>
              <a:t>saharan</a:t>
            </a:r>
            <a:r>
              <a:rPr lang="en-US" sz="1200" kern="1200" dirty="0" smtClean="0">
                <a:solidFill>
                  <a:schemeClr val="tx1"/>
                </a:solidFill>
                <a:latin typeface="+mn-lt"/>
                <a:ea typeface="+mn-ea"/>
                <a:cs typeface="+mn-cs"/>
              </a:rPr>
              <a:t> regions are more likely to have the disease</a:t>
            </a:r>
            <a:endParaRPr lang="en-US" dirty="0"/>
          </a:p>
        </p:txBody>
      </p:sp>
      <p:sp>
        <p:nvSpPr>
          <p:cNvPr id="4" name="Slide Number Placeholder 3"/>
          <p:cNvSpPr>
            <a:spLocks noGrp="1"/>
          </p:cNvSpPr>
          <p:nvPr>
            <p:ph type="sldNum" sz="quarter" idx="10"/>
          </p:nvPr>
        </p:nvSpPr>
        <p:spPr/>
        <p:txBody>
          <a:bodyPr/>
          <a:lstStyle/>
          <a:p>
            <a:fld id="{74B49A0C-F8DD-4798-B227-AE6527347606}"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Most patients experience painful episodes, referred to as crises and lasting for hours to days at a time (Chiang &amp; </a:t>
            </a:r>
            <a:r>
              <a:rPr lang="en-US" sz="1200" kern="1200" dirty="0" err="1" smtClean="0">
                <a:solidFill>
                  <a:schemeClr val="tx1"/>
                </a:solidFill>
                <a:latin typeface="+mn-lt"/>
                <a:ea typeface="+mn-ea"/>
                <a:cs typeface="+mn-cs"/>
              </a:rPr>
              <a:t>Frenette</a:t>
            </a:r>
            <a:r>
              <a:rPr lang="en-US" sz="1200" kern="120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2005</a:t>
            </a:r>
            <a:r>
              <a:rPr lang="en-US" sz="1200" kern="1200" dirty="0" smtClean="0">
                <a:solidFill>
                  <a:schemeClr val="tx1"/>
                </a:solidFill>
                <a:latin typeface="+mn-lt"/>
                <a:ea typeface="+mn-ea"/>
                <a:cs typeface="+mn-cs"/>
              </a:rPr>
              <a:t>). The pain from these crises is often felt on the bones of the back, chest and long bones. The intensity, duration and frequency of these crises can also vary from patient to patient and can necessitate admission to an acute care facility.</a:t>
            </a:r>
            <a:endParaRPr lang="en-US" dirty="0"/>
          </a:p>
        </p:txBody>
      </p:sp>
      <p:sp>
        <p:nvSpPr>
          <p:cNvPr id="4" name="Slide Number Placeholder 3"/>
          <p:cNvSpPr>
            <a:spLocks noGrp="1"/>
          </p:cNvSpPr>
          <p:nvPr>
            <p:ph type="sldNum" sz="quarter" idx="10"/>
          </p:nvPr>
        </p:nvSpPr>
        <p:spPr/>
        <p:txBody>
          <a:bodyPr/>
          <a:lstStyle/>
          <a:p>
            <a:fld id="{74B49A0C-F8DD-4798-B227-AE6527347606}"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The sickle-shaped cells have less oxygen carrying capacity and they can get trapped more easily within blood vessels, causing blockages and interrupting blood flow. These can result to symptoms such as poor eyesight, blindness, confusion and ulcers, particularly on the lower legs. Growth retardation, delayed sexual development and less than normal body weight is also characteristic findings. </a:t>
            </a:r>
          </a:p>
          <a:p>
            <a:endParaRPr lang="en-US" dirty="0"/>
          </a:p>
        </p:txBody>
      </p:sp>
      <p:sp>
        <p:nvSpPr>
          <p:cNvPr id="4" name="Slide Number Placeholder 3"/>
          <p:cNvSpPr>
            <a:spLocks noGrp="1"/>
          </p:cNvSpPr>
          <p:nvPr>
            <p:ph type="sldNum" sz="quarter" idx="10"/>
          </p:nvPr>
        </p:nvSpPr>
        <p:spPr/>
        <p:txBody>
          <a:bodyPr/>
          <a:lstStyle/>
          <a:p>
            <a:fld id="{74B49A0C-F8DD-4798-B227-AE6527347606}"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Laboratory tests are crucial in diagnosis and monitoring of the disease. The </a:t>
            </a:r>
            <a:r>
              <a:rPr lang="en-US" sz="1200" kern="1200" dirty="0" err="1" smtClean="0">
                <a:solidFill>
                  <a:schemeClr val="tx1"/>
                </a:solidFill>
                <a:latin typeface="+mn-lt"/>
                <a:ea typeface="+mn-ea"/>
                <a:cs typeface="+mn-cs"/>
              </a:rPr>
              <a:t>Hgb</a:t>
            </a:r>
            <a:r>
              <a:rPr lang="en-US" sz="1200" kern="1200" dirty="0" smtClean="0">
                <a:solidFill>
                  <a:schemeClr val="tx1"/>
                </a:solidFill>
                <a:latin typeface="+mn-lt"/>
                <a:ea typeface="+mn-ea"/>
                <a:cs typeface="+mn-cs"/>
              </a:rPr>
              <a:t> S test is often ordered, wherein a blood sample is obtained to check the presence of hemoglobin S. A positive result will necessitate further tests to determine the number of sickle cell genes and differentiate between sickle cell trait and sickle cell disease. Blood sample is further examined under a microscope to verify significant amount of sickle cells to confirm the diagnosis</a:t>
            </a:r>
            <a:r>
              <a:rPr lang="en-US" sz="1200" kern="1200" baseline="0" dirty="0" smtClean="0">
                <a:solidFill>
                  <a:schemeClr val="tx1"/>
                </a:solidFill>
                <a:latin typeface="+mn-lt"/>
                <a:ea typeface="+mn-ea"/>
                <a:cs typeface="+mn-cs"/>
              </a:rPr>
              <a:t> (Clarke &amp; Higgins, 2000)</a:t>
            </a:r>
            <a:endParaRPr lang="en-US" dirty="0"/>
          </a:p>
        </p:txBody>
      </p:sp>
      <p:sp>
        <p:nvSpPr>
          <p:cNvPr id="4" name="Slide Number Placeholder 3"/>
          <p:cNvSpPr>
            <a:spLocks noGrp="1"/>
          </p:cNvSpPr>
          <p:nvPr>
            <p:ph type="sldNum" sz="quarter" idx="10"/>
          </p:nvPr>
        </p:nvSpPr>
        <p:spPr/>
        <p:txBody>
          <a:bodyPr/>
          <a:lstStyle/>
          <a:p>
            <a:fld id="{74B49A0C-F8DD-4798-B227-AE6527347606}"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Endometriosis</a:t>
            </a:r>
            <a:r>
              <a:rPr lang="en-US" baseline="0" dirty="0" smtClean="0"/>
              <a:t> is a gynecological condition afflicting women. It is characterized by the proliferation of the </a:t>
            </a:r>
            <a:r>
              <a:rPr lang="en-US" baseline="0" dirty="0" err="1" smtClean="0"/>
              <a:t>endometirum</a:t>
            </a:r>
            <a:r>
              <a:rPr lang="en-US" baseline="0" dirty="0" smtClean="0"/>
              <a:t> at a site other than the uterine cavity, most commonly on the abdominal cavity. </a:t>
            </a:r>
            <a:r>
              <a:rPr lang="en-US" baseline="0" dirty="0" err="1" smtClean="0"/>
              <a:t>Endometral</a:t>
            </a:r>
            <a:r>
              <a:rPr lang="en-US" baseline="0" dirty="0" smtClean="0"/>
              <a:t> cells are often influenced by hormones, thus even cells that are similar to hose found in the </a:t>
            </a:r>
            <a:r>
              <a:rPr lang="en-US" baseline="0" dirty="0" err="1" smtClean="0"/>
              <a:t>endometrium</a:t>
            </a:r>
            <a:r>
              <a:rPr lang="en-US" baseline="0" dirty="0" smtClean="0"/>
              <a:t> respond to hormonal changes. </a:t>
            </a:r>
            <a:endParaRPr lang="en-US" dirty="0"/>
          </a:p>
        </p:txBody>
      </p:sp>
      <p:sp>
        <p:nvSpPr>
          <p:cNvPr id="4" name="Slide Number Placeholder 3"/>
          <p:cNvSpPr>
            <a:spLocks noGrp="1"/>
          </p:cNvSpPr>
          <p:nvPr>
            <p:ph type="sldNum" sz="quarter" idx="10"/>
          </p:nvPr>
        </p:nvSpPr>
        <p:spPr/>
        <p:txBody>
          <a:bodyPr/>
          <a:lstStyle/>
          <a:p>
            <a:fld id="{74B49A0C-F8DD-4798-B227-AE6527347606}"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Pelvic pain is a major symptom</a:t>
            </a:r>
            <a:r>
              <a:rPr lang="en-US" baseline="0" dirty="0" smtClean="0"/>
              <a:t> of endometriosis, ranging from mild severe. The pain typically occurs in the pelvis but it can also radiate to the lower back, legs and even the rectal area. The extent of pain is not associated with the severity of the disease as the pain experience can vary from one individual to the next. Other symptoms associated with endometriosis include painful sexual intercourse, </a:t>
            </a:r>
            <a:r>
              <a:rPr lang="en-US" baseline="0" dirty="0" err="1" smtClean="0"/>
              <a:t>dysmenorrhea</a:t>
            </a:r>
            <a:r>
              <a:rPr lang="en-US" baseline="0" dirty="0" smtClean="0"/>
              <a:t>, difficulty urinating and generalized fatigue (Stratton &amp; Berkley, 2011)</a:t>
            </a:r>
            <a:endParaRPr lang="en-US" dirty="0"/>
          </a:p>
        </p:txBody>
      </p:sp>
      <p:sp>
        <p:nvSpPr>
          <p:cNvPr id="4" name="Slide Number Placeholder 3"/>
          <p:cNvSpPr>
            <a:spLocks noGrp="1"/>
          </p:cNvSpPr>
          <p:nvPr>
            <p:ph type="sldNum" sz="quarter" idx="10"/>
          </p:nvPr>
        </p:nvSpPr>
        <p:spPr/>
        <p:txBody>
          <a:bodyPr/>
          <a:lstStyle/>
          <a:p>
            <a:fld id="{74B49A0C-F8DD-4798-B227-AE6527347606}" type="slidenum">
              <a:rPr lang="en-US" smtClean="0"/>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Laparoscopy is a</a:t>
            </a:r>
            <a:r>
              <a:rPr lang="en-US" baseline="0" dirty="0" smtClean="0"/>
              <a:t> surgical procedure to view the abdominal cavity. Although this is the gold standard in confirming a diagnosis of Endometriosis, most health insurance plans may not cover these. Ultrasound and MRI are also popular diagnostic imaging tools. However, normal results does not totally eliminate the possibility of Endometriosis as these may be too small to be picked up Ultrasound or MRI. </a:t>
            </a:r>
            <a:endParaRPr lang="en-US" dirty="0"/>
          </a:p>
        </p:txBody>
      </p:sp>
      <p:sp>
        <p:nvSpPr>
          <p:cNvPr id="4" name="Slide Number Placeholder 3"/>
          <p:cNvSpPr>
            <a:spLocks noGrp="1"/>
          </p:cNvSpPr>
          <p:nvPr>
            <p:ph type="sldNum" sz="quarter" idx="10"/>
          </p:nvPr>
        </p:nvSpPr>
        <p:spPr/>
        <p:txBody>
          <a:bodyPr/>
          <a:lstStyle/>
          <a:p>
            <a:fld id="{74B49A0C-F8DD-4798-B227-AE6527347606}"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C99C608-11A8-4DB2-AFAC-8A1F8C9EB16A}" type="datetimeFigureOut">
              <a:rPr lang="en-US" smtClean="0"/>
              <a:t>4/12/2013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04D1374-6C18-4F5A-B9DD-DA95F6E6C15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99C608-11A8-4DB2-AFAC-8A1F8C9EB16A}" type="datetimeFigureOut">
              <a:rPr lang="en-US" smtClean="0"/>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D1374-6C18-4F5A-B9DD-DA95F6E6C1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4C99C608-11A8-4DB2-AFAC-8A1F8C9EB16A}" type="datetimeFigureOut">
              <a:rPr lang="en-US" smtClean="0"/>
              <a:t>4/12/2013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604D1374-6C18-4F5A-B9DD-DA95F6E6C15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C99C608-11A8-4DB2-AFAC-8A1F8C9EB16A}" type="datetimeFigureOut">
              <a:rPr lang="en-US" smtClean="0"/>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04D1374-6C18-4F5A-B9DD-DA95F6E6C155}"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C99C608-11A8-4DB2-AFAC-8A1F8C9EB16A}" type="datetimeFigureOut">
              <a:rPr lang="en-US" smtClean="0"/>
              <a:t>4/12/2013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04D1374-6C18-4F5A-B9DD-DA95F6E6C155}"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4C99C608-11A8-4DB2-AFAC-8A1F8C9EB16A}" type="datetimeFigureOut">
              <a:rPr lang="en-US" smtClean="0"/>
              <a:t>4/12/2013</a:t>
            </a:fld>
            <a:endParaRPr lang="en-US"/>
          </a:p>
        </p:txBody>
      </p:sp>
      <p:sp>
        <p:nvSpPr>
          <p:cNvPr id="10" name="Slide Number Placeholder 9"/>
          <p:cNvSpPr>
            <a:spLocks noGrp="1"/>
          </p:cNvSpPr>
          <p:nvPr>
            <p:ph type="sldNum" sz="quarter" idx="16"/>
          </p:nvPr>
        </p:nvSpPr>
        <p:spPr/>
        <p:txBody>
          <a:bodyPr rtlCol="0"/>
          <a:lstStyle/>
          <a:p>
            <a:fld id="{604D1374-6C18-4F5A-B9DD-DA95F6E6C155}"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C99C608-11A8-4DB2-AFAC-8A1F8C9EB16A}" type="datetimeFigureOut">
              <a:rPr lang="en-US" smtClean="0"/>
              <a:t>4/12/2013</a:t>
            </a:fld>
            <a:endParaRPr lang="en-US"/>
          </a:p>
        </p:txBody>
      </p:sp>
      <p:sp>
        <p:nvSpPr>
          <p:cNvPr id="12" name="Slide Number Placeholder 11"/>
          <p:cNvSpPr>
            <a:spLocks noGrp="1"/>
          </p:cNvSpPr>
          <p:nvPr>
            <p:ph type="sldNum" sz="quarter" idx="16"/>
          </p:nvPr>
        </p:nvSpPr>
        <p:spPr/>
        <p:txBody>
          <a:bodyPr rtlCol="0"/>
          <a:lstStyle/>
          <a:p>
            <a:fld id="{604D1374-6C18-4F5A-B9DD-DA95F6E6C155}"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C99C608-11A8-4DB2-AFAC-8A1F8C9EB16A}" type="datetimeFigureOut">
              <a:rPr lang="en-US" smtClean="0"/>
              <a:t>4/12/2013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04D1374-6C18-4F5A-B9DD-DA95F6E6C1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99C608-11A8-4DB2-AFAC-8A1F8C9EB16A}" type="datetimeFigureOut">
              <a:rPr lang="en-US" smtClean="0"/>
              <a:t>4/12/2013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04D1374-6C18-4F5A-B9DD-DA95F6E6C1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C99C608-11A8-4DB2-AFAC-8A1F8C9EB16A}" type="datetimeFigureOut">
              <a:rPr lang="en-US" smtClean="0"/>
              <a:t>4/12/2013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04D1374-6C18-4F5A-B9DD-DA95F6E6C155}"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C99C608-11A8-4DB2-AFAC-8A1F8C9EB16A}" type="datetimeFigureOut">
              <a:rPr lang="en-US" smtClean="0"/>
              <a:t>4/12/2013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04D1374-6C18-4F5A-B9DD-DA95F6E6C155}"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C99C608-11A8-4DB2-AFAC-8A1F8C9EB16A}" type="datetimeFigureOut">
              <a:rPr lang="en-US" smtClean="0"/>
              <a:t>4/12/2013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04D1374-6C18-4F5A-B9DD-DA95F6E6C15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Sickle cell anemia and endometriosis</a:t>
            </a:r>
            <a:endParaRPr lang="en-US" dirty="0"/>
          </a:p>
        </p:txBody>
      </p:sp>
      <p:sp>
        <p:nvSpPr>
          <p:cNvPr id="3" name="Subtitle 2"/>
          <p:cNvSpPr>
            <a:spLocks noGrp="1"/>
          </p:cNvSpPr>
          <p:nvPr>
            <p:ph type="subTitle" idx="1"/>
          </p:nvPr>
        </p:nvSpPr>
        <p:spPr/>
        <p:txBody>
          <a:bodyPr/>
          <a:lstStyle/>
          <a:p>
            <a:r>
              <a:rPr lang="en-US" dirty="0" smtClean="0"/>
              <a:t>Prepared by: ___________________</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sz="quarter" idx="1"/>
          </p:nvPr>
        </p:nvSpPr>
        <p:spPr/>
        <p:txBody>
          <a:bodyPr>
            <a:normAutofit fontScale="92500"/>
          </a:bodyPr>
          <a:lstStyle/>
          <a:p>
            <a:r>
              <a:rPr lang="en-US" dirty="0" smtClean="0"/>
              <a:t>Chiang, </a:t>
            </a:r>
            <a:r>
              <a:rPr lang="en-US" dirty="0" smtClean="0"/>
              <a:t>E.Y </a:t>
            </a:r>
            <a:r>
              <a:rPr lang="en-US" dirty="0" smtClean="0"/>
              <a:t>&amp; </a:t>
            </a:r>
            <a:r>
              <a:rPr lang="en-US" dirty="0" err="1" smtClean="0"/>
              <a:t>Frenette</a:t>
            </a:r>
            <a:r>
              <a:rPr lang="en-US" dirty="0" smtClean="0"/>
              <a:t>, </a:t>
            </a:r>
            <a:r>
              <a:rPr lang="en-US" dirty="0" smtClean="0"/>
              <a:t>P.S (2005, October). </a:t>
            </a:r>
            <a:r>
              <a:rPr lang="en-US" dirty="0" smtClean="0"/>
              <a:t>Sickle cell </a:t>
            </a:r>
            <a:r>
              <a:rPr lang="en-US" dirty="0" err="1" smtClean="0"/>
              <a:t>vaso</a:t>
            </a:r>
            <a:r>
              <a:rPr lang="en-US" dirty="0" smtClean="0"/>
              <a:t>-occlusion. </a:t>
            </a:r>
            <a:r>
              <a:rPr lang="en-US" i="1" dirty="0" err="1" smtClean="0"/>
              <a:t>Hematol</a:t>
            </a:r>
            <a:r>
              <a:rPr lang="en-US" i="1" dirty="0" smtClean="0"/>
              <a:t> </a:t>
            </a:r>
            <a:r>
              <a:rPr lang="en-US" i="1" dirty="0" err="1" smtClean="0"/>
              <a:t>Oncol</a:t>
            </a:r>
            <a:r>
              <a:rPr lang="en-US" i="1" dirty="0" smtClean="0"/>
              <a:t> </a:t>
            </a:r>
            <a:r>
              <a:rPr lang="en-US" i="1" dirty="0" err="1" smtClean="0"/>
              <a:t>Clin</a:t>
            </a:r>
            <a:r>
              <a:rPr lang="en-US" i="1" dirty="0" smtClean="0"/>
              <a:t> North </a:t>
            </a:r>
            <a:r>
              <a:rPr lang="en-US" i="1" dirty="0" smtClean="0"/>
              <a:t>Am</a:t>
            </a:r>
            <a:r>
              <a:rPr lang="en-US" dirty="0" smtClean="0"/>
              <a:t>.19(5</a:t>
            </a:r>
            <a:r>
              <a:rPr lang="en-US" dirty="0" smtClean="0"/>
              <a:t>):771-84,</a:t>
            </a:r>
          </a:p>
          <a:p>
            <a:r>
              <a:rPr lang="en-US" dirty="0" smtClean="0"/>
              <a:t>Clarke, </a:t>
            </a:r>
            <a:r>
              <a:rPr lang="en-US" dirty="0" smtClean="0"/>
              <a:t>G.M </a:t>
            </a:r>
            <a:r>
              <a:rPr lang="en-US" dirty="0" smtClean="0"/>
              <a:t>&amp; Higgins, </a:t>
            </a:r>
            <a:r>
              <a:rPr lang="en-US" dirty="0" smtClean="0"/>
              <a:t>T.N</a:t>
            </a:r>
            <a:r>
              <a:rPr lang="en-US" dirty="0" smtClean="0"/>
              <a:t>. </a:t>
            </a:r>
            <a:r>
              <a:rPr lang="en-US" dirty="0" smtClean="0"/>
              <a:t>(2000, August) Laboratory </a:t>
            </a:r>
            <a:r>
              <a:rPr lang="en-US" dirty="0" smtClean="0"/>
              <a:t>investigation of </a:t>
            </a:r>
            <a:r>
              <a:rPr lang="en-US" dirty="0" err="1" smtClean="0"/>
              <a:t>hemoglobinopathies</a:t>
            </a:r>
            <a:r>
              <a:rPr lang="en-US" dirty="0" smtClean="0"/>
              <a:t> and </a:t>
            </a:r>
            <a:r>
              <a:rPr lang="en-US" dirty="0" err="1" smtClean="0"/>
              <a:t>thalassemias</a:t>
            </a:r>
            <a:r>
              <a:rPr lang="en-US" dirty="0" smtClean="0"/>
              <a:t>: review and update. </a:t>
            </a:r>
            <a:r>
              <a:rPr lang="en-US" i="1" dirty="0" err="1" smtClean="0"/>
              <a:t>Clin</a:t>
            </a:r>
            <a:r>
              <a:rPr lang="en-US" i="1" dirty="0" smtClean="0"/>
              <a:t>. Chem.</a:t>
            </a:r>
            <a:r>
              <a:rPr lang="en-US" dirty="0" smtClean="0"/>
              <a:t> </a:t>
            </a:r>
            <a:r>
              <a:rPr lang="en-US" dirty="0" smtClean="0"/>
              <a:t>46 </a:t>
            </a:r>
            <a:r>
              <a:rPr lang="en-US" dirty="0" smtClean="0"/>
              <a:t>(8 Pt 2): 1284–90.</a:t>
            </a:r>
            <a:endParaRPr lang="en-US" dirty="0" smtClean="0"/>
          </a:p>
          <a:p>
            <a:r>
              <a:rPr lang="en-US" dirty="0" smtClean="0"/>
              <a:t>Stratton, P. &amp;Berkley, K.J </a:t>
            </a:r>
            <a:r>
              <a:rPr lang="en-US" dirty="0" smtClean="0"/>
              <a:t>(2011). </a:t>
            </a:r>
            <a:r>
              <a:rPr lang="en-US" dirty="0" smtClean="0"/>
              <a:t>Chronic </a:t>
            </a:r>
            <a:r>
              <a:rPr lang="en-US" dirty="0" smtClean="0"/>
              <a:t>pelvic pain and endometriosis: translational evidence of the relationship and </a:t>
            </a:r>
            <a:r>
              <a:rPr lang="en-US" dirty="0" smtClean="0"/>
              <a:t>implications. </a:t>
            </a:r>
            <a:r>
              <a:rPr lang="en-US" i="1" dirty="0" smtClean="0"/>
              <a:t>Hum. </a:t>
            </a:r>
            <a:r>
              <a:rPr lang="en-US" i="1" dirty="0" err="1" smtClean="0"/>
              <a:t>Reprod</a:t>
            </a:r>
            <a:r>
              <a:rPr lang="en-US" i="1" dirty="0" smtClean="0"/>
              <a:t>. Update</a:t>
            </a:r>
            <a:r>
              <a:rPr lang="en-US" dirty="0" smtClean="0"/>
              <a:t> 17 (3): 327–46.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Similarities of Sickle Cell Anemia and Endometriosis</a:t>
            </a:r>
            <a:endParaRPr lang="en-US" dirty="0"/>
          </a:p>
        </p:txBody>
      </p:sp>
      <p:sp>
        <p:nvSpPr>
          <p:cNvPr id="3" name="Content Placeholder 2"/>
          <p:cNvSpPr>
            <a:spLocks noGrp="1"/>
          </p:cNvSpPr>
          <p:nvPr>
            <p:ph sz="quarter" idx="1"/>
          </p:nvPr>
        </p:nvSpPr>
        <p:spPr/>
        <p:txBody>
          <a:bodyPr/>
          <a:lstStyle/>
          <a:p>
            <a:r>
              <a:rPr lang="en-US" dirty="0" smtClean="0"/>
              <a:t>Both are characterized by pain</a:t>
            </a:r>
            <a:endParaRPr lang="en-US" dirty="0"/>
          </a:p>
        </p:txBody>
      </p:sp>
      <p:pic>
        <p:nvPicPr>
          <p:cNvPr id="50178" name="Picture 2" descr="http://www.medindia.net/patients/patientinfo/images/endometriosis1.gif"/>
          <p:cNvPicPr>
            <a:picLocks noChangeAspect="1" noChangeArrowheads="1"/>
          </p:cNvPicPr>
          <p:nvPr/>
        </p:nvPicPr>
        <p:blipFill>
          <a:blip r:embed="rId3"/>
          <a:srcRect/>
          <a:stretch>
            <a:fillRect/>
          </a:stretch>
        </p:blipFill>
        <p:spPr bwMode="auto">
          <a:xfrm>
            <a:off x="5410200" y="2514600"/>
            <a:ext cx="3276600" cy="3733800"/>
          </a:xfrm>
          <a:prstGeom prst="rect">
            <a:avLst/>
          </a:prstGeom>
          <a:noFill/>
        </p:spPr>
      </p:pic>
      <p:pic>
        <p:nvPicPr>
          <p:cNvPr id="50180" name="Picture 4" descr="http://4.bp.blogspot.com/_ZWqgYBROGHw/TSAFuxvie9I/AAAAAAAACGM/_LRdVOVVozA/s1600/effectsofsickle.JPG"/>
          <p:cNvPicPr>
            <a:picLocks noChangeAspect="1" noChangeArrowheads="1"/>
          </p:cNvPicPr>
          <p:nvPr/>
        </p:nvPicPr>
        <p:blipFill>
          <a:blip r:embed="rId4"/>
          <a:srcRect/>
          <a:stretch>
            <a:fillRect/>
          </a:stretch>
        </p:blipFill>
        <p:spPr bwMode="auto">
          <a:xfrm>
            <a:off x="609600" y="2362200"/>
            <a:ext cx="4238625" cy="37433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Sickle Cell Anemia</a:t>
            </a:r>
            <a:endParaRPr lang="en-US" dirty="0"/>
          </a:p>
        </p:txBody>
      </p:sp>
      <p:sp>
        <p:nvSpPr>
          <p:cNvPr id="3" name="Content Placeholder 2"/>
          <p:cNvSpPr>
            <a:spLocks noGrp="1"/>
          </p:cNvSpPr>
          <p:nvPr>
            <p:ph sz="quarter" idx="1"/>
          </p:nvPr>
        </p:nvSpPr>
        <p:spPr/>
        <p:txBody>
          <a:bodyPr/>
          <a:lstStyle/>
          <a:p>
            <a:r>
              <a:rPr lang="en-US" dirty="0" smtClean="0"/>
              <a:t>Red blood cells, which are usually shaped like a disc become sickle or crescent </a:t>
            </a:r>
            <a:r>
              <a:rPr lang="en-US" dirty="0" smtClean="0"/>
              <a:t>shaped</a:t>
            </a:r>
            <a:r>
              <a:rPr lang="en-US" dirty="0" smtClean="0"/>
              <a:t>.</a:t>
            </a:r>
            <a:endParaRPr lang="en-US" dirty="0"/>
          </a:p>
        </p:txBody>
      </p:sp>
      <p:sp>
        <p:nvSpPr>
          <p:cNvPr id="3074" name="AutoShape 2" descr="data:image/jpeg;base64,/9j/4AAQSkZJRgABAQAAAQABAAD/2wCEAAkGBhQSERUUEhIWFRQWGBgVFBcYFxYVFRcYGBcVGBgWGBkaHSYeGBkjGhcVHy8gIycpLywsGh4xNTAqNSYrLCkBCQoKDgwOGg8PGiwkHyQtNCwqNS8sKSkuKSkpLy8sLyk0LzQsLCwsLSwsNCwsKSksLCwsKSwsKS8pLCksLywpKf/AABEIAKUBMgMBIgACEQEDEQH/xAAcAAACAgMBAQAAAAAAAAAAAAAABQYHAgMEAQj/xABLEAABAwIDAwYLBgQEBAYDAAABAgMRAAQSITEFBkETIlFhcZQHFBYyU1R0gZHT1DM1QqGztCNSscFictHwgsLh8RVDc5KisiQlNP/EABsBAQADAQEBAQAAAAAAAAAAAAAEBQYDAgEH/8QAMxEAAgECBAQFAgUEAwAAAAAAAAECAxEEEiExBUFRYRNxgZHBIrEGMqHR4UJD8PEUFTP/2gAMAwEAAhEDEQA/ALSurq5XdrZZcZbShplwlxlbqlKdXcpPmvNgABkcDqa2eKX/AKza90e+rotPvG49mtP1b+ndAJPFL/1m17o99XR4pf8ArNr3R76undFAJPFL/wBZte6PfV0eKX/rNr3R76undFAJPFL/ANZte6PfV0eKX/rNr3R76undFAJPFL/1m17o99XR4pf+s2vdHvq6d0UAk8Uv/WbXuj31dHil/wCs2vdHvq6d0UAk8Uv/AFm17o99XR4pf+s2vdHvq6d0UAk8Uv8A1m17o99XR4pf+s2vdHvq6d0UAk8Uv/WbXuj31dHil/6za90e+rp3RQCTxS/9Zte6PfV0eKX/AKza90e+rp3RQCTxS/8AWbXuj31dHil/6za90e+rp3RQCTxS/wDWbXuj31dHil/6za90e+rp3RQCTxS/9Zte6PfV0eKX/rNr3R76undeTQCXxS/9Zte6PfV0eKX/AKza90e+rp3RQCTxS/8AWbXuj31dHil/6za90e+rp3RQCTxS/wDWbXuj31dHil/6za90e+rp3Xk0Al8Uv/WbXuj31deeK33rNr3R36unK3ABJqqt9vCyQss2Sk5CFva5mcms8J0885ToDXmUlFXZ0p0pVHaJPPFr71q17o79XXvil/6za90e+rqO7g7yOLs21XLhUvnErUQCUhSsJUcvw5yYyro2d4VLZ66Tbthw4iQlwpAbUUhRylWKDhMHDFfbo+ZHr2HXil/6za90e+rrlv37xgIWt63WkvMNqSm3dQqHX2miQo3KgCAsnzTpUgZexUq3s+wR7TZfvbavp4HIooTpRQCW0+8bj2a0/Vv6d0ktPvG49mtP1b+ndAFFFFAFFFFAFFFFAFFFFAFFFFAFFFFAFFFFAFFFFAFFFFAFFFFAFFFeUB7XhNYqVAqn9+fCEu4K2bVwtsoJStwKhTyhGSCMw2M+cMz1DXzKSirs7UaMq0ssS3E3aSSAoZZHMGD19Go+NbkqmvmXYd+q1dS8jJSDJWMsacf8RBAzIKcRz4pBr6B2HtMOJBmvFOop7HXE4Z0MrvdNXHVFFFdSIFYKMVnVceFfe7km/FWlHlHBLmGZS1xiOKs+I5qVdteZSyq50p03UkooSb/b9KuVKtrbFyIkOrGXKAKCVgHg2Jz4q7Na/u0lbwGiTzRn5qAMyBAAkZ65GuraCORbU2k4ioAORnhCAohtI0UZXmdBIia52LQKKTgxOHCCkmEEkRBEjEiRBz/KoLqNyuzQLDxVJxi7efXX3fToNb++Wu3GS0sHmNBOQcKRGJc58mNAIM5k5wK27j2kP44nBISTkcavPMSdEkJ/4jSm8KlrCgsKmEpJmARmkBMDIZmQBkMtasXcjYMAZZf7knrn+tdaV5ycnsQsZahBUoqzf2/ksXY04RNc+9n2CPabL97bU0tWcKYpXvZ9ij2my/e21SyoHKdKKE6UUAltPvG49mtf1b+ndJLT7xuPZrT9W/p3QBRRRQBRRRQBRRRQBRRRQBRRRQBRRRQBRRRQBXk17Uf3v3tbsGcaxiUo4W2xkVqidTkEgZknSvjaW56jFyait2PiujlBVKXO+O0HgpxVyhhByQhvDOUHLJSpHXxEVzWW/l+yoEvcskQFIcCSZIkAqSJSYCoIxZgg1H/5ML2LH/q8RlTsteXx0L1miajO62+Ld23iSCkg4VpVGJKhEgxl1g9BqSpVNSE01dFbKLi3F7oyrFSqypXvHthNrbuPKzCEyB/MdEpHWVECj0CTbsiGeEfeVSlpsWFAKc+2VnklQOFsEZgqGZI/DH8wqs9rYW1BsHGls4U5ASrQQIGEa5A5hInjWd68StLi1kvLUXFKJgnEUlSk9KOaRlpAFaG04jJMQcgNIMED3c2SONVNes29djYYHAqMYxj+ZP3fP0V9OppumcxkIIgjORzSnsiCPhVs+Du8KmWyrUpTPwFVQpEEgnjiAJ+OWZw5/GrG8Grp5JAOoyPuJH9q7YJ7oi8ehG0ZRVtXfz0/YtRJoJrxo5CvTViZg4dsbVRbsuPOGENpKldMAaDrJgDtr5+c2qXLldy6krWpeJBVOFKxJwjPzUgBMf1GdT7ww7fgN2yTGXLOdECQ2Ovngqj/AAVXryeTZbGoc55kyMwIB4gKKQejndVQcRO7yrl9y94fhl4edrV7eUX8s4uV5SJIEEFQCsU6CTAmSVFROX4hkAK7ba0SG+XPnSSy2kiYUcKlK6xK8wcp6q4mGVKWlCTKlkCRBSSSc40HFUaDSttw2o+cCCUgqIIIKRJJkZAnKB/lqOmlqTVTnN5ZrRb2tdaaf79RrsKxLjwmCE5SOKj55/sPfV07u7OCEDKq/wBwdl5JkZ8e3U/mTVsWzcJFWVKGSKRncTW8Wo5e3lyN1Jd7PsUe02X722p1SXez7FHtNl+9tq6Eccp0ooTpRQCW0+8bj2a0/Vv6d0ktPvG49mtP1b+ndAFFFeTQHtFeTRNAe0UTXk0B7RRRQHijUC274UAhxbVpbqulokLUlQS2lQ1TiglRGcwDGmZyp7v1tdVtZPON/aQEoPQpakoSfcVTnVLN7ULSW0MqwgCSdCokkFRnoH4uJ00JEavW8PRFpgMFHEXc3psu7ZPNk+GIFQTdMFgKAKVhRcQJEwvmpKQNMQBGWZFT7Z+2G3khTa0rSdCkgg+8VQLV1jSgLhUJSOGIAQqR1zWextsKs3OWaUoICv4qJ5i0TBOHQKAOKdciJNcaeMTeWRPxHBWqfiU3ra9vLe37H0UDXtKdjbS5RIM01qeZwFGqT8IW0HLi+cSlJWhiG0pSNJCVOrPXMJnhhnpq5b14JQpR0Ak+6qE2dcKSlx4kqWqSVH8SnCVKUR0xOWgyqHi6ijFJ8y74NhnWqSl0Wnm9P3FjjISk5lXFRnNWckyI1/0rNLWmIEKTkZ1BBIz98/GvXHBISQed1SBPT20JgZDiQMyTmo8TmTmQSeiqS8mvM3KhCEr3WWKs10a1TGm7e0Tb3KCCAlw4F8AT+A9s83/iq7dk3mNAr53wnkczKgnEDxkc5J+IFXVufeYkCrjAzvBxfIxv4goqNaNWKtnV/VEvqr/DJtbmt24OuJ1YBzhIwoEa5qUSOnCas8nKqP8ACRdq/wDEyZAwBkJMTEArM9JBWojj2VIxErQK3h1NTr68k37Ij14vFhM80oAEiCY5pgnUjEZHQCeFaA0EEEnzU5mDJBVCjlkMyg10leMAkJkcEjmyCZIHDOTXBd3oxRHmHMxP/DHTEH3VTOTqTaRtHRjQoqpKSTdmv0v72NoWc1gzISBOSelXXAzHWUnhFTfwaOnnAnRaoGWQnIZaRUMufNy00y1IOUADU5xHXUx8HZGZHFaj8VHOpeCd5N25FRx2Eo0lGTvZp+bd7v8AjsXCweaKHVQK8tvNFY3h5pq1MkUDtjaIurxx9c8mV6JGeBIwJEkxJAT73M6S3zyXXCQkc8GQOBkhCTllASI/2KZbIuEIQ6VZqOEJAEqIDi8UdQgE9lKHbjmg4VJUkAkgDPm9PTkfgemqiUnexq4wjld3pFK3e3JGu35rqdAMkgweIUkDWDlOuQnMGugs5hGiTg1UcwqEDUZCCMuqufZahjhRIMp1OEkEgnzgdASZzAPA1u2UhKnBCfNKDqrzpBMg8RANekvrV+x8/tu2krN+atb4Zc249rCRU7AqKbnN8wVLKtTKhSXez7FHtNl+9tqdUl3s+xR7TZfvbagHKdKKE6UUAltPvG49mtP1b+ndJLT7xuPZrT9W/p0TQHtcO0trNW6Ct5xLaBliUQkT0Z6nqrj3p3kRZMF1eZ81CRqtZ0SOjpJ4AE8Kpl64evnC/cOiE6yFBCBlzWEnITmJOfE1wq1lT7ssMFgZYl3vaK3ZYV74XrdCyltp91I/GlKQg9mNSSe2Irlf8MzQ0tniYBhXJogkxElWfaJFQdW0QlIS0iANVKAxq6zGnurkuXcZJUJngSSAYiR1iq94+3Q0sPw7TaT190vgtHZfhYtXCEuYmCTALgGA9jiSUjPpI0qZMXYVEGvnJVsOHGJz4Z9XXUg3J3rVauJaWo8irIBUw2uYBE5htWmehipGHxiqO0it4jwSWHi6lN3XQvWiuKwvAtMg12Cp5nCJeE9sq2dcQJKUhfZgUleL3BJPuqlbzACk4UgSonoJgkTOnRX0BvRZh22dQdFoWk8POSQc+GtUK0qUiY0E9E8aq8e8rizWfh2KqRqR5qzXY5GwnGIKSZUDGHgkg6TlOh6IreGjKhAgg9hmeHvrXdyCnDoNQDBj/TtyrqS4DmCD2f74VXzb3XM0GHhF3g94/rdassnwcbSxsNnPzUgzrIEH8wasUGqm8Fq/4LfZPZJOVWw2MhWjWx+bVElJpdRVvS2VWj6U6qacSOGZQoD8yKoUHE2E4oBKDxgnIZkZjUaV9EXyJQa+ebm15NxxhWZbUtOc5pCzB7Yj41X45WUZdDRcAeZ1KN7NrTzOZ+SgKTrA1gaxn1EEA1g0oeaRInTIYZyTGhjh09NdD+SYHYOHuH/XrrRZNzOXH/DnAMCAOGNWf+hqug/oZoa8JLExy7uyfTu/Y33KoQrown+hqz/B2v8Agt/5Ef8A1FVWV4pJnDHTIzzmBnMHPtGWtWV4NHZZbJ/lT/Sp/D45cyKP8Q1Y1fDcdlcsxelfPm/BB2hcEKBBchRiYIQgEDryNfQSvNqg9+GiNpPCZlSYSDhHPQiAZEKJhQ7SKk4r8nqVnCJRjXbltb5XwKmMWEyCDJ86MzAk5cMRMdUVwcgccCQokqJGRzjiPxZT7+qmgIAnh/pwj4illwrnSMsRHw6I1kax2VUUZXkzX4ylFUqcU7209Hz+DoTeRBHNAkJUIMaJSTnlzVKiJzw6VLfB2YccAyhyP/ijSonyQENiNM8h+I5mOEJxfEVKtwzDzn+cH4oQTUzCNOpp0ZS8Xg/AcpbpxTfpsuyv9y6rQ80VjfeaaLI8wUXo5pq1MmfNCX8OWHWSDBJICxoOBBBzHBWeuRdiAvMnM5xkPNMEwZIOEkDOD11lftJDqgAqEuOJA4gJcWIzzE4RPbWL9wOSieOIKEQrEG0DPSZR15dlU0l9Rr41I+G7K6f8/JpaIQCSIQpKVH8X/mKgkjjzRmNYzr3ZSzy6BiBTkcuogJMfh10/1rBIQEynziCTlJjIDLUpJSTJy5yazYBQ6lWEEjClQiAIUDGfGU5nMAjrrrFq5F/t+j/XQv3dE8wVJ6iW5zvMFS2rQzQUl3s+xR7TZfvbanVJd7PsUe02X722oBynSihOlFAJbT7xuPZrT9W/p0qktp943Hs1p+rf03fPNPZQFJeEjbCri9WmJbt/4SRrziApxcHVWaR2Cl+038whMpCcoEQdDOmpyJmsN4FlV6+TnFw50aJMDhnkBXK86TKjmcz0f9qoMRUbm13P0nhmHjTw9OXRX9WYLdCdes9JyrSL9H82XTnHxrQm0CjKs8UgnSRAiI16pEZVtVa8YmATpMSdNTnp1dFc/CgtxLG15awVkdVYuthQKToRBrGyZVknU6Do/PStlR5Jwd0WdKar09VvuWV4OduqcZQFmVJlCj0qQcJPviasNByqnPB08ZUOHKLj3kH+pNXBbHmitRTeaCfY/KsTBU6soLk2jTtFEoI7a+cCCGuaqMJImOCVESR2AEjtFfSN+qEE9Rr50tvNHXJj/MSY/OoPEGlGL7l/+HYOdSpFP+k0XpkJJkESYjnCPO9+YEdJB0FZBENZDMg59ZHQSMqyetZBJlSgQQVc4gpSEJiehAAHYJmvUgYAnNM5DSY6eIjMdNV7knGKj1NDSp1I1Jyqb5f9+5ZXg+t4QkdASPgAP7VZSNKrDwaXZUyjF5wEK7U80/0qz29K0C1R+dSVpNGLw5pqgN9uZtG5gwJBjr5JBJGUTkcq+gHTkaoXe1wuX9wZBAXgEdSEpIPWCDUTGO1MueBwc8TZPk/gTuJgYcRJBIBMgqAzk5cUkH+lYWByP+b39dZvJMGSPwjSMkjCJzzVAAmRoK1WzMqCjrGfCMRBCR7oUetXVVS7NOxr4Z4VKan+bZ/LMypP4TGE4SBoCYOY4nOfedan/gxX/BbHQI+Bgf0qukMc1ZUkgqUDBzE5D3JP96sPwZD+E32A/HP+9WGCWrM3xyWdRbVnd/57FrDzfdVHeE9iNoKJ/Ey0e2FupJP5DOrxQObVOeFlv/8ALRnEskSDzgOVTn1amD21KxP/AJsq+Fyy4mL8/syIYAERoAI6oy/3nXKtOQOYHNJz0ACTlxB111jKupTigGzEpUcKiRxjORw4fA9FYP25K+EERqMs88o5x6J016KpYPJpLmbavHxXmpatWVunNemptcdyCgJmOowc+PDqp5uY9F0tPSG1Af8AvST+SR7qRPI0ABjICAYyKSQTwGEaHWR10w3ZXgukf4kqTpwSoEZ+89tdsJZVE+pD4w5VMNUXKLX8/cvrZqpQK3XIlJrj2K5KBXesZVeGDPnTe2zU1fXIzMrJzJJIXCkQNIxL0jo40ouUFQhGQKg5PQUnLI8JKRof61NvC1s9SLlLiYPKIwiYyU0oqETxIVw6I4ioPjGMqJwgkFQ7fxAHI5H4AGqypG0zRUKmahblb7afyZW64AKoERhkgKiU4gM84n4DqrjbWrMLMApKQSDJxBRSfzUB29ldzTUjCpIkARAmITOROYGHHpWEDFmuJTMaCCQCed1GM/5SemvKep0jeK19v87lz7gXEtIOnNGXRkMqnoqt/B49LaCcpAMdEgVZCdKtFsZpqzse0l3s+xR7TZfvbanVJd7PsUe02X722r6fBynSihOlFAJbT7xuPZrT9W/pu8MqUWn3jcezWn6t/TpQoCiN8rQtXzwVELIdQYgQsYSO3Ek/GlAqwPCrsMkJuEAktSlcZnklRJiNUkBXZiqu2gNJ6xmNDEHs/wBaoMbRcZuXU/QuCY2NXDqEt46P4NlYKyno65OZy4cK3tpBOuHt006RpnW9rZKlAkBMaK5yerrqNBSLat4dtdDTsi15R0R+DPjMDh2ZZTNYLUCZHEmmLjyGWy22rGpXnL/lB1APTmeykt24QnLMk4QBkSTkIPTMe6uk45moLc405qjCVSWkeX7kt8HAmVfzLWfdiI/tVx2o5oqtfB9svAhIHAAf9ffnVmtpgVooRyxSPzGrN1Kjm+bb9xbvLcYLZ1WXNbWcyEjJJ1Uch28K+f0OBOBJB0GcZacegmDV973WXLWjzYMFba0A9EpI/vVD+KKdbxISSQASE85RBg81MjEQoA66TVfjo5nFM0nAqrpU6s47q3sabwYuaRIyPHIkgA83M/jPurYU82NBllp7pyg6V0NWS1KHNVPEZ4ZAOZ4ZAqE9tc925mpGHmgAAyJUTxAgxIzA6I6arlFtK3I0spxpzm5PWWy7JEt8Gtz5yehxQ1nXCr/mI91XFbqlIqmPByjMn+ZZPwhHvnDM9dXLaeaKv6f5V5H51imnWk+7C7XCSa+cLRAcjlCTjM65lSnkSe2FLM++vo+7TKTXz3tvZvij6mVgkJUVMqjVJJKcMnNQmD1p66j4tOya6lnwiUM04Sdm1p7mm8AOLWJOuZ6M+mdPfWFskAZQOrSMhlHA1m6/iWFAHnCSkScx50f4gBijoJ1w1vdsV8kpeST+EHLEcp90VTypy25G2p4mnJuS3Wlufp58jlNwkhfHBr2gTVh+Di2wtoB4JT/Qf3ke6q1cby5JOq1QqBA52auzmzHZVxblWsJBq0wMMsW1zMhx2s5zjGW639eRN0DKqj8KqFeNNfyFpcf5saZ/LDVuiqv8LjEFhyDkpaCfwjEnEAeiSgAGpGKTdKViv4VKMcZTzbX+6sQPZ9sXMTMiYStsn8S5VKTwEpkdeY41pZyIbUecIB1HVx91aOXxLKQQIySc51SrSRChAUDwznjXfZbRWhxSh50QVKEnoESMuaBxM1Tys4pT5G1pOcardJJpvKuySf2tua9tFU8ikQlKsKoMRlJUTkcR/LKdc8thKm5bP/qHWTEpHD/fCud5YC51UsyZJ4nhwzzMZeaSdK6d2gDcIA4JUejVcf8AKa74f6qkWkV/E5ZcPUTd3s7elvV7svXd48wdlNjSrYCIQOympq5MQQLwq7HDtqpYEqa/iJjMwJCxH+QqqmGHQvIjzjAIHNMgAqmBEmSB8NcvpjaduFoII6a+c9s7ONncOtRABgEFWaFc5vEI0Ska8CjQkComJhpctuH1rPLbv6czkaEhKcOJJy4YBoM5iYiMp83iDNeFrUFcCOfkIlRSZI0AyjOsgtKc1KhKCJMDmkEDDGsHp0ASI41qgJUkyBGkZwTmDllBIJjUiNcxUPmW+VwhZ9++miv9/MsvwY3gLaRphJQdfwkjjpNW00chVCeDTauF9xozGTiJk5KHOMkAmTnn0mr1sXZSKtYflRl6q+uR00l3s+xR7TZfvbanVJd7PsUe02X722r0chynSihOlFAJbT7xuPZrT9W/p3SS0+8bj2a0/Vv6d0BxbRsgtJEVT28+4q2lKWwAUyVckcgD/gV+HjkQRMaa1d0Vx3ez0rGYrxOEZq0jtRr1KMs1N2PnQ3WE4VApVJlKwUqJ6pyPuJrLxkTBBB6Ovo69R/sVb22tykOAgoBHQQCPhURu/BkjMJSUzxSpSfhBgZVBlgI8maClx+SX1R17EKXtAADISRIkgzpwGZnPTophu7sZbzgWsED8AOo61DQHWBwHblLNn+DxKSCEAe7P461Ndi7sJbjKu1HCxp68yBjeK1cSsuyOjdvZeBIqQ1g03ArOpZUGi7blJqjN7tkm0uVQIacVLcSMJOamxGmckdRPRV8kUg3i3eQ+gpWkKB1BAI+BrjWpKrHKyZgsZPCVPEh6rqUs5thwpgPGMuMjIgQekcOFLbm6OLDBWsnFBjGpR4kRkmfxCAAIEaVNbzwYoxGEGMhGNeHLSBNdmyPB+lByQB/3nU51Ghg2n9UrlrX4yp3cIJO1jb4PtkFCUjoGZ6TqT8Zq0WUwKVbG2QGwMqcCp600M823uCkzUS3s3URcphaQeI1BByzBGYOVS6sVInWvlrn1NrVHzttzYDlmediLUiHASFoMjNUZToArLoNari8kY1KkQM1GNNBJ6umr02xsBDqSCkEEGcgRnUFf8GrQXKWkjORlIHYD5vuqHVwcZvR2LzC8ZqUItSV3yfMhG79gX3w5h5gySSIKuEnKYAJgnp6hV37t2WFA7KU7D3UDcEipewzhEVKhBQjlRUV60q03OXM20g3s2Im5ZU2sSlXRkQQQQQekECn9YOImve5yTa1R84bX2I/bukKSo5iFpSVBYSZzABwnWR1nMg1zIuQkwM9MQzBSM4yOcRx7av7aW76XOFRHbng9Q4M058FDJQ7CKhVMJGexdYbi9Sk9V5tblVLfUTE80FSiYAInDJUdDCQkcIHbUp3CsStWODziMM/ypyTlwkSY/wARrqb8HUK5xUsZZKiMozKQACes1Pd293OTAyrpRoZHd7nDGY6NaOSCdr3d92STZrWFArsrFCYFZVJKsxWmRVe7/bmi4GNIAdSOaqJka4VdKZA7NRqRViVpftgoQa+NJqzPUZuDzI+W9pNLQooWlSVFOGFJzkQMIIELBzgg/wBIrqtbRTqMScz52gTJ/mEZJnMRoc+0Xbt7c5DwOJAUNYIBH51Gtj+DxLDqlJxc4RBMgQZHWejMnKuCopacidPGyn9Wz7bO5WFrduW76XlA40YQrVKlAmCk5zMZjLgDwz+hd19ohxtJBkEAg9IIkVG9pbhNujnIziJGSgOpQzGedSHdzZHIpShIhKQEgdQECusIuOhFq1FUs+ZJaS72fYo9psv3ttTkUm3s+xR7TZfvbavZxHKdKKE6UUAltfvG49mtP1b+sr/edtm5at3JTyqZQ4fswrEEpbUfwKVPNnIkRqQDja/eNx7Nafq39ebQt7Zy55F0Y3HbdwYCCUKZStGMnKJxKRxnPLpoDVbb726ktY1FCnUMuYcC1Bvxgw0HFpSUIKlSkYiJIyrBfhAsgpaeWJUhfJKCWX1kOcryODmtmV8pkAJJyOhmuC03Vs3HS22p2bUWrLyJ5qvF0h23xEplWELCpQRM5zTU7pM8mG+fhF146OcJ5Xli90eZjJy6ONAbLHem3fUEtrJUUrWkFt1GIIIS5hxJGJSFEJUkSUnIgGlV1vuwosBgB3lLtu0cCgtpTfKNuOBRSpIVokRlBnXKsbjdmyaWyysuS+m8YbEqhQuCbh8FSRzckkgyIGWZrdZeD23bUlWJ1SkvtXIJKBz2WlMoyQhKcOAmRGeRmgO+93ktWH0W7jmF5wJUhGBxUhS+TBlKSPO1zyGZgZ1zM+EGxUhxablOFpAcWcLglBUUJUiUy4CsYRgxSSkDUTs2y1b2ri9ovKWktscisiVJDZdC/NSCSrERmOFK9lbpWTrFxatqdUyhZtlIJwckpBQ6AghIKyklshS8ekSRiBAb7pbzeOpuFcngDNw7bpBxBSg3gIUpK0pUhRxZpIyin1Kt393kWiXAhS1F11b7ilkFRcXhxHmpAA5oyAprQBWLhAGelZVy7UYK2XEJElSFpHaUkD86A1MXDLk4HELw+dhUlUdsHL/vXUllIqEWO6tzb7LaaaWvl8FqHUBTLZCWyjlm23W0oMlONIUpfRzhMnC33cvnVW6XX7hpkG8LmC4h1La3G1Wra1yorUlIUMQKiMxizzAnwivFKquV7ubR5NZDj3KKavlf/wBTkB7lpsoHKwlIbJGEQngsGBXXtXZu0V3rCgVpZCmQ6UPFKVNcksP408qAHOUVlgb0CSFgiABNUXyDhAWklUlMKScWHUpzziRMdIrfNVdsDdC/t2bZlqWlMt37a1l4LZLriUeLOIQVKPJ4gTGAQQolOeeyz3f2oWwlTj6UG4sSpJuiXg2hsC9VyqXCrAtWYQFzkSEpnMCza4tpXzLCcbziG0yBiWoJBJ0AnU9VILKyvv8AwpbSlkXuB9La1LCiDjc5Elecnk+T5xk9JmTSZe6ty8pkuB9LaL0OoQq6WXW2PFVIcJWl5RKi9mIWogKIGEFQoCxEgAVrauUqnCoHCSlUEGFDVJ6DnpUX32sbxw2/ihXzVHlE8oWmlAlAlxxt1DqYGMjAFjWUzhpSrYt+HFFXKqYN/cuqaauA26u3WwlLGFQcQUpS7JKMaew0BPGb5C1LSlaVKbIS4kEEpJSFAKGoJSQYPA0WN+282lxpxLiFZpUkhSVCYyIyOYqGWmwbxG1HHs/FHHkqwJcCV4hastpdcOKXG0lDiS3IzKVQsDJHs3dDabTNk0HHWkNMYFJZdbGB8XGPG5KsK2yjCNHYAWOTz5wFnu3yErQhS0pW4SG0kgKWUpKlBI4kJBJjgK3KQDrUARu9eq2q286FrbbuX3EL5YFpFuu0LbTaWsYhYcKpIRxnEqmu0thXTt484l95ttLLRtkpdwtF8eMA8oiCSkYmyREGBIVAgCRm1TOlY2N224nE0tKk4lJlJkYkqKVJnpBBHaKgey9hbSTZFK3LhThXal1Kn041JQoeNJYcDhKQtOhLiJM5N/ikm4mynLe0wOoUhXLXC8KlhxQS4+4tGJQUqVYVCcznMk0BI6KK8VQHs14pUCarBzY9227ehtou8ozeqC1s4XQ4sSw0Vlam7pBxEJSUkJCUyBpTRg3ilutvh5Lfi6E26ENt8ism1VyodUEEoWHZAGJIyRAg5gTVT6cIViThMQZEHFEQdDMj416GB0VWWzdlXx2c0w+0vG0vZvJtpSnk0tNLYKlT5xdGFfKBRywjCIglszcbU5a6OJRIF0GGlMoDJifFFB7EkZwiRKvOM4YkATZKkklIIJTEiRIkSJHDKtqWwKgng6sbhNxevXCHpe8UON5CUKWpDGFzJKUiErlOgyjXU8qDtcWTbinXOWW/heRyLRWywl18Y0pSmVqUOQnI82SBMmgLDeeCBiUQkDUkgAe80o3r+wR7TZfvbaq/30s9pv2gYUHnkrtTJQw2hTtwH0RyyJUWk8iAqAU86Zg8xNgb1fYI9ps/31vQDpOlFCdKKAS2n3jcezWv6t/Sbfncty9dStsMkC3eYBcnE0t1TZS+3CFc9GAxmk5+cKc2p/8A2Nx7Na/q39OsVAQfaW4jy1vKxtOJXdW9xyTmLA8hm2Sypt3mqiVDH5qxKU8cwoufBXcqZtm/GkKU1bIt+UVymJhabhD3LsanHgHJjNswhHOjJNn4qMVAQW23CdTtMXRU0pIuHrjGcXL4HLbkEsZpPMQrMc+IPmim9zu4o7QFyUMuowNoHKTjYKFuKK2eYoSoLEwUeaMzwkeKjFQFXt+CZ4Wl0zyqC682Wy8px08seX5UOOowgJWBiEkuqOM84AEKm27ew1267tS1JPL3S7hMTklTbKAFSNZbOnSKdYqMVAe0V5ioxUB7RXmKjFQHtFeYqMVAe14qjFQSKAr3Z+8jqNpvscolxLl5yfJErLrTfiaHOWTzyEshaYIwAYlHnDSk2zt/7m3s7IYA6pVsy5/FLi3bpblyGVMtKxTyiUnGTDhzTzQMzbUDpogdP50BAGd/rg3zjHIJUlLlyjk0hzl0oYZQ42+oyf4bylYU8wCVJhSj53vg63gdu7m4W46lQNvZLwNlXJsrcS+XG8JWqHEmAo5E4RIFT3COmvYHT+dAQO735eTb3ryQyp23LiU2oCuWQlD3Jh504yeTKf4nmI5v4o51LLveO5eVZqUpKZXfpJt3FFp1KLNxbajhUpJIVGQWsBSTCgZCbOwjp/Ovcun86ATblPKXs6zUtRUtVswpSlElRUWkElROZJM5mndeAijFQHtFeYqMVAe0V5ioxUB7RXmKjFQEL353mes7lhTcKbFtePOtqXyYXyKWFCFYFc8AqgZAzmaWo39cRdXIwlxK7iwYtm1qDaGjc2wcJWoJUQJxEwFZwNMxPLzZjLxBdabcKfNxoSvDppiBjQfCvXtmtLxBbaFBccoClJC8MYccjnRAidIFAQJfhbHItuptclW7l06FOhMJauE26ktwg8ooqJInACImCTHde72Or2gyy2A20i8VbOnHK3SLRb3mYIDcqTnimRpUuXstk4JabPJxycpScERGDLmxA06B0UK2YyXA6Wmy6Mg5hTjAiIConQxrQCu42+oXwtENoMNIeWtbhRCVuKbAbSEKxq5ijBKdRnmYid94RnnrG8daYVbhLL67d3lEKUSy9yRlBAIMwcsQEwTMTYVxs9pxSVLbQpSDKFKSlSkGQZSSJSchp0VgnZTAxw03/F+15iP4mvn5c/U6zqaAVbsbRW6/fpWsqS1chDYMc1Jt2FwI/wASlH31v3s+xR7TZfvbamzbSUklISCoyogAFRgCT0mAB7qUb2H+Cj2my/e21AOk6UUJ0ooBXfbvNOucooupWUpQS2/cMylJWpIIacSDBWs5/wAxrV5JM+kuu+33zqKKAPJJn0l132++dR5JM+kuu+33zqKKAPJJn0l132++dR5JM+kuu+33zqKKAPJJn0l132++dR5JM+kuu+33zqKKAPJJn0l132++dR5JM+kuu+33zqKKAPJJn0l132++dR5JM+kuu+33zqKKAPJJn0l132++dR5JM+kuu+33zqKKAPJJn0l132++dR5JM+kuu+33zqKKAPJJn0l132++dR5JM+kuu+33zqKKAPJJn0l132++dR5JM+kuu+33zqKKAPJJn0l132++dR5JM+kuu+33zqKKAPJJn0l132++dR5JM+kuu+33zqKKAPJJn0l132++dR5JM+kuu+33zqKKAPJJn0l132++dR5JM+kuu+33zqKKAPJJn0l132++dR5JM+kuu+33zqKKAPJJn0l132++dR5JM+kuu+33zqKKAPJJn0l132++dR5JM+kuu+33zqKKAPJJn0l132++dR5JM+kuu+33zqKKAPJJn0l132++dXnkmzKSVPqwqSsBd1duJxIUFoJSt0pVCkpMEHSiigHQoooo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6" name="AutoShape 4" descr="data:image/jpeg;base64,/9j/4AAQSkZJRgABAQAAAQABAAD/2wCEAAkGBhQSERUUEhIWFRQWGBgVFBcYFxYVFRcYGBcVGBgWGBkaHSYeGBkjGhcVHy8gIycpLywsGh4xNTAqNSYrLCkBCQoKDgwOGg8PGiwkHyQtNCwqNS8sKSkuKSkpLy8sLyk0LzQsLCwsLSwsNCwsKSksLCwsKSwsKS8pLCksLywpKf/AABEIAKUBMgMBIgACEQEDEQH/xAAcAAACAgMBAQAAAAAAAAAAAAAABQYHAgMEAQj/xABLEAABAwIDAwYLBgQEBAYDAAABAgMRAAQSITEFBkETIlFhcZQHFBYyU1R0gZHT1DM1QqGztCNSscFictHwgsLh8RVDc5KisiQlNP/EABsBAQADAQEBAQAAAAAAAAAAAAAEBQYDAgEH/8QAMxEAAgECBAQFAgUEAwAAAAAAAAECAxEEEiExBUFRYRNxgZHBIrEGMqHR4UJD8PEUFTP/2gAMAwEAAhEDEQA/ALSurq5XdrZZcZbShplwlxlbqlKdXcpPmvNgABkcDqa2eKX/AKza90e+rotPvG49mtP1b+ndAJPFL/1m17o99XR4pf8ArNr3R76undFAJPFL/wBZte6PfV0eKX/rNr3R76undFAJPFL/ANZte6PfV0eKX/rNr3R76undFAJPFL/1m17o99XR4pf+s2vdHvq6d0UAk8Uv/WbXuj31dHil/wCs2vdHvq6d0UAk8Uv/AFm17o99XR4pf+s2vdHvq6d0UAk8Uv8A1m17o99XR4pf+s2vdHvq6d0UAk8Uv/WbXuj31dHil/6za90e+rp3RQCTxS/9Zte6PfV0eKX/AKza90e+rp3RQCTxS/8AWbXuj31dHil/6za90e+rp3RQCTxS/wDWbXuj31dHil/6za90e+rp3RQCTxS/9Zte6PfV0eKX/rNr3R76undeTQCXxS/9Zte6PfV0eKX/AKza90e+rp3RQCTxS/8AWbXuj31dHil/6za90e+rp3RQCTxS/wDWbXuj31dHil/6za90e+rp3Xk0Al8Uv/WbXuj31deeK33rNr3R36unK3ABJqqt9vCyQss2Sk5CFva5mcms8J0885ToDXmUlFXZ0p0pVHaJPPFr71q17o79XXvil/6za90e+rqO7g7yOLs21XLhUvnErUQCUhSsJUcvw5yYyro2d4VLZ66Tbthw4iQlwpAbUUhRylWKDhMHDFfbo+ZHr2HXil/6za90e+rrlv37xgIWt63WkvMNqSm3dQqHX2miQo3KgCAsnzTpUgZexUq3s+wR7TZfvbavp4HIooTpRQCW0+8bj2a0/Vv6d0ktPvG49mtP1b+ndAFFFFAFFFFAFFFFAFFFFAFFFFAFFFFAFFFFAFFFFAFFFFAFFFFAFFFeUB7XhNYqVAqn9+fCEu4K2bVwtsoJStwKhTyhGSCMw2M+cMz1DXzKSirs7UaMq0ssS3E3aSSAoZZHMGD19Go+NbkqmvmXYd+q1dS8jJSDJWMsacf8RBAzIKcRz4pBr6B2HtMOJBmvFOop7HXE4Z0MrvdNXHVFFFdSIFYKMVnVceFfe7km/FWlHlHBLmGZS1xiOKs+I5qVdteZSyq50p03UkooSb/b9KuVKtrbFyIkOrGXKAKCVgHg2Jz4q7Na/u0lbwGiTzRn5qAMyBAAkZ65GuraCORbU2k4ioAORnhCAohtI0UZXmdBIia52LQKKTgxOHCCkmEEkRBEjEiRBz/KoLqNyuzQLDxVJxi7efXX3fToNb++Wu3GS0sHmNBOQcKRGJc58mNAIM5k5wK27j2kP44nBISTkcavPMSdEkJ/4jSm8KlrCgsKmEpJmARmkBMDIZmQBkMtasXcjYMAZZf7knrn+tdaV5ycnsQsZahBUoqzf2/ksXY04RNc+9n2CPabL97bU0tWcKYpXvZ9ij2my/e21SyoHKdKKE6UUAltPvG49mtf1b+ndJLT7xuPZrT9W/p3QBRRRQBRRRQBRRRQBRRRQBRRRQBRRRQBRRRQBXk17Uf3v3tbsGcaxiUo4W2xkVqidTkEgZknSvjaW56jFyait2PiujlBVKXO+O0HgpxVyhhByQhvDOUHLJSpHXxEVzWW/l+yoEvcskQFIcCSZIkAqSJSYCoIxZgg1H/5ML2LH/q8RlTsteXx0L1miajO62+Ld23iSCkg4VpVGJKhEgxl1g9BqSpVNSE01dFbKLi3F7oyrFSqypXvHthNrbuPKzCEyB/MdEpHWVECj0CTbsiGeEfeVSlpsWFAKc+2VnklQOFsEZgqGZI/DH8wqs9rYW1BsHGls4U5ASrQQIGEa5A5hInjWd68StLi1kvLUXFKJgnEUlSk9KOaRlpAFaG04jJMQcgNIMED3c2SONVNes29djYYHAqMYxj+ZP3fP0V9OppumcxkIIgjORzSnsiCPhVs+Du8KmWyrUpTPwFVQpEEgnjiAJ+OWZw5/GrG8Grp5JAOoyPuJH9q7YJ7oi8ehG0ZRVtXfz0/YtRJoJrxo5CvTViZg4dsbVRbsuPOGENpKldMAaDrJgDtr5+c2qXLldy6krWpeJBVOFKxJwjPzUgBMf1GdT7ww7fgN2yTGXLOdECQ2Ovngqj/AAVXryeTZbGoc55kyMwIB4gKKQejndVQcRO7yrl9y94fhl4edrV7eUX8s4uV5SJIEEFQCsU6CTAmSVFROX4hkAK7ba0SG+XPnSSy2kiYUcKlK6xK8wcp6q4mGVKWlCTKlkCRBSSSc40HFUaDSttw2o+cCCUgqIIIKRJJkZAnKB/lqOmlqTVTnN5ZrRb2tdaaf79RrsKxLjwmCE5SOKj55/sPfV07u7OCEDKq/wBwdl5JkZ8e3U/mTVsWzcJFWVKGSKRncTW8Wo5e3lyN1Jd7PsUe02X722p1SXez7FHtNl+9tq6Eccp0ooTpRQCW0+8bj2a0/Vv6d0ktPvG49mtP1b+ndAFFFeTQHtFeTRNAe0UTXk0B7RRRQHijUC274UAhxbVpbqulokLUlQS2lQ1TiglRGcwDGmZyp7v1tdVtZPON/aQEoPQpakoSfcVTnVLN7ULSW0MqwgCSdCokkFRnoH4uJ00JEavW8PRFpgMFHEXc3psu7ZPNk+GIFQTdMFgKAKVhRcQJEwvmpKQNMQBGWZFT7Z+2G3khTa0rSdCkgg+8VQLV1jSgLhUJSOGIAQqR1zWextsKs3OWaUoICv4qJ5i0TBOHQKAOKdciJNcaeMTeWRPxHBWqfiU3ra9vLe37H0UDXtKdjbS5RIM01qeZwFGqT8IW0HLi+cSlJWhiG0pSNJCVOrPXMJnhhnpq5b14JQpR0Ak+6qE2dcKSlx4kqWqSVH8SnCVKUR0xOWgyqHi6ijFJ8y74NhnWqSl0Wnm9P3FjjISk5lXFRnNWckyI1/0rNLWmIEKTkZ1BBIz98/GvXHBISQed1SBPT20JgZDiQMyTmo8TmTmQSeiqS8mvM3KhCEr3WWKs10a1TGm7e0Tb3KCCAlw4F8AT+A9s83/iq7dk3mNAr53wnkczKgnEDxkc5J+IFXVufeYkCrjAzvBxfIxv4goqNaNWKtnV/VEvqr/DJtbmt24OuJ1YBzhIwoEa5qUSOnCas8nKqP8ACRdq/wDEyZAwBkJMTEArM9JBWojj2VIxErQK3h1NTr68k37Ij14vFhM80oAEiCY5pgnUjEZHQCeFaA0EEEnzU5mDJBVCjlkMyg10leMAkJkcEjmyCZIHDOTXBd3oxRHmHMxP/DHTEH3VTOTqTaRtHRjQoqpKSTdmv0v72NoWc1gzISBOSelXXAzHWUnhFTfwaOnnAnRaoGWQnIZaRUMufNy00y1IOUADU5xHXUx8HZGZHFaj8VHOpeCd5N25FRx2Eo0lGTvZp+bd7v8AjsXCweaKHVQK8tvNFY3h5pq1MkUDtjaIurxx9c8mV6JGeBIwJEkxJAT73M6S3zyXXCQkc8GQOBkhCTllASI/2KZbIuEIQ6VZqOEJAEqIDi8UdQgE9lKHbjmg4VJUkAkgDPm9PTkfgemqiUnexq4wjld3pFK3e3JGu35rqdAMkgweIUkDWDlOuQnMGugs5hGiTg1UcwqEDUZCCMuqufZahjhRIMp1OEkEgnzgdASZzAPA1u2UhKnBCfNKDqrzpBMg8RANekvrV+x8/tu2krN+atb4Zc249rCRU7AqKbnN8wVLKtTKhSXez7FHtNl+9tqdUl3s+xR7TZfvbagHKdKKE6UUAltPvG49mtP1b+ndJLT7xuPZrT9W/p0TQHtcO0trNW6Ct5xLaBliUQkT0Z6nqrj3p3kRZMF1eZ81CRqtZ0SOjpJ4AE8Kpl64evnC/cOiE6yFBCBlzWEnITmJOfE1wq1lT7ssMFgZYl3vaK3ZYV74XrdCyltp91I/GlKQg9mNSSe2Irlf8MzQ0tniYBhXJogkxElWfaJFQdW0QlIS0iANVKAxq6zGnurkuXcZJUJngSSAYiR1iq94+3Q0sPw7TaT190vgtHZfhYtXCEuYmCTALgGA9jiSUjPpI0qZMXYVEGvnJVsOHGJz4Z9XXUg3J3rVauJaWo8irIBUw2uYBE5htWmehipGHxiqO0it4jwSWHi6lN3XQvWiuKwvAtMg12Cp5nCJeE9sq2dcQJKUhfZgUleL3BJPuqlbzACk4UgSonoJgkTOnRX0BvRZh22dQdFoWk8POSQc+GtUK0qUiY0E9E8aq8e8rizWfh2KqRqR5qzXY5GwnGIKSZUDGHgkg6TlOh6IreGjKhAgg9hmeHvrXdyCnDoNQDBj/TtyrqS4DmCD2f74VXzb3XM0GHhF3g94/rdassnwcbSxsNnPzUgzrIEH8wasUGqm8Fq/4LfZPZJOVWw2MhWjWx+bVElJpdRVvS2VWj6U6qacSOGZQoD8yKoUHE2E4oBKDxgnIZkZjUaV9EXyJQa+ebm15NxxhWZbUtOc5pCzB7Yj41X45WUZdDRcAeZ1KN7NrTzOZ+SgKTrA1gaxn1EEA1g0oeaRInTIYZyTGhjh09NdD+SYHYOHuH/XrrRZNzOXH/DnAMCAOGNWf+hqug/oZoa8JLExy7uyfTu/Y33KoQrown+hqz/B2v8Agt/5Ef8A1FVWV4pJnDHTIzzmBnMHPtGWtWV4NHZZbJ/lT/Sp/D45cyKP8Q1Y1fDcdlcsxelfPm/BB2hcEKBBchRiYIQgEDryNfQSvNqg9+GiNpPCZlSYSDhHPQiAZEKJhQ7SKk4r8nqVnCJRjXbltb5XwKmMWEyCDJ86MzAk5cMRMdUVwcgccCQokqJGRzjiPxZT7+qmgIAnh/pwj4illwrnSMsRHw6I1kax2VUUZXkzX4ylFUqcU7209Hz+DoTeRBHNAkJUIMaJSTnlzVKiJzw6VLfB2YccAyhyP/ijSonyQENiNM8h+I5mOEJxfEVKtwzDzn+cH4oQTUzCNOpp0ZS8Xg/AcpbpxTfpsuyv9y6rQ80VjfeaaLI8wUXo5pq1MmfNCX8OWHWSDBJICxoOBBBzHBWeuRdiAvMnM5xkPNMEwZIOEkDOD11lftJDqgAqEuOJA4gJcWIzzE4RPbWL9wOSieOIKEQrEG0DPSZR15dlU0l9Rr41I+G7K6f8/JpaIQCSIQpKVH8X/mKgkjjzRmNYzr3ZSzy6BiBTkcuogJMfh10/1rBIQEynziCTlJjIDLUpJSTJy5yazYBQ6lWEEjClQiAIUDGfGU5nMAjrrrFq5F/t+j/XQv3dE8wVJ6iW5zvMFS2rQzQUl3s+xR7TZfvbanVJd7PsUe02X722oBynSihOlFAJbT7xuPZrT9W/p0qktp943Hs1p+rf03fPNPZQFJeEjbCri9WmJbt/4SRrziApxcHVWaR2Cl+038whMpCcoEQdDOmpyJmsN4FlV6+TnFw50aJMDhnkBXK86TKjmcz0f9qoMRUbm13P0nhmHjTw9OXRX9WYLdCdes9JyrSL9H82XTnHxrQm0CjKs8UgnSRAiI16pEZVtVa8YmATpMSdNTnp1dFc/CgtxLG15awVkdVYuthQKToRBrGyZVknU6Do/PStlR5Jwd0WdKar09VvuWV4OduqcZQFmVJlCj0qQcJPviasNByqnPB08ZUOHKLj3kH+pNXBbHmitRTeaCfY/KsTBU6soLk2jTtFEoI7a+cCCGuaqMJImOCVESR2AEjtFfSN+qEE9Rr50tvNHXJj/MSY/OoPEGlGL7l/+HYOdSpFP+k0XpkJJkESYjnCPO9+YEdJB0FZBENZDMg59ZHQSMqyetZBJlSgQQVc4gpSEJiehAAHYJmvUgYAnNM5DSY6eIjMdNV7knGKj1NDSp1I1Jyqb5f9+5ZXg+t4QkdASPgAP7VZSNKrDwaXZUyjF5wEK7U80/0qz29K0C1R+dSVpNGLw5pqgN9uZtG5gwJBjr5JBJGUTkcq+gHTkaoXe1wuX9wZBAXgEdSEpIPWCDUTGO1MueBwc8TZPk/gTuJgYcRJBIBMgqAzk5cUkH+lYWByP+b39dZvJMGSPwjSMkjCJzzVAAmRoK1WzMqCjrGfCMRBCR7oUetXVVS7NOxr4Z4VKan+bZ/LMypP4TGE4SBoCYOY4nOfedan/gxX/BbHQI+Bgf0qukMc1ZUkgqUDBzE5D3JP96sPwZD+E32A/HP+9WGCWrM3xyWdRbVnd/57FrDzfdVHeE9iNoKJ/Ey0e2FupJP5DOrxQObVOeFlv/8ALRnEskSDzgOVTn1amD21KxP/AJsq+Fyy4mL8/syIYAERoAI6oy/3nXKtOQOYHNJz0ACTlxB111jKupTigGzEpUcKiRxjORw4fA9FYP25K+EERqMs88o5x6J016KpYPJpLmbavHxXmpatWVunNemptcdyCgJmOowc+PDqp5uY9F0tPSG1Af8AvST+SR7qRPI0ABjICAYyKSQTwGEaHWR10w3ZXgukf4kqTpwSoEZ+89tdsJZVE+pD4w5VMNUXKLX8/cvrZqpQK3XIlJrj2K5KBXesZVeGDPnTe2zU1fXIzMrJzJJIXCkQNIxL0jo40ouUFQhGQKg5PQUnLI8JKRof61NvC1s9SLlLiYPKIwiYyU0oqETxIVw6I4ioPjGMqJwgkFQ7fxAHI5H4AGqypG0zRUKmahblb7afyZW64AKoERhkgKiU4gM84n4DqrjbWrMLMApKQSDJxBRSfzUB29ldzTUjCpIkARAmITOROYGHHpWEDFmuJTMaCCQCed1GM/5SemvKep0jeK19v87lz7gXEtIOnNGXRkMqnoqt/B49LaCcpAMdEgVZCdKtFsZpqzse0l3s+xR7TZfvbanVJd7PsUe02X722r6fBynSihOlFAJbT7xuPZrT9W/pu8MqUWn3jcezWn6t/TpQoCiN8rQtXzwVELIdQYgQsYSO3Ek/GlAqwPCrsMkJuEAktSlcZnklRJiNUkBXZiqu2gNJ6xmNDEHs/wBaoMbRcZuXU/QuCY2NXDqEt46P4NlYKyno65OZy4cK3tpBOuHt006RpnW9rZKlAkBMaK5yerrqNBSLat4dtdDTsi15R0R+DPjMDh2ZZTNYLUCZHEmmLjyGWy22rGpXnL/lB1APTmeykt24QnLMk4QBkSTkIPTMe6uk45moLc405qjCVSWkeX7kt8HAmVfzLWfdiI/tVx2o5oqtfB9svAhIHAAf9ffnVmtpgVooRyxSPzGrN1Kjm+bb9xbvLcYLZ1WXNbWcyEjJJ1Uch28K+f0OBOBJB0GcZacegmDV973WXLWjzYMFba0A9EpI/vVD+KKdbxISSQASE85RBg81MjEQoA66TVfjo5nFM0nAqrpU6s47q3sabwYuaRIyPHIkgA83M/jPurYU82NBllp7pyg6V0NWS1KHNVPEZ4ZAOZ4ZAqE9tc925mpGHmgAAyJUTxAgxIzA6I6arlFtK3I0spxpzm5PWWy7JEt8Gtz5yehxQ1nXCr/mI91XFbqlIqmPByjMn+ZZPwhHvnDM9dXLaeaKv6f5V5H51imnWk+7C7XCSa+cLRAcjlCTjM65lSnkSe2FLM++vo+7TKTXz3tvZvij6mVgkJUVMqjVJJKcMnNQmD1p66j4tOya6lnwiUM04Sdm1p7mm8AOLWJOuZ6M+mdPfWFskAZQOrSMhlHA1m6/iWFAHnCSkScx50f4gBijoJ1w1vdsV8kpeST+EHLEcp90VTypy25G2p4mnJuS3Wlufp58jlNwkhfHBr2gTVh+Di2wtoB4JT/Qf3ke6q1cby5JOq1QqBA52auzmzHZVxblWsJBq0wMMsW1zMhx2s5zjGW639eRN0DKqj8KqFeNNfyFpcf5saZ/LDVuiqv8LjEFhyDkpaCfwjEnEAeiSgAGpGKTdKViv4VKMcZTzbX+6sQPZ9sXMTMiYStsn8S5VKTwEpkdeY41pZyIbUecIB1HVx91aOXxLKQQIySc51SrSRChAUDwznjXfZbRWhxSh50QVKEnoESMuaBxM1Tys4pT5G1pOcardJJpvKuySf2tua9tFU8ikQlKsKoMRlJUTkcR/LKdc8thKm5bP/qHWTEpHD/fCud5YC51UsyZJ4nhwzzMZeaSdK6d2gDcIA4JUejVcf8AKa74f6qkWkV/E5ZcPUTd3s7elvV7svXd48wdlNjSrYCIQOympq5MQQLwq7HDtqpYEqa/iJjMwJCxH+QqqmGHQvIjzjAIHNMgAqmBEmSB8NcvpjaduFoII6a+c9s7ONncOtRABgEFWaFc5vEI0Ska8CjQkComJhpctuH1rPLbv6czkaEhKcOJJy4YBoM5iYiMp83iDNeFrUFcCOfkIlRSZI0AyjOsgtKc1KhKCJMDmkEDDGsHp0ASI41qgJUkyBGkZwTmDllBIJjUiNcxUPmW+VwhZ9++miv9/MsvwY3gLaRphJQdfwkjjpNW00chVCeDTauF9xozGTiJk5KHOMkAmTnn0mr1sXZSKtYflRl6q+uR00l3s+xR7TZfvbanVJd7PsUe02X722r0chynSihOlFAJbT7xuPZrT9W/p3SS0+8bj2a0/Vv6d0BxbRsgtJEVT28+4q2lKWwAUyVckcgD/gV+HjkQRMaa1d0Vx3ez0rGYrxOEZq0jtRr1KMs1N2PnQ3WE4VApVJlKwUqJ6pyPuJrLxkTBBB6Ovo69R/sVb22tykOAgoBHQQCPhURu/BkjMJSUzxSpSfhBgZVBlgI8maClx+SX1R17EKXtAADISRIkgzpwGZnPTophu7sZbzgWsED8AOo61DQHWBwHblLNn+DxKSCEAe7P461Ndi7sJbjKu1HCxp68yBjeK1cSsuyOjdvZeBIqQ1g03ArOpZUGi7blJqjN7tkm0uVQIacVLcSMJOamxGmckdRPRV8kUg3i3eQ+gpWkKB1BAI+BrjWpKrHKyZgsZPCVPEh6rqUs5thwpgPGMuMjIgQekcOFLbm6OLDBWsnFBjGpR4kRkmfxCAAIEaVNbzwYoxGEGMhGNeHLSBNdmyPB+lByQB/3nU51Ghg2n9UrlrX4yp3cIJO1jb4PtkFCUjoGZ6TqT8Zq0WUwKVbG2QGwMqcCp600M823uCkzUS3s3URcphaQeI1BByzBGYOVS6sVInWvlrn1NrVHzttzYDlmediLUiHASFoMjNUZToArLoNari8kY1KkQM1GNNBJ6umr02xsBDqSCkEEGcgRnUFf8GrQXKWkjORlIHYD5vuqHVwcZvR2LzC8ZqUItSV3yfMhG79gX3w5h5gySSIKuEnKYAJgnp6hV37t2WFA7KU7D3UDcEipewzhEVKhBQjlRUV60q03OXM20g3s2Im5ZU2sSlXRkQQQQQekECn9YOImve5yTa1R84bX2I/bukKSo5iFpSVBYSZzABwnWR1nMg1zIuQkwM9MQzBSM4yOcRx7av7aW76XOFRHbng9Q4M058FDJQ7CKhVMJGexdYbi9Sk9V5tblVLfUTE80FSiYAInDJUdDCQkcIHbUp3CsStWODziMM/ypyTlwkSY/wARrqb8HUK5xUsZZKiMozKQACes1Pd293OTAyrpRoZHd7nDGY6NaOSCdr3d92STZrWFArsrFCYFZVJKsxWmRVe7/bmi4GNIAdSOaqJka4VdKZA7NRqRViVpftgoQa+NJqzPUZuDzI+W9pNLQooWlSVFOGFJzkQMIIELBzgg/wBIrqtbRTqMScz52gTJ/mEZJnMRoc+0Xbt7c5DwOJAUNYIBH51Gtj+DxLDqlJxc4RBMgQZHWejMnKuCopacidPGyn9Wz7bO5WFrduW76XlA40YQrVKlAmCk5zMZjLgDwz+hd19ohxtJBkEAg9IIkVG9pbhNujnIziJGSgOpQzGedSHdzZHIpShIhKQEgdQECusIuOhFq1FUs+ZJaS72fYo9psv3ttTkUm3s+xR7TZfvbavZxHKdKKE6UUAltfvG49mtP1b+sr/edtm5at3JTyqZQ4fswrEEpbUfwKVPNnIkRqQDja/eNx7Nafq39ebQt7Zy55F0Y3HbdwYCCUKZStGMnKJxKRxnPLpoDVbb726ktY1FCnUMuYcC1Bvxgw0HFpSUIKlSkYiJIyrBfhAsgpaeWJUhfJKCWX1kOcryODmtmV8pkAJJyOhmuC03Vs3HS22p2bUWrLyJ5qvF0h23xEplWELCpQRM5zTU7pM8mG+fhF146OcJ5Xli90eZjJy6ONAbLHem3fUEtrJUUrWkFt1GIIIS5hxJGJSFEJUkSUnIgGlV1vuwosBgB3lLtu0cCgtpTfKNuOBRSpIVokRlBnXKsbjdmyaWyysuS+m8YbEqhQuCbh8FSRzckkgyIGWZrdZeD23bUlWJ1SkvtXIJKBz2WlMoyQhKcOAmRGeRmgO+93ktWH0W7jmF5wJUhGBxUhS+TBlKSPO1zyGZgZ1zM+EGxUhxablOFpAcWcLglBUUJUiUy4CsYRgxSSkDUTs2y1b2ri9ovKWktscisiVJDZdC/NSCSrERmOFK9lbpWTrFxatqdUyhZtlIJwckpBQ6AghIKyklshS8ekSRiBAb7pbzeOpuFcngDNw7bpBxBSg3gIUpK0pUhRxZpIyin1Kt393kWiXAhS1F11b7ilkFRcXhxHmpAA5oyAprQBWLhAGelZVy7UYK2XEJElSFpHaUkD86A1MXDLk4HELw+dhUlUdsHL/vXUllIqEWO6tzb7LaaaWvl8FqHUBTLZCWyjlm23W0oMlONIUpfRzhMnC33cvnVW6XX7hpkG8LmC4h1La3G1Wra1yorUlIUMQKiMxizzAnwivFKquV7ubR5NZDj3KKavlf/wBTkB7lpsoHKwlIbJGEQngsGBXXtXZu0V3rCgVpZCmQ6UPFKVNcksP408qAHOUVlgb0CSFgiABNUXyDhAWklUlMKScWHUpzziRMdIrfNVdsDdC/t2bZlqWlMt37a1l4LZLriUeLOIQVKPJ4gTGAQQolOeeyz3f2oWwlTj6UG4sSpJuiXg2hsC9VyqXCrAtWYQFzkSEpnMCza4tpXzLCcbziG0yBiWoJBJ0AnU9VILKyvv8AwpbSlkXuB9La1LCiDjc5Elecnk+T5xk9JmTSZe6ty8pkuB9LaL0OoQq6WXW2PFVIcJWl5RKi9mIWogKIGEFQoCxEgAVrauUqnCoHCSlUEGFDVJ6DnpUX32sbxw2/ihXzVHlE8oWmlAlAlxxt1DqYGMjAFjWUzhpSrYt+HFFXKqYN/cuqaauA26u3WwlLGFQcQUpS7JKMaew0BPGb5C1LSlaVKbIS4kEEpJSFAKGoJSQYPA0WN+282lxpxLiFZpUkhSVCYyIyOYqGWmwbxG1HHs/FHHkqwJcCV4hastpdcOKXG0lDiS3IzKVQsDJHs3dDabTNk0HHWkNMYFJZdbGB8XGPG5KsK2yjCNHYAWOTz5wFnu3yErQhS0pW4SG0kgKWUpKlBI4kJBJjgK3KQDrUARu9eq2q286FrbbuX3EL5YFpFuu0LbTaWsYhYcKpIRxnEqmu0thXTt484l95ttLLRtkpdwtF8eMA8oiCSkYmyREGBIVAgCRm1TOlY2N224nE0tKk4lJlJkYkqKVJnpBBHaKgey9hbSTZFK3LhThXal1Kn041JQoeNJYcDhKQtOhLiJM5N/ikm4mynLe0wOoUhXLXC8KlhxQS4+4tGJQUqVYVCcznMk0BI6KK8VQHs14pUCarBzY9227ehtou8ozeqC1s4XQ4sSw0Vlam7pBxEJSUkJCUyBpTRg3ilutvh5Lfi6E26ENt8ism1VyodUEEoWHZAGJIyRAg5gTVT6cIViThMQZEHFEQdDMj416GB0VWWzdlXx2c0w+0vG0vZvJtpSnk0tNLYKlT5xdGFfKBRywjCIglszcbU5a6OJRIF0GGlMoDJifFFB7EkZwiRKvOM4YkATZKkklIIJTEiRIkSJHDKtqWwKgng6sbhNxevXCHpe8UON5CUKWpDGFzJKUiErlOgyjXU8qDtcWTbinXOWW/heRyLRWywl18Y0pSmVqUOQnI82SBMmgLDeeCBiUQkDUkgAe80o3r+wR7TZfvbaq/30s9pv2gYUHnkrtTJQw2hTtwH0RyyJUWk8iAqAU86Zg8xNgb1fYI9ps/31vQDpOlFCdKKAS2n3jcezWv6t/Sbfncty9dStsMkC3eYBcnE0t1TZS+3CFc9GAxmk5+cKc2p/8A2Nx7Na/q39OsVAQfaW4jy1vKxtOJXdW9xyTmLA8hm2Sypt3mqiVDH5qxKU8cwoufBXcqZtm/GkKU1bIt+UVymJhabhD3LsanHgHJjNswhHOjJNn4qMVAQW23CdTtMXRU0pIuHrjGcXL4HLbkEsZpPMQrMc+IPmim9zu4o7QFyUMuowNoHKTjYKFuKK2eYoSoLEwUeaMzwkeKjFQFXt+CZ4Wl0zyqC682Wy8px08seX5UOOowgJWBiEkuqOM84AEKm27ew1267tS1JPL3S7hMTklTbKAFSNZbOnSKdYqMVAe0V5ioxUB7RXmKjFQHtFeYqMVAe14qjFQSKAr3Z+8jqNpvscolxLl5yfJErLrTfiaHOWTzyEshaYIwAYlHnDSk2zt/7m3s7IYA6pVsy5/FLi3bpblyGVMtKxTyiUnGTDhzTzQMzbUDpogdP50BAGd/rg3zjHIJUlLlyjk0hzl0oYZQ42+oyf4bylYU8wCVJhSj53vg63gdu7m4W46lQNvZLwNlXJsrcS+XG8JWqHEmAo5E4RIFT3COmvYHT+dAQO735eTb3ryQyp23LiU2oCuWQlD3Jh504yeTKf4nmI5v4o51LLveO5eVZqUpKZXfpJt3FFp1KLNxbajhUpJIVGQWsBSTCgZCbOwjp/Ovcun86ATblPKXs6zUtRUtVswpSlElRUWkElROZJM5mndeAijFQHtFeYqMVAe0V5ioxUB7RXmKjFQEL353mes7lhTcKbFtePOtqXyYXyKWFCFYFc8AqgZAzmaWo39cRdXIwlxK7iwYtm1qDaGjc2wcJWoJUQJxEwFZwNMxPLzZjLxBdabcKfNxoSvDppiBjQfCvXtmtLxBbaFBccoClJC8MYccjnRAidIFAQJfhbHItuptclW7l06FOhMJauE26ktwg8ooqJInACImCTHde72Or2gyy2A20i8VbOnHK3SLRb3mYIDcqTnimRpUuXstk4JabPJxycpScERGDLmxA06B0UK2YyXA6Wmy6Mg5hTjAiIConQxrQCu42+oXwtENoMNIeWtbhRCVuKbAbSEKxq5ijBKdRnmYid94RnnrG8daYVbhLL67d3lEKUSy9yRlBAIMwcsQEwTMTYVxs9pxSVLbQpSDKFKSlSkGQZSSJSchp0VgnZTAxw03/F+15iP4mvn5c/U6zqaAVbsbRW6/fpWsqS1chDYMc1Jt2FwI/wASlH31v3s+xR7TZfvbamzbSUklISCoyogAFRgCT0mAB7qUb2H+Cj2my/e21AOk6UUJ0ooBXfbvNOucooupWUpQS2/cMylJWpIIacSDBWs5/wAxrV5JM+kuu+33zqKKAPJJn0l132++dR5JM+kuu+33zqKKAPJJn0l132++dR5JM+kuu+33zqKKAPJJn0l132++dR5JM+kuu+33zqKKAPJJn0l132++dR5JM+kuu+33zqKKAPJJn0l132++dR5JM+kuu+33zqKKAPJJn0l132++dR5JM+kuu+33zqKKAPJJn0l132++dR5JM+kuu+33zqKKAPJJn0l132++dR5JM+kuu+33zqKKAPJJn0l132++dR5JM+kuu+33zqKKAPJJn0l132++dR5JM+kuu+33zqKKAPJJn0l132++dR5JM+kuu+33zqKKAPJJn0l132++dR5JM+kuu+33zqKKAPJJn0l132++dR5JM+kuu+33zqKKAPJJn0l132++dR5JM+kuu+33zqKKAPJJn0l132++dR5JM+kuu+33zqKKAPJJn0l132++dR5JM+kuu+33zqKKAPJJn0l132++dR5JM+kuu+33zqKKAPJJn0l132++dXnkmzKSVPqwqSsBd1duJxIUFoJSt0pVCkpMEHSiigHQoooo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078" name="Picture 6" descr="http://images.tutorvista.com/content/human-genetics/sickle-cell-anemia.jpeg"/>
          <p:cNvPicPr>
            <a:picLocks noChangeAspect="1" noChangeArrowheads="1"/>
          </p:cNvPicPr>
          <p:nvPr/>
        </p:nvPicPr>
        <p:blipFill>
          <a:blip r:embed="rId3"/>
          <a:srcRect/>
          <a:stretch>
            <a:fillRect/>
          </a:stretch>
        </p:blipFill>
        <p:spPr bwMode="auto">
          <a:xfrm>
            <a:off x="2133600" y="2895600"/>
            <a:ext cx="5162370" cy="279082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of Sickle Cell Anemia</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Crises or painful episodes</a:t>
            </a:r>
          </a:p>
          <a:p>
            <a:pPr lvl="1"/>
            <a:r>
              <a:rPr lang="en-US" dirty="0" smtClean="0"/>
              <a:t>Bones</a:t>
            </a:r>
          </a:p>
          <a:p>
            <a:pPr lvl="1"/>
            <a:r>
              <a:rPr lang="en-US" dirty="0" smtClean="0"/>
              <a:t>Back</a:t>
            </a:r>
          </a:p>
          <a:p>
            <a:pPr lvl="1"/>
            <a:r>
              <a:rPr lang="en-US" dirty="0" smtClean="0"/>
              <a:t>Chest</a:t>
            </a:r>
          </a:p>
          <a:p>
            <a:pPr lvl="1"/>
            <a:r>
              <a:rPr lang="en-US" dirty="0" smtClean="0"/>
              <a:t>Long bones</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of Sickle Cell Anemia</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Fatigue</a:t>
            </a:r>
          </a:p>
          <a:p>
            <a:r>
              <a:rPr lang="en-US" dirty="0" smtClean="0"/>
              <a:t>Pallor</a:t>
            </a:r>
          </a:p>
          <a:p>
            <a:r>
              <a:rPr lang="en-US" dirty="0" smtClean="0"/>
              <a:t>Jaundice</a:t>
            </a:r>
          </a:p>
          <a:p>
            <a:r>
              <a:rPr lang="en-US" dirty="0" smtClean="0"/>
              <a:t>Tachycardia</a:t>
            </a:r>
          </a:p>
          <a:p>
            <a:r>
              <a:rPr lang="en-US" dirty="0" smtClean="0"/>
              <a:t>Shortness of breath</a:t>
            </a:r>
          </a:p>
          <a:p>
            <a:r>
              <a:rPr lang="en-US" dirty="0" smtClean="0"/>
              <a:t>Poor eyesight</a:t>
            </a:r>
          </a:p>
          <a:p>
            <a:r>
              <a:rPr lang="en-US" dirty="0" smtClean="0"/>
              <a:t>Confusion</a:t>
            </a:r>
          </a:p>
          <a:p>
            <a:r>
              <a:rPr lang="en-US" dirty="0" smtClean="0"/>
              <a:t>Growth retardation</a:t>
            </a:r>
          </a:p>
          <a:p>
            <a:r>
              <a:rPr lang="en-US" dirty="0" smtClean="0"/>
              <a:t>Delayed sexual development</a:t>
            </a:r>
            <a:endParaRPr lang="en-US" dirty="0"/>
          </a:p>
        </p:txBody>
      </p:sp>
      <p:pic>
        <p:nvPicPr>
          <p:cNvPr id="43010" name="Picture 2" descr="http://students.cis.uab.edu/slawrenc/The%20life.jpg"/>
          <p:cNvPicPr>
            <a:picLocks noChangeAspect="1" noChangeArrowheads="1"/>
          </p:cNvPicPr>
          <p:nvPr/>
        </p:nvPicPr>
        <p:blipFill>
          <a:blip r:embed="rId3"/>
          <a:srcRect/>
          <a:stretch>
            <a:fillRect/>
          </a:stretch>
        </p:blipFill>
        <p:spPr bwMode="auto">
          <a:xfrm>
            <a:off x="5347801" y="1828800"/>
            <a:ext cx="3796199" cy="4572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Laboratory tests</a:t>
            </a:r>
            <a:endParaRPr lang="en-US" dirty="0"/>
          </a:p>
        </p:txBody>
      </p:sp>
      <p:sp>
        <p:nvSpPr>
          <p:cNvPr id="3" name="Content Placeholder 2"/>
          <p:cNvSpPr>
            <a:spLocks noGrp="1"/>
          </p:cNvSpPr>
          <p:nvPr>
            <p:ph sz="quarter" idx="1"/>
          </p:nvPr>
        </p:nvSpPr>
        <p:spPr/>
        <p:txBody>
          <a:bodyPr/>
          <a:lstStyle/>
          <a:p>
            <a:endParaRPr lang="en-US" dirty="0" smtClean="0"/>
          </a:p>
          <a:p>
            <a:r>
              <a:rPr lang="en-US" dirty="0" err="1" smtClean="0"/>
              <a:t>HgB</a:t>
            </a:r>
            <a:r>
              <a:rPr lang="en-US" dirty="0" smtClean="0"/>
              <a:t> S test</a:t>
            </a:r>
          </a:p>
          <a:p>
            <a:r>
              <a:rPr lang="en-US" dirty="0" smtClean="0"/>
              <a:t>Complete Blood count</a:t>
            </a:r>
          </a:p>
          <a:p>
            <a:r>
              <a:rPr lang="en-US" dirty="0" smtClean="0"/>
              <a:t>Serum </a:t>
            </a:r>
            <a:r>
              <a:rPr lang="en-US" dirty="0" err="1" smtClean="0"/>
              <a:t>C</a:t>
            </a:r>
            <a:r>
              <a:rPr lang="en-US" dirty="0" err="1" smtClean="0"/>
              <a:t>reatinine</a:t>
            </a:r>
            <a:endParaRPr lang="en-US" dirty="0" smtClean="0"/>
          </a:p>
          <a:p>
            <a:r>
              <a:rPr lang="en-US" dirty="0" smtClean="0"/>
              <a:t>Serum Potassium</a:t>
            </a:r>
          </a:p>
          <a:p>
            <a:r>
              <a:rPr lang="en-US" dirty="0" smtClean="0"/>
              <a:t>Blood oxygen levels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Endometriosis</a:t>
            </a:r>
            <a:endParaRPr lang="en-US" dirty="0"/>
          </a:p>
        </p:txBody>
      </p:sp>
      <p:sp>
        <p:nvSpPr>
          <p:cNvPr id="3" name="Content Placeholder 2"/>
          <p:cNvSpPr>
            <a:spLocks noGrp="1"/>
          </p:cNvSpPr>
          <p:nvPr>
            <p:ph sz="quarter" idx="1"/>
          </p:nvPr>
        </p:nvSpPr>
        <p:spPr/>
        <p:txBody>
          <a:bodyPr>
            <a:normAutofit/>
          </a:bodyPr>
          <a:lstStyle/>
          <a:p>
            <a:r>
              <a:rPr lang="en-US" dirty="0" smtClean="0"/>
              <a:t>A gynecologic health condition</a:t>
            </a:r>
          </a:p>
          <a:p>
            <a:r>
              <a:rPr lang="en-US" dirty="0" smtClean="0"/>
              <a:t>The lining of the uterus, called </a:t>
            </a:r>
            <a:r>
              <a:rPr lang="en-US" dirty="0" err="1" smtClean="0"/>
              <a:t>endometirum</a:t>
            </a:r>
            <a:r>
              <a:rPr lang="en-US" dirty="0" smtClean="0"/>
              <a:t>, proliferate outside the uterine cavity, largely influenced by hormones. </a:t>
            </a:r>
            <a:endParaRPr lang="en-US" dirty="0"/>
          </a:p>
        </p:txBody>
      </p:sp>
      <p:pic>
        <p:nvPicPr>
          <p:cNvPr id="47106" name="Picture 2" descr="http://childrenshospital.org/az/Site837/Images/Final_Endometriosis2.jpg"/>
          <p:cNvPicPr>
            <a:picLocks noChangeAspect="1" noChangeArrowheads="1"/>
          </p:cNvPicPr>
          <p:nvPr/>
        </p:nvPicPr>
        <p:blipFill>
          <a:blip r:embed="rId3"/>
          <a:srcRect/>
          <a:stretch>
            <a:fillRect/>
          </a:stretch>
        </p:blipFill>
        <p:spPr bwMode="auto">
          <a:xfrm>
            <a:off x="1828800" y="3657600"/>
            <a:ext cx="5467350" cy="273367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of Endometriosis</a:t>
            </a:r>
            <a:endParaRPr lang="en-US" dirty="0"/>
          </a:p>
        </p:txBody>
      </p:sp>
      <p:sp>
        <p:nvSpPr>
          <p:cNvPr id="3" name="Content Placeholder 2"/>
          <p:cNvSpPr>
            <a:spLocks noGrp="1"/>
          </p:cNvSpPr>
          <p:nvPr>
            <p:ph sz="quarter" idx="1"/>
          </p:nvPr>
        </p:nvSpPr>
        <p:spPr/>
        <p:txBody>
          <a:bodyPr/>
          <a:lstStyle/>
          <a:p>
            <a:r>
              <a:rPr lang="en-US" dirty="0" smtClean="0"/>
              <a:t>Pelvic pain</a:t>
            </a:r>
          </a:p>
          <a:p>
            <a:pPr lvl="1"/>
            <a:r>
              <a:rPr lang="en-US" dirty="0" smtClean="0"/>
              <a:t>Does not signify extent of the disease</a:t>
            </a:r>
          </a:p>
          <a:p>
            <a:pPr lvl="1"/>
            <a:r>
              <a:rPr lang="en-US" dirty="0" smtClean="0"/>
              <a:t>Ranges from mild to severe</a:t>
            </a:r>
          </a:p>
          <a:p>
            <a:pPr lvl="1"/>
            <a:r>
              <a:rPr lang="en-US" dirty="0" smtClean="0"/>
              <a:t>Concentrated on the pelvis, lower back, legs and rectal area</a:t>
            </a:r>
          </a:p>
          <a:p>
            <a:r>
              <a:rPr lang="en-US" dirty="0" smtClean="0"/>
              <a:t>Fatigue</a:t>
            </a:r>
          </a:p>
          <a:p>
            <a:r>
              <a:rPr lang="en-US" dirty="0" smtClean="0"/>
              <a:t>Difficulty urinating</a:t>
            </a:r>
          </a:p>
          <a:p>
            <a:r>
              <a:rPr lang="en-US" dirty="0" smtClean="0"/>
              <a:t>Painful sexual intercourse</a:t>
            </a:r>
          </a:p>
          <a:p>
            <a:r>
              <a:rPr lang="en-US" dirty="0" smtClean="0"/>
              <a:t>Severe </a:t>
            </a:r>
            <a:r>
              <a:rPr lang="en-US" dirty="0" err="1" smtClean="0"/>
              <a:t>dysmenorrhea</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tests</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Physical examination</a:t>
            </a:r>
          </a:p>
          <a:p>
            <a:r>
              <a:rPr lang="en-US" dirty="0" smtClean="0"/>
              <a:t>Laparoscopy</a:t>
            </a:r>
          </a:p>
          <a:p>
            <a:r>
              <a:rPr lang="en-US" dirty="0" smtClean="0"/>
              <a:t>MRI (Magnetic Resonance Imaging)</a:t>
            </a:r>
          </a:p>
          <a:p>
            <a:r>
              <a:rPr lang="en-US" dirty="0" smtClean="0"/>
              <a:t>Ultrasound</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69</TotalTime>
  <Words>808</Words>
  <Application>Microsoft Office PowerPoint</Application>
  <PresentationFormat>On-screen Show (4:3)</PresentationFormat>
  <Paragraphs>68</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Median</vt:lpstr>
      <vt:lpstr>Sickle cell anemia and endometriosis</vt:lpstr>
      <vt:lpstr>Similarities of Sickle Cell Anemia and Endometriosis</vt:lpstr>
      <vt:lpstr>Sickle Cell Anemia</vt:lpstr>
      <vt:lpstr>Symptoms of Sickle Cell Anemia</vt:lpstr>
      <vt:lpstr>Symptoms of Sickle Cell Anemia</vt:lpstr>
      <vt:lpstr>Laboratory tests</vt:lpstr>
      <vt:lpstr>Endometriosis</vt:lpstr>
      <vt:lpstr>Symptoms of Endometriosis</vt:lpstr>
      <vt:lpstr>Diagnostic tests</vt:lpstr>
      <vt:lpstr>References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Sickle cell anemia and endometriosis</dc:title>
  <dc:creator>christian</dc:creator>
  <cp:lastModifiedBy>christian</cp:lastModifiedBy>
  <cp:revision>16</cp:revision>
  <dcterms:created xsi:type="dcterms:W3CDTF">2013-04-12T05:59:47Z</dcterms:created>
  <dcterms:modified xsi:type="dcterms:W3CDTF">2013-04-12T07:09:44Z</dcterms:modified>
</cp:coreProperties>
</file>