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3786" autoAdjust="0"/>
  </p:normalViewPr>
  <p:slideViewPr>
    <p:cSldViewPr snapToGrid="0">
      <p:cViewPr varScale="1">
        <p:scale>
          <a:sx n="41" d="100"/>
          <a:sy n="41" d="100"/>
        </p:scale>
        <p:origin x="1157" y="29"/>
      </p:cViewPr>
      <p:guideLst/>
    </p:cSldViewPr>
  </p:slideViewPr>
  <p:notesTextViewPr>
    <p:cViewPr>
      <p:scale>
        <a:sx n="1" d="1"/>
        <a:sy n="1" d="1"/>
      </p:scale>
      <p:origin x="0" y="-16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254BD0-C692-4BB1-9B0E-BEDA05E32582}" type="datetimeFigureOut">
              <a:rPr lang="en-US" smtClean="0"/>
              <a:t>11/21/2013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CBE0E6-7AB2-48E9-A9AC-09DD3062A2FF}" type="slidenum">
              <a:rPr lang="en-US" smtClean="0"/>
              <a:t>‹#›</a:t>
            </a:fld>
            <a:endParaRPr lang="en-US"/>
          </a:p>
        </p:txBody>
      </p:sp>
    </p:spTree>
    <p:extLst>
      <p:ext uri="{BB962C8B-B14F-4D97-AF65-F5344CB8AC3E}">
        <p14:creationId xmlns:p14="http://schemas.microsoft.com/office/powerpoint/2010/main" val="3906161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CBE0E6-7AB2-48E9-A9AC-09DD3062A2FF}" type="slidenum">
              <a:rPr lang="en-US" smtClean="0"/>
              <a:t>1</a:t>
            </a:fld>
            <a:endParaRPr lang="en-US"/>
          </a:p>
        </p:txBody>
      </p:sp>
    </p:spTree>
    <p:extLst>
      <p:ext uri="{BB962C8B-B14F-4D97-AF65-F5344CB8AC3E}">
        <p14:creationId xmlns:p14="http://schemas.microsoft.com/office/powerpoint/2010/main" val="4277428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the message that</a:t>
            </a:r>
            <a:r>
              <a:rPr lang="en-US" baseline="0" dirty="0" smtClean="0"/>
              <a:t> the terrorists provided was short, each word provided important information regarding their planned attack. From this message, it is clear that the terrorists plan to use some sort of bioweapon that they obtained from Russia in a terrorist attack. However, the details of the attack aren’t as clear and they used their words skillfully. Many of the words used during this transmission, such as “flashy symbols”, “abundance of flowers”, and “an opening night movie” indicates that an attack will occur in either a place with a large casino or the India 1 aircraft. It is unlikely that the India 1 is a target of their interest because terrorist groups generally have a neutral relationship with the Indian government. As a consequence, large casinos in the United States should be concerned about the potential attack. Since Las Vegas is a larger casino area than Atlantic City, it is reasonable to assume that the terrorists would aim for this area instead. In addition, the Las Vegas strip exudes a greater essence of “sin” that the terrorist groups may be aiming to eliminate on the basis of their religion.</a:t>
            </a:r>
            <a:endParaRPr lang="en-US" dirty="0"/>
          </a:p>
        </p:txBody>
      </p:sp>
      <p:sp>
        <p:nvSpPr>
          <p:cNvPr id="4" name="Slide Number Placeholder 3"/>
          <p:cNvSpPr>
            <a:spLocks noGrp="1"/>
          </p:cNvSpPr>
          <p:nvPr>
            <p:ph type="sldNum" sz="quarter" idx="10"/>
          </p:nvPr>
        </p:nvSpPr>
        <p:spPr/>
        <p:txBody>
          <a:bodyPr/>
          <a:lstStyle/>
          <a:p>
            <a:fld id="{79CBE0E6-7AB2-48E9-A9AC-09DD3062A2FF}" type="slidenum">
              <a:rPr lang="en-US" smtClean="0"/>
              <a:t>2</a:t>
            </a:fld>
            <a:endParaRPr lang="en-US"/>
          </a:p>
        </p:txBody>
      </p:sp>
    </p:spTree>
    <p:extLst>
      <p:ext uri="{BB962C8B-B14F-4D97-AF65-F5344CB8AC3E}">
        <p14:creationId xmlns:p14="http://schemas.microsoft.com/office/powerpoint/2010/main" val="348830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a:t>
            </a:r>
            <a:r>
              <a:rPr lang="en-US" baseline="0" dirty="0" smtClean="0"/>
              <a:t> the smallpox disease was serious before the discovery of the cowpox inoculation, it is not typically a problem in the developed world. Despite this, it can be extremely deadly for those who have not received the disease; up to 62% percent of people who live with smallpox past day 16 will eventually die. However, it is interesting to note that those who survive the disease become resistant to future attacks. It is important to determine therefore, how many people have been inoculated with the disease in the target areas of Atlantic City and Las Vegas. </a:t>
            </a:r>
            <a:r>
              <a:rPr lang="en-US" baseline="0" dirty="0" smtClean="0">
                <a:solidFill>
                  <a:srgbClr val="FF0000"/>
                </a:solidFill>
              </a:rPr>
              <a:t>If a majority of the population has received the vaccination, the terrorist threat is not a concern because since less people will make contact with the bioweapon who are actually capable of getting the disease, the disease spread will be minimal and well contained.</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79CBE0E6-7AB2-48E9-A9AC-09DD3062A2FF}" type="slidenum">
              <a:rPr lang="en-US" smtClean="0"/>
              <a:t>3</a:t>
            </a:fld>
            <a:endParaRPr lang="en-US"/>
          </a:p>
        </p:txBody>
      </p:sp>
    </p:spTree>
    <p:extLst>
      <p:ext uri="{BB962C8B-B14F-4D97-AF65-F5344CB8AC3E}">
        <p14:creationId xmlns:p14="http://schemas.microsoft.com/office/powerpoint/2010/main" val="617406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Clinicians</a:t>
            </a:r>
            <a:r>
              <a:rPr lang="en-US" baseline="0" dirty="0" smtClean="0"/>
              <a:t> require the presence of the three symptoms mentioned above to diagnose smallpox. Smallpox has characteristic lesions that are very different from other health issues that cause lesions, like </a:t>
            </a:r>
            <a:r>
              <a:rPr lang="en-US" baseline="0" dirty="0" err="1" smtClean="0"/>
              <a:t>herpesvvirus</a:t>
            </a:r>
            <a:r>
              <a:rPr lang="en-US" baseline="0" dirty="0" smtClean="0"/>
              <a:t>. These lesions are typically spread throughout the body in later stages of the disease while lesions from other viruses typically localize to a single position. Most doctors require that their patients be inoculated with the smallpox virus, and many people receive the vaccine as children. It is therefore likely that the only people who have not received the virus are people without health insurance and people who don’t regularly go to the doctor. It is likely therefore, that this population should be targeted to receive a free vaccination on behalf of the state to prevent against the potential terrorist attack.</a:t>
            </a:r>
            <a:endParaRPr lang="en-US" dirty="0"/>
          </a:p>
        </p:txBody>
      </p:sp>
      <p:sp>
        <p:nvSpPr>
          <p:cNvPr id="4" name="Slide Number Placeholder 3"/>
          <p:cNvSpPr>
            <a:spLocks noGrp="1"/>
          </p:cNvSpPr>
          <p:nvPr>
            <p:ph type="sldNum" sz="quarter" idx="10"/>
          </p:nvPr>
        </p:nvSpPr>
        <p:spPr/>
        <p:txBody>
          <a:bodyPr/>
          <a:lstStyle/>
          <a:p>
            <a:fld id="{79CBE0E6-7AB2-48E9-A9AC-09DD3062A2FF}" type="slidenum">
              <a:rPr lang="en-US" smtClean="0"/>
              <a:t>4</a:t>
            </a:fld>
            <a:endParaRPr lang="en-US"/>
          </a:p>
        </p:txBody>
      </p:sp>
    </p:spTree>
    <p:extLst>
      <p:ext uri="{BB962C8B-B14F-4D97-AF65-F5344CB8AC3E}">
        <p14:creationId xmlns:p14="http://schemas.microsoft.com/office/powerpoint/2010/main" val="2789747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terrorist attack actually occurs, it’s important to find ways</a:t>
            </a:r>
            <a:r>
              <a:rPr lang="en-US" baseline="0" dirty="0" smtClean="0"/>
              <a:t> to minimize the spread of disease for those who are susceptible. Even with a free vaccination and distribution plan in place, we will not be able to treat everyone who has yet to receive the vaccine. In addition, the vaccine typically needs to have been administered a week or two before infection to be completely effective since the body needs time to make antibodies against the virus and store this information in its memory. As a consequence, it is important to quarantine the bodies of those who die from this illness. They need to be kept separately from corpses who died from other purposes, they should not be shown in an open casket, and the funeral home and family members must wear protective gear when viewing it or preparing it for burial. In addition, the corpse needs to be buried almost immediately after death and the places where it is stored needs to be regularly decontaminated. Cremations should be recommended for these kinds of deaths although it shouldn’t be </a:t>
            </a:r>
            <a:r>
              <a:rPr lang="en-US" baseline="0" smtClean="0"/>
              <a:t>absolutely required.</a:t>
            </a:r>
            <a:endParaRPr lang="en-US" dirty="0"/>
          </a:p>
        </p:txBody>
      </p:sp>
      <p:sp>
        <p:nvSpPr>
          <p:cNvPr id="4" name="Slide Number Placeholder 3"/>
          <p:cNvSpPr>
            <a:spLocks noGrp="1"/>
          </p:cNvSpPr>
          <p:nvPr>
            <p:ph type="sldNum" sz="quarter" idx="10"/>
          </p:nvPr>
        </p:nvSpPr>
        <p:spPr/>
        <p:txBody>
          <a:bodyPr/>
          <a:lstStyle/>
          <a:p>
            <a:fld id="{79CBE0E6-7AB2-48E9-A9AC-09DD3062A2FF}" type="slidenum">
              <a:rPr lang="en-US" smtClean="0"/>
              <a:t>5</a:t>
            </a:fld>
            <a:endParaRPr lang="en-US"/>
          </a:p>
        </p:txBody>
      </p:sp>
    </p:spTree>
    <p:extLst>
      <p:ext uri="{BB962C8B-B14F-4D97-AF65-F5344CB8AC3E}">
        <p14:creationId xmlns:p14="http://schemas.microsoft.com/office/powerpoint/2010/main" val="4231511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C164CB-FF8B-4C15-B79E-8A2E9EC4D844}"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C3DD6-15FE-4E26-9518-4AC318C15A21}" type="slidenum">
              <a:rPr lang="en-US" smtClean="0"/>
              <a:t>‹#›</a:t>
            </a:fld>
            <a:endParaRPr lang="en-US"/>
          </a:p>
        </p:txBody>
      </p:sp>
    </p:spTree>
    <p:extLst>
      <p:ext uri="{BB962C8B-B14F-4D97-AF65-F5344CB8AC3E}">
        <p14:creationId xmlns:p14="http://schemas.microsoft.com/office/powerpoint/2010/main" val="3678954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C164CB-FF8B-4C15-B79E-8A2E9EC4D844}"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C3DD6-15FE-4E26-9518-4AC318C15A21}" type="slidenum">
              <a:rPr lang="en-US" smtClean="0"/>
              <a:t>‹#›</a:t>
            </a:fld>
            <a:endParaRPr lang="en-US"/>
          </a:p>
        </p:txBody>
      </p:sp>
    </p:spTree>
    <p:extLst>
      <p:ext uri="{BB962C8B-B14F-4D97-AF65-F5344CB8AC3E}">
        <p14:creationId xmlns:p14="http://schemas.microsoft.com/office/powerpoint/2010/main" val="1527208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C164CB-FF8B-4C15-B79E-8A2E9EC4D844}"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C3DD6-15FE-4E26-9518-4AC318C15A2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1769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C164CB-FF8B-4C15-B79E-8A2E9EC4D844}"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C3DD6-15FE-4E26-9518-4AC318C15A21}" type="slidenum">
              <a:rPr lang="en-US" smtClean="0"/>
              <a:t>‹#›</a:t>
            </a:fld>
            <a:endParaRPr lang="en-US"/>
          </a:p>
        </p:txBody>
      </p:sp>
    </p:spTree>
    <p:extLst>
      <p:ext uri="{BB962C8B-B14F-4D97-AF65-F5344CB8AC3E}">
        <p14:creationId xmlns:p14="http://schemas.microsoft.com/office/powerpoint/2010/main" val="690171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C164CB-FF8B-4C15-B79E-8A2E9EC4D844}"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C3DD6-15FE-4E26-9518-4AC318C15A2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65529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C164CB-FF8B-4C15-B79E-8A2E9EC4D844}"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C3DD6-15FE-4E26-9518-4AC318C15A21}" type="slidenum">
              <a:rPr lang="en-US" smtClean="0"/>
              <a:t>‹#›</a:t>
            </a:fld>
            <a:endParaRPr lang="en-US"/>
          </a:p>
        </p:txBody>
      </p:sp>
    </p:spTree>
    <p:extLst>
      <p:ext uri="{BB962C8B-B14F-4D97-AF65-F5344CB8AC3E}">
        <p14:creationId xmlns:p14="http://schemas.microsoft.com/office/powerpoint/2010/main" val="22443545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C164CB-FF8B-4C15-B79E-8A2E9EC4D844}"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C3DD6-15FE-4E26-9518-4AC318C15A21}" type="slidenum">
              <a:rPr lang="en-US" smtClean="0"/>
              <a:t>‹#›</a:t>
            </a:fld>
            <a:endParaRPr lang="en-US"/>
          </a:p>
        </p:txBody>
      </p:sp>
    </p:spTree>
    <p:extLst>
      <p:ext uri="{BB962C8B-B14F-4D97-AF65-F5344CB8AC3E}">
        <p14:creationId xmlns:p14="http://schemas.microsoft.com/office/powerpoint/2010/main" val="20346309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C164CB-FF8B-4C15-B79E-8A2E9EC4D844}"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C3DD6-15FE-4E26-9518-4AC318C15A21}" type="slidenum">
              <a:rPr lang="en-US" smtClean="0"/>
              <a:t>‹#›</a:t>
            </a:fld>
            <a:endParaRPr lang="en-US"/>
          </a:p>
        </p:txBody>
      </p:sp>
    </p:spTree>
    <p:extLst>
      <p:ext uri="{BB962C8B-B14F-4D97-AF65-F5344CB8AC3E}">
        <p14:creationId xmlns:p14="http://schemas.microsoft.com/office/powerpoint/2010/main" val="1758909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C164CB-FF8B-4C15-B79E-8A2E9EC4D844}"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C3DD6-15FE-4E26-9518-4AC318C15A21}" type="slidenum">
              <a:rPr lang="en-US" smtClean="0"/>
              <a:t>‹#›</a:t>
            </a:fld>
            <a:endParaRPr lang="en-US"/>
          </a:p>
        </p:txBody>
      </p:sp>
    </p:spTree>
    <p:extLst>
      <p:ext uri="{BB962C8B-B14F-4D97-AF65-F5344CB8AC3E}">
        <p14:creationId xmlns:p14="http://schemas.microsoft.com/office/powerpoint/2010/main" val="3535482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C164CB-FF8B-4C15-B79E-8A2E9EC4D844}"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C3DD6-15FE-4E26-9518-4AC318C15A21}" type="slidenum">
              <a:rPr lang="en-US" smtClean="0"/>
              <a:t>‹#›</a:t>
            </a:fld>
            <a:endParaRPr lang="en-US"/>
          </a:p>
        </p:txBody>
      </p:sp>
    </p:spTree>
    <p:extLst>
      <p:ext uri="{BB962C8B-B14F-4D97-AF65-F5344CB8AC3E}">
        <p14:creationId xmlns:p14="http://schemas.microsoft.com/office/powerpoint/2010/main" val="3512314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C164CB-FF8B-4C15-B79E-8A2E9EC4D844}" type="datetimeFigureOut">
              <a:rPr lang="en-US" smtClean="0"/>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C3DD6-15FE-4E26-9518-4AC318C15A21}" type="slidenum">
              <a:rPr lang="en-US" smtClean="0"/>
              <a:t>‹#›</a:t>
            </a:fld>
            <a:endParaRPr lang="en-US"/>
          </a:p>
        </p:txBody>
      </p:sp>
    </p:spTree>
    <p:extLst>
      <p:ext uri="{BB962C8B-B14F-4D97-AF65-F5344CB8AC3E}">
        <p14:creationId xmlns:p14="http://schemas.microsoft.com/office/powerpoint/2010/main" val="4134993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C164CB-FF8B-4C15-B79E-8A2E9EC4D844}" type="datetimeFigureOut">
              <a:rPr lang="en-US" smtClean="0"/>
              <a:t>11/21/2013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AC3DD6-15FE-4E26-9518-4AC318C15A21}" type="slidenum">
              <a:rPr lang="en-US" smtClean="0"/>
              <a:t>‹#›</a:t>
            </a:fld>
            <a:endParaRPr lang="en-US"/>
          </a:p>
        </p:txBody>
      </p:sp>
    </p:spTree>
    <p:extLst>
      <p:ext uri="{BB962C8B-B14F-4D97-AF65-F5344CB8AC3E}">
        <p14:creationId xmlns:p14="http://schemas.microsoft.com/office/powerpoint/2010/main" val="2775543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C164CB-FF8B-4C15-B79E-8A2E9EC4D844}" type="datetimeFigureOut">
              <a:rPr lang="en-US" smtClean="0"/>
              <a:t>11/21/2013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AC3DD6-15FE-4E26-9518-4AC318C15A21}" type="slidenum">
              <a:rPr lang="en-US" smtClean="0"/>
              <a:t>‹#›</a:t>
            </a:fld>
            <a:endParaRPr lang="en-US"/>
          </a:p>
        </p:txBody>
      </p:sp>
    </p:spTree>
    <p:extLst>
      <p:ext uri="{BB962C8B-B14F-4D97-AF65-F5344CB8AC3E}">
        <p14:creationId xmlns:p14="http://schemas.microsoft.com/office/powerpoint/2010/main" val="2816994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164CB-FF8B-4C15-B79E-8A2E9EC4D844}" type="datetimeFigureOut">
              <a:rPr lang="en-US" smtClean="0"/>
              <a:t>11/21/2013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AC3DD6-15FE-4E26-9518-4AC318C15A21}" type="slidenum">
              <a:rPr lang="en-US" smtClean="0"/>
              <a:t>‹#›</a:t>
            </a:fld>
            <a:endParaRPr lang="en-US"/>
          </a:p>
        </p:txBody>
      </p:sp>
    </p:spTree>
    <p:extLst>
      <p:ext uri="{BB962C8B-B14F-4D97-AF65-F5344CB8AC3E}">
        <p14:creationId xmlns:p14="http://schemas.microsoft.com/office/powerpoint/2010/main" val="3218461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C164CB-FF8B-4C15-B79E-8A2E9EC4D844}" type="datetimeFigureOut">
              <a:rPr lang="en-US" smtClean="0"/>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C3DD6-15FE-4E26-9518-4AC318C15A21}" type="slidenum">
              <a:rPr lang="en-US" smtClean="0"/>
              <a:t>‹#›</a:t>
            </a:fld>
            <a:endParaRPr lang="en-US"/>
          </a:p>
        </p:txBody>
      </p:sp>
    </p:spTree>
    <p:extLst>
      <p:ext uri="{BB962C8B-B14F-4D97-AF65-F5344CB8AC3E}">
        <p14:creationId xmlns:p14="http://schemas.microsoft.com/office/powerpoint/2010/main" val="1218477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C164CB-FF8B-4C15-B79E-8A2E9EC4D844}" type="datetimeFigureOut">
              <a:rPr lang="en-US" smtClean="0"/>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C3DD6-15FE-4E26-9518-4AC318C15A21}" type="slidenum">
              <a:rPr lang="en-US" smtClean="0"/>
              <a:t>‹#›</a:t>
            </a:fld>
            <a:endParaRPr lang="en-US"/>
          </a:p>
        </p:txBody>
      </p:sp>
    </p:spTree>
    <p:extLst>
      <p:ext uri="{BB962C8B-B14F-4D97-AF65-F5344CB8AC3E}">
        <p14:creationId xmlns:p14="http://schemas.microsoft.com/office/powerpoint/2010/main" val="2117032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CC164CB-FF8B-4C15-B79E-8A2E9EC4D844}" type="datetimeFigureOut">
              <a:rPr lang="en-US" smtClean="0"/>
              <a:t>11/21/2013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6AC3DD6-15FE-4E26-9518-4AC318C15A21}" type="slidenum">
              <a:rPr lang="en-US" smtClean="0"/>
              <a:t>‹#›</a:t>
            </a:fld>
            <a:endParaRPr lang="en-US"/>
          </a:p>
        </p:txBody>
      </p:sp>
    </p:spTree>
    <p:extLst>
      <p:ext uri="{BB962C8B-B14F-4D97-AF65-F5344CB8AC3E}">
        <p14:creationId xmlns:p14="http://schemas.microsoft.com/office/powerpoint/2010/main" val="4244004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Smallpox</a:t>
            </a:r>
            <a:endParaRPr lang="en-US" dirty="0"/>
          </a:p>
        </p:txBody>
      </p:sp>
      <p:sp>
        <p:nvSpPr>
          <p:cNvPr id="3" name="Subtitle 2"/>
          <p:cNvSpPr>
            <a:spLocks noGrp="1"/>
          </p:cNvSpPr>
          <p:nvPr>
            <p:ph type="subTitle" idx="1"/>
          </p:nvPr>
        </p:nvSpPr>
        <p:spPr>
          <a:xfrm>
            <a:off x="1507067" y="4050833"/>
            <a:ext cx="7766936" cy="1657240"/>
          </a:xfrm>
        </p:spPr>
        <p:txBody>
          <a:bodyPr>
            <a:normAutofit/>
          </a:bodyPr>
          <a:lstStyle/>
          <a:p>
            <a:r>
              <a:rPr lang="en-US" dirty="0" smtClean="0"/>
              <a:t>Name</a:t>
            </a:r>
          </a:p>
          <a:p>
            <a:r>
              <a:rPr lang="en-US" dirty="0" smtClean="0"/>
              <a:t>Class</a:t>
            </a:r>
          </a:p>
          <a:p>
            <a:r>
              <a:rPr lang="en-US" dirty="0" smtClean="0"/>
              <a:t>Professor</a:t>
            </a:r>
          </a:p>
          <a:p>
            <a:r>
              <a:rPr lang="en-US" dirty="0" smtClean="0"/>
              <a:t>Date</a:t>
            </a:r>
          </a:p>
        </p:txBody>
      </p:sp>
    </p:spTree>
    <p:extLst>
      <p:ext uri="{BB962C8B-B14F-4D97-AF65-F5344CB8AC3E}">
        <p14:creationId xmlns:p14="http://schemas.microsoft.com/office/powerpoint/2010/main" val="2468978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Deciphering Key Words</a:t>
            </a:r>
            <a:endParaRPr lang="en-US" dirty="0"/>
          </a:p>
        </p:txBody>
      </p:sp>
      <p:sp>
        <p:nvSpPr>
          <p:cNvPr id="3" name="Content Placeholder 2"/>
          <p:cNvSpPr>
            <a:spLocks noGrp="1"/>
          </p:cNvSpPr>
          <p:nvPr>
            <p:ph idx="1"/>
          </p:nvPr>
        </p:nvSpPr>
        <p:spPr/>
        <p:txBody>
          <a:bodyPr>
            <a:normAutofit/>
          </a:bodyPr>
          <a:lstStyle/>
          <a:p>
            <a:r>
              <a:rPr lang="en-US" dirty="0" smtClean="0"/>
              <a:t>“India-1 is the key show” refers to a stain of smallpox identified by the CDC in Atlanta</a:t>
            </a:r>
          </a:p>
          <a:p>
            <a:pPr lvl="1"/>
            <a:r>
              <a:rPr lang="en-US" dirty="0" smtClean="0"/>
              <a:t>This virus was created in a Russian bioweapons laboratory and is being used by terrorists </a:t>
            </a:r>
          </a:p>
          <a:p>
            <a:r>
              <a:rPr lang="en-US" dirty="0"/>
              <a:t>India 1 </a:t>
            </a:r>
            <a:r>
              <a:rPr lang="en-US" dirty="0" smtClean="0"/>
              <a:t>is also </a:t>
            </a:r>
            <a:r>
              <a:rPr lang="en-US" dirty="0"/>
              <a:t>the call sign for the aircraft carrying the Prime Minister of India.</a:t>
            </a:r>
          </a:p>
          <a:p>
            <a:r>
              <a:rPr lang="en-US" dirty="0" smtClean="0"/>
              <a:t>“Forecast is cloudy” indicates that the terrorists will likely spread the smallpox through aerosol</a:t>
            </a:r>
          </a:p>
          <a:p>
            <a:pPr lvl="1"/>
            <a:r>
              <a:rPr lang="en-US" dirty="0" smtClean="0"/>
              <a:t>This method will allow the disease spread quickly to many different people</a:t>
            </a:r>
          </a:p>
          <a:p>
            <a:pPr marL="0" indent="0">
              <a:buNone/>
            </a:pPr>
            <a:endParaRPr lang="en-US" dirty="0"/>
          </a:p>
          <a:p>
            <a:endParaRPr lang="en-US" dirty="0"/>
          </a:p>
        </p:txBody>
      </p:sp>
    </p:spTree>
    <p:extLst>
      <p:ext uri="{BB962C8B-B14F-4D97-AF65-F5344CB8AC3E}">
        <p14:creationId xmlns:p14="http://schemas.microsoft.com/office/powerpoint/2010/main" val="73278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Smallpox as a Weapon</a:t>
            </a:r>
            <a:endParaRPr lang="en-US" dirty="0"/>
          </a:p>
        </p:txBody>
      </p:sp>
      <p:sp>
        <p:nvSpPr>
          <p:cNvPr id="3" name="Content Placeholder 2"/>
          <p:cNvSpPr>
            <a:spLocks noGrp="1"/>
          </p:cNvSpPr>
          <p:nvPr>
            <p:ph idx="1"/>
          </p:nvPr>
        </p:nvSpPr>
        <p:spPr>
          <a:xfrm>
            <a:off x="677334" y="1579419"/>
            <a:ext cx="8596668" cy="4461944"/>
          </a:xfrm>
        </p:spPr>
        <p:txBody>
          <a:bodyPr>
            <a:normAutofit fontScale="92500" lnSpcReduction="10000"/>
          </a:bodyPr>
          <a:lstStyle/>
          <a:p>
            <a:r>
              <a:rPr lang="en-US" dirty="0" smtClean="0"/>
              <a:t>Smallpox is an infectious disease that can cause cold-like symptoms</a:t>
            </a:r>
          </a:p>
          <a:p>
            <a:pPr lvl="1"/>
            <a:r>
              <a:rPr lang="en-US" dirty="0" smtClean="0"/>
              <a:t>The disease has potential to be deadly based on a populations availability of inoculations and </a:t>
            </a:r>
            <a:r>
              <a:rPr lang="en-US" dirty="0" err="1" smtClean="0"/>
              <a:t>tretments</a:t>
            </a:r>
            <a:endParaRPr lang="en-US" dirty="0" smtClean="0"/>
          </a:p>
          <a:p>
            <a:r>
              <a:rPr lang="en-US" dirty="0" smtClean="0">
                <a:solidFill>
                  <a:srgbClr val="FF0000"/>
                </a:solidFill>
              </a:rPr>
              <a:t>Since the disease is spreadable through air naturally, it makes sense to spread it in aerosol form</a:t>
            </a:r>
          </a:p>
          <a:p>
            <a:r>
              <a:rPr lang="en-US" dirty="0" smtClean="0"/>
              <a:t>Once people are infected initially, the disease can be spread from person to person through breathing and sneezing; once this occurs people will become infected exponentially</a:t>
            </a:r>
          </a:p>
          <a:p>
            <a:r>
              <a:rPr lang="en-US" dirty="0" smtClean="0"/>
              <a:t>To be infectious, the smallpox virus typically needs to interact with mucous membrane cells</a:t>
            </a:r>
          </a:p>
          <a:p>
            <a:pPr lvl="1"/>
            <a:r>
              <a:rPr lang="en-US" dirty="0" smtClean="0"/>
              <a:t>The infected patient first forms a rash, which turns into papules in the next 48 hours </a:t>
            </a:r>
          </a:p>
          <a:p>
            <a:pPr lvl="1"/>
            <a:r>
              <a:rPr lang="en-US" dirty="0" smtClean="0"/>
              <a:t>These symptoms become more widespread in the next 6 to 7 days and the papules become filled with fluid</a:t>
            </a:r>
          </a:p>
          <a:p>
            <a:pPr lvl="1"/>
            <a:r>
              <a:rPr lang="en-US" dirty="0" smtClean="0"/>
              <a:t>At day 16, scabs become lesions</a:t>
            </a:r>
          </a:p>
          <a:p>
            <a:pPr lvl="1"/>
            <a:r>
              <a:rPr lang="en-US" dirty="0" smtClean="0"/>
              <a:t>There is a 62% mortality rate following day 16</a:t>
            </a:r>
          </a:p>
          <a:p>
            <a:endParaRPr lang="en-US" dirty="0" smtClean="0"/>
          </a:p>
        </p:txBody>
      </p:sp>
    </p:spTree>
    <p:extLst>
      <p:ext uri="{BB962C8B-B14F-4D97-AF65-F5344CB8AC3E}">
        <p14:creationId xmlns:p14="http://schemas.microsoft.com/office/powerpoint/2010/main" val="547478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Smallpox Clinical Information</a:t>
            </a:r>
            <a:endParaRPr lang="en-US" dirty="0"/>
          </a:p>
        </p:txBody>
      </p:sp>
      <p:sp>
        <p:nvSpPr>
          <p:cNvPr id="3" name="Content Placeholder 2"/>
          <p:cNvSpPr>
            <a:spLocks noGrp="1"/>
          </p:cNvSpPr>
          <p:nvPr>
            <p:ph idx="1"/>
          </p:nvPr>
        </p:nvSpPr>
        <p:spPr>
          <a:xfrm>
            <a:off x="677334" y="1731818"/>
            <a:ext cx="8596668" cy="4295689"/>
          </a:xfrm>
        </p:spPr>
        <p:txBody>
          <a:bodyPr>
            <a:normAutofit fontScale="85000" lnSpcReduction="10000"/>
          </a:bodyPr>
          <a:lstStyle/>
          <a:p>
            <a:endParaRPr lang="en-US" dirty="0" smtClean="0"/>
          </a:p>
          <a:p>
            <a:r>
              <a:rPr lang="en-US" dirty="0" smtClean="0"/>
              <a:t>To diagnose a patient as having smallpox, </a:t>
            </a:r>
          </a:p>
          <a:p>
            <a:pPr marL="0" indent="0">
              <a:buNone/>
            </a:pPr>
            <a:r>
              <a:rPr lang="en-US" dirty="0" smtClean="0"/>
              <a:t>he or she should have a fever of 101</a:t>
            </a:r>
          </a:p>
          <a:p>
            <a:pPr marL="0" indent="0">
              <a:buNone/>
            </a:pPr>
            <a:r>
              <a:rPr lang="en-US" dirty="0" smtClean="0"/>
              <a:t>degrees Fahrenheit or greater, pustules,</a:t>
            </a:r>
          </a:p>
          <a:p>
            <a:pPr marL="0" indent="0">
              <a:buNone/>
            </a:pPr>
            <a:r>
              <a:rPr lang="en-US" dirty="0" smtClean="0"/>
              <a:t>and a rash</a:t>
            </a:r>
            <a:endParaRPr lang="en-US" dirty="0"/>
          </a:p>
          <a:p>
            <a:r>
              <a:rPr lang="en-US" dirty="0" smtClean="0"/>
              <a:t>Treatments include vaccination, wound</a:t>
            </a:r>
          </a:p>
          <a:p>
            <a:pPr marL="0" indent="0">
              <a:buNone/>
            </a:pPr>
            <a:r>
              <a:rPr lang="en-US" dirty="0" smtClean="0"/>
              <a:t>therapy, fluid therapy, and ventilator care</a:t>
            </a:r>
          </a:p>
          <a:p>
            <a:r>
              <a:rPr lang="en-US" dirty="0" smtClean="0"/>
              <a:t>The disease is preventable; people can </a:t>
            </a:r>
          </a:p>
          <a:p>
            <a:pPr marL="0" indent="0">
              <a:buNone/>
            </a:pPr>
            <a:r>
              <a:rPr lang="en-US" dirty="0" smtClean="0"/>
              <a:t>be vaccinated with either a weakened smallpox </a:t>
            </a:r>
          </a:p>
          <a:p>
            <a:pPr marL="0" indent="0">
              <a:buNone/>
            </a:pPr>
            <a:r>
              <a:rPr lang="en-US" dirty="0" smtClean="0"/>
              <a:t>virus or full blown cowpox virus; cowpox will facilitate</a:t>
            </a:r>
          </a:p>
          <a:p>
            <a:pPr marL="0" indent="0">
              <a:buNone/>
            </a:pPr>
            <a:r>
              <a:rPr lang="en-US" dirty="0"/>
              <a:t>i</a:t>
            </a:r>
            <a:r>
              <a:rPr lang="en-US" dirty="0" smtClean="0"/>
              <a:t>mmunity without the potential of causing the disease in humans</a:t>
            </a:r>
          </a:p>
          <a:p>
            <a:r>
              <a:rPr lang="en-US" dirty="0" smtClean="0"/>
              <a:t>It will be best to vaccinate as many people as possible with either vaccine to prevent the terrorist attack from succeeding; the task force should distribute these in mass quantities</a:t>
            </a:r>
          </a:p>
          <a:p>
            <a:pPr marL="0" indent="0">
              <a:buNone/>
            </a:pPr>
            <a:endParaRPr lang="en-US" dirty="0" smtClean="0"/>
          </a:p>
        </p:txBody>
      </p:sp>
      <p:pic>
        <p:nvPicPr>
          <p:cNvPr id="4" name="Picture 3"/>
          <p:cNvPicPr>
            <a:picLocks noChangeAspect="1"/>
          </p:cNvPicPr>
          <p:nvPr/>
        </p:nvPicPr>
        <p:blipFill>
          <a:blip r:embed="rId3"/>
          <a:stretch>
            <a:fillRect/>
          </a:stretch>
        </p:blipFill>
        <p:spPr>
          <a:xfrm>
            <a:off x="5464002" y="1930400"/>
            <a:ext cx="3810000" cy="3048000"/>
          </a:xfrm>
          <a:prstGeom prst="rect">
            <a:avLst/>
          </a:prstGeom>
        </p:spPr>
      </p:pic>
    </p:spTree>
    <p:extLst>
      <p:ext uri="{BB962C8B-B14F-4D97-AF65-F5344CB8AC3E}">
        <p14:creationId xmlns:p14="http://schemas.microsoft.com/office/powerpoint/2010/main" val="1241332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Containing Smallpox Spread</a:t>
            </a:r>
            <a:endParaRPr lang="en-US" dirty="0"/>
          </a:p>
        </p:txBody>
      </p:sp>
      <p:sp>
        <p:nvSpPr>
          <p:cNvPr id="3" name="Content Placeholder 2"/>
          <p:cNvSpPr>
            <a:spLocks noGrp="1"/>
          </p:cNvSpPr>
          <p:nvPr>
            <p:ph idx="1"/>
          </p:nvPr>
        </p:nvSpPr>
        <p:spPr>
          <a:xfrm>
            <a:off x="677334" y="1551709"/>
            <a:ext cx="8596668" cy="4821382"/>
          </a:xfrm>
        </p:spPr>
        <p:txBody>
          <a:bodyPr>
            <a:normAutofit fontScale="85000" lnSpcReduction="20000"/>
          </a:bodyPr>
          <a:lstStyle/>
          <a:p>
            <a:r>
              <a:rPr lang="en-US" dirty="0" smtClean="0"/>
              <a:t>Infected individuals will be first vaccinated to reduce symptoms and prevent spread to others; </a:t>
            </a:r>
            <a:r>
              <a:rPr lang="en-US" dirty="0" err="1" smtClean="0"/>
              <a:t>followup</a:t>
            </a:r>
            <a:r>
              <a:rPr lang="en-US" dirty="0" smtClean="0"/>
              <a:t> treatments will aim to alleviate their symptoms</a:t>
            </a:r>
          </a:p>
          <a:p>
            <a:r>
              <a:rPr lang="en-US" dirty="0" smtClean="0">
                <a:solidFill>
                  <a:srgbClr val="FF0000"/>
                </a:solidFill>
              </a:rPr>
              <a:t>This attack may be a </a:t>
            </a:r>
            <a:r>
              <a:rPr lang="en-US" dirty="0">
                <a:solidFill>
                  <a:srgbClr val="FF0000"/>
                </a:solidFill>
              </a:rPr>
              <a:t>hoax because ‘but no popcorn in sight</a:t>
            </a:r>
            <a:r>
              <a:rPr lang="en-US" dirty="0" smtClean="0">
                <a:solidFill>
                  <a:srgbClr val="FF0000"/>
                </a:solidFill>
              </a:rPr>
              <a:t>’ could refer to a lack of money, police, or security</a:t>
            </a:r>
          </a:p>
          <a:p>
            <a:pPr lvl="1"/>
            <a:r>
              <a:rPr lang="en-US" dirty="0">
                <a:solidFill>
                  <a:srgbClr val="FF0000"/>
                </a:solidFill>
              </a:rPr>
              <a:t>if the attack is indeed on either Las Vegas, Atlantic City, or an Air India flight, there will be plenty </a:t>
            </a:r>
            <a:r>
              <a:rPr lang="en-US" dirty="0" smtClean="0">
                <a:solidFill>
                  <a:srgbClr val="FF0000"/>
                </a:solidFill>
              </a:rPr>
              <a:t>of preventative security measures; even the most novice terrorists would be aware of this</a:t>
            </a:r>
          </a:p>
          <a:p>
            <a:r>
              <a:rPr lang="en-US" dirty="0" smtClean="0"/>
              <a:t>It is important to ensure that the maximal amount of vaccinations are produced based on laboratory capacity; in order to ensure the best effect of these vaccines, they will be distributed based on an areas population in an attempt to facilitate herd immunity so that people who are unable to receive the vaccine will still be protected</a:t>
            </a:r>
          </a:p>
          <a:p>
            <a:pPr lvl="1"/>
            <a:r>
              <a:rPr lang="en-US" dirty="0" smtClean="0"/>
              <a:t>Media should be used to announce the availability of the vaccine and its importance for those who are currently not vaccinated</a:t>
            </a:r>
          </a:p>
          <a:p>
            <a:r>
              <a:rPr lang="en-US" dirty="0" smtClean="0"/>
              <a:t>Mortuary care should be done in a way that those who died of smallpox are contained in a separate facility to prevent further spread; those who interact with the body should be informed that they need to be protected</a:t>
            </a:r>
          </a:p>
          <a:p>
            <a:r>
              <a:rPr lang="en-US" dirty="0" smtClean="0"/>
              <a:t>Research as to how many people are currently vaccinated could help this situation so we can target only the people who haven’t received preventative care</a:t>
            </a:r>
          </a:p>
          <a:p>
            <a:r>
              <a:rPr lang="en-US" dirty="0" smtClean="0"/>
              <a:t>The director should be concerned with the terrorists ability to receive the bioweapon from Russia; attempts should be made to prevent this in the future and we should consider how this could potentially affect our relationship with the country</a:t>
            </a:r>
          </a:p>
        </p:txBody>
      </p:sp>
    </p:spTree>
    <p:extLst>
      <p:ext uri="{BB962C8B-B14F-4D97-AF65-F5344CB8AC3E}">
        <p14:creationId xmlns:p14="http://schemas.microsoft.com/office/powerpoint/2010/main" val="125149233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49</TotalTime>
  <Words>1320</Words>
  <Application>Microsoft Office PowerPoint</Application>
  <PresentationFormat>Widescreen</PresentationFormat>
  <Paragraphs>52</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Trebuchet MS</vt:lpstr>
      <vt:lpstr>Wingdings 3</vt:lpstr>
      <vt:lpstr>Facet</vt:lpstr>
      <vt:lpstr>Smallpox</vt:lpstr>
      <vt:lpstr>Deciphering Key Words</vt:lpstr>
      <vt:lpstr>Smallpox as a Weapon</vt:lpstr>
      <vt:lpstr>Smallpox Clinical Information</vt:lpstr>
      <vt:lpstr>Containing Smallpox Spread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Smallpox</dc:title>
  <dc:creator>Cheryl Mazzeo</dc:creator>
  <cp:lastModifiedBy>Cheryl Mazzeo</cp:lastModifiedBy>
  <cp:revision>7</cp:revision>
  <dcterms:created xsi:type="dcterms:W3CDTF">2013-11-19T01:51:02Z</dcterms:created>
  <dcterms:modified xsi:type="dcterms:W3CDTF">2013-11-21T06:00:40Z</dcterms:modified>
</cp:coreProperties>
</file>